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9"/>
  </p:notesMasterIdLst>
  <p:sldIdLst>
    <p:sldId id="278" r:id="rId2"/>
    <p:sldId id="279" r:id="rId3"/>
    <p:sldId id="258" r:id="rId4"/>
    <p:sldId id="263" r:id="rId5"/>
    <p:sldId id="259" r:id="rId6"/>
    <p:sldId id="260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65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B18E4-A00B-4DE0-BE5E-148DFC9625D8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473A4-352A-456E-B759-A47EED46CD1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065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286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8859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1815084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802505" y="2458593"/>
            <a:ext cx="468401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2265188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2257426"/>
            <a:ext cx="457200" cy="330994"/>
          </a:xfrm>
        </p:spPr>
        <p:txBody>
          <a:bodyPr/>
          <a:lstStyle/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553200" cy="43660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28601"/>
            <a:ext cx="14478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769779"/>
            <a:ext cx="457200" cy="330994"/>
          </a:xfrm>
        </p:spPr>
        <p:txBody>
          <a:bodyPr/>
          <a:lstStyle/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4288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714500"/>
            <a:ext cx="8833104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06764"/>
            <a:ext cx="8833104" cy="16047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057400"/>
            <a:ext cx="6480174" cy="1254919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1828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0050"/>
            <a:ext cx="7772400" cy="1143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4807458"/>
            <a:ext cx="3044952" cy="274320"/>
          </a:xfrm>
        </p:spPr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1" y="1181739"/>
            <a:ext cx="8921" cy="361466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1650206"/>
            <a:ext cx="0" cy="314096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028700"/>
            <a:ext cx="8833104" cy="685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4793742"/>
            <a:ext cx="8833104" cy="233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1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4807458"/>
            <a:ext cx="3581400" cy="274320"/>
          </a:xfrm>
        </p:spPr>
        <p:txBody>
          <a:bodyPr/>
          <a:lstStyle/>
          <a:p>
            <a:endParaRPr lang="en-IN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96012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781812"/>
            <a:ext cx="457200" cy="330994"/>
          </a:xfrm>
        </p:spPr>
        <p:txBody>
          <a:bodyPr/>
          <a:lstStyle>
            <a:lvl1pPr algn="ctr">
              <a:defRPr/>
            </a:lvl1pPr>
          </a:lstStyle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777015"/>
            <a:ext cx="457200" cy="330994"/>
          </a:xfrm>
        </p:spPr>
        <p:txBody>
          <a:bodyPr/>
          <a:lstStyle/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4743450"/>
            <a:ext cx="609600" cy="33099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14300"/>
            <a:ext cx="8833104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89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485901"/>
            <a:ext cx="2362200" cy="310872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383280" cy="274320"/>
          </a:xfrm>
        </p:spPr>
        <p:txBody>
          <a:bodyPr/>
          <a:lstStyle/>
          <a:p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14300"/>
            <a:ext cx="8833104" cy="2263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/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4803738"/>
            <a:ext cx="3044952" cy="274320"/>
          </a:xfrm>
        </p:spPr>
        <p:txBody>
          <a:bodyPr/>
          <a:lstStyle/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584448" cy="274320"/>
          </a:xfr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0450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4803738"/>
            <a:ext cx="3044952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585AE9A-D69E-4200-8EEE-AFC8DDF765C6}" type="datetimeFigureOut">
              <a:rPr lang="en-IN" smtClean="0"/>
              <a:t>28-05-2020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4808136"/>
            <a:ext cx="35814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957557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780131"/>
            <a:ext cx="457200" cy="3309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3574A94-F8D9-4D0B-B9D2-458027C4C23E}" type="slidenum">
              <a:rPr lang="en-IN" smtClean="0"/>
              <a:t>‹#›</a:t>
            </a:fld>
            <a:endParaRPr lang="en-IN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8534400" cy="3449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113588"/>
            <a:ext cx="6259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lgerian" pitchFamily="82" charset="0"/>
              </a:rPr>
              <a:t>PHARMACOTHERAPY FOR COUGH</a:t>
            </a:r>
            <a:endParaRPr lang="en-IN" sz="28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5976" y="3273828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  <a:latin typeface="Bahnschrift SemiBold SemiConden" pitchFamily="34" charset="0"/>
              </a:rPr>
              <a:t>Dr.Pankaj</a:t>
            </a:r>
            <a:r>
              <a:rPr lang="en-US" sz="2000" b="1" dirty="0" smtClean="0">
                <a:solidFill>
                  <a:srgbClr val="00B050"/>
                </a:solidFill>
                <a:latin typeface="Bahnschrift SemiBold SemiConden" pitchFamily="34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Bahnschrift SemiBold SemiConden" pitchFamily="34" charset="0"/>
              </a:rPr>
              <a:t>kumar</a:t>
            </a:r>
            <a:endParaRPr lang="en-US" sz="2000" b="1" dirty="0" smtClean="0">
              <a:solidFill>
                <a:srgbClr val="00B050"/>
              </a:solidFill>
              <a:latin typeface="Bahnschrift SemiBold SemiConden" pitchFamily="34" charset="0"/>
            </a:endParaRPr>
          </a:p>
          <a:p>
            <a:r>
              <a:rPr lang="en-US" sz="2000" b="1" dirty="0" smtClean="0">
                <a:solidFill>
                  <a:srgbClr val="00B050"/>
                </a:solidFill>
                <a:latin typeface="Bahnschrift SemiBold SemiConden" pitchFamily="34" charset="0"/>
              </a:rPr>
              <a:t>MBBS,MD,DTCD</a:t>
            </a:r>
            <a:endParaRPr lang="en-US" sz="2000" b="1" dirty="0" smtClean="0">
              <a:solidFill>
                <a:srgbClr val="00B050"/>
              </a:solidFill>
              <a:latin typeface="Bahnschrift SemiBold SemiConden" pitchFamily="34" charset="0"/>
            </a:endParaRPr>
          </a:p>
          <a:p>
            <a:r>
              <a:rPr lang="en-US" sz="2000" b="1" dirty="0" smtClean="0">
                <a:solidFill>
                  <a:srgbClr val="00B050"/>
                </a:solidFill>
                <a:latin typeface="Bahnschrift SemiBold SemiConden" pitchFamily="34" charset="0"/>
              </a:rPr>
              <a:t>Dept. of Pharmacology</a:t>
            </a:r>
          </a:p>
          <a:p>
            <a:r>
              <a:rPr lang="en-US" sz="2000" b="1" dirty="0" err="1" smtClean="0">
                <a:solidFill>
                  <a:srgbClr val="00B050"/>
                </a:solidFill>
                <a:latin typeface="Bahnschrift SemiBold SemiConden" pitchFamily="34" charset="0"/>
              </a:rPr>
              <a:t>SKMC,Muzaffarpur</a:t>
            </a:r>
            <a:r>
              <a:rPr lang="en-US" sz="2000" b="1" dirty="0" smtClean="0">
                <a:solidFill>
                  <a:srgbClr val="00B050"/>
                </a:solidFill>
                <a:latin typeface="Bahnschrift SemiBold SemiConden" pitchFamily="34" charset="0"/>
              </a:rPr>
              <a:t>.</a:t>
            </a:r>
            <a:endParaRPr lang="en-IN" sz="2000" b="1" dirty="0">
              <a:solidFill>
                <a:srgbClr val="00B050"/>
              </a:solidFill>
              <a:latin typeface="Bahnschrift SemiBold SemiConden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44820"/>
            <a:ext cx="609600" cy="457200"/>
          </a:xfrm>
          <a:prstGeom prst="rect">
            <a:avLst/>
          </a:prstGeom>
        </p:spPr>
      </p:pic>
      <p:pic>
        <p:nvPicPr>
          <p:cNvPr id="1029" name="Picture 5" descr="C:\Program Files (x86)\Microsoft Office\MEDIA\CAGCAT10\j0235241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48587"/>
            <a:ext cx="1170980" cy="9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2"/>
    </mc:Choice>
    <mc:Fallback xmlns="">
      <p:transition spd="slow" advTm="1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84355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Arial Black" pitchFamily="34" charset="0"/>
              </a:rPr>
              <a:t>DRUGS OF COUGH – DEMULCENTS AND EXPECTORANTS </a:t>
            </a:r>
            <a:endParaRPr lang="en-IN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149163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 </a:t>
            </a:r>
            <a:r>
              <a:rPr lang="en-IN" b="1" dirty="0" smtClean="0">
                <a:solidFill>
                  <a:srgbClr val="FF0000"/>
                </a:solidFill>
                <a:latin typeface="Agency FB" pitchFamily="34" charset="0"/>
              </a:rPr>
              <a:t>Demulcents</a:t>
            </a:r>
            <a:endParaRPr lang="en-IN" b="1" dirty="0">
              <a:solidFill>
                <a:srgbClr val="FF0000"/>
              </a:solidFill>
              <a:latin typeface="Agency FB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139703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Pharyngeal demulcents sooth the throat &amp;</a:t>
            </a:r>
          </a:p>
          <a:p>
            <a:pPr algn="just"/>
            <a:r>
              <a:rPr lang="en-US" dirty="0" smtClean="0"/>
              <a:t>reduce afferent impulses from the inflamed/ irritated pharyngeal mucosa, thus provide symptomatic relief in dry cough arising from throat.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386789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Expectorants (</a:t>
            </a:r>
            <a:r>
              <a:rPr lang="en-US" dirty="0" err="1" smtClean="0"/>
              <a:t>Mucokinetics</a:t>
            </a:r>
            <a:r>
              <a:rPr lang="en-US" dirty="0" smtClean="0"/>
              <a:t>) are drugs believed to increase bronchial secretion or reduce its viscosity, facilitating its removal by coughing. 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3273828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 </a:t>
            </a:r>
            <a:endParaRPr lang="en-IN" dirty="0" smtClean="0"/>
          </a:p>
          <a:p>
            <a:r>
              <a:rPr lang="en-IN" b="1" dirty="0" smtClean="0">
                <a:solidFill>
                  <a:srgbClr val="FF0000"/>
                </a:solidFill>
                <a:latin typeface="Agency FB" pitchFamily="34" charset="0"/>
              </a:rPr>
              <a:t>Expectorants </a:t>
            </a:r>
            <a:r>
              <a:rPr lang="en-IN" b="1" dirty="0" smtClean="0">
                <a:solidFill>
                  <a:srgbClr val="FF0000"/>
                </a:solidFill>
                <a:latin typeface="Agency FB" pitchFamily="34" charset="0"/>
              </a:rPr>
              <a:t>(</a:t>
            </a:r>
            <a:r>
              <a:rPr lang="en-IN" b="1" dirty="0" err="1" smtClean="0">
                <a:solidFill>
                  <a:srgbClr val="FF0000"/>
                </a:solidFill>
                <a:latin typeface="Agency FB" pitchFamily="34" charset="0"/>
              </a:rPr>
              <a:t>Mucokinetics</a:t>
            </a:r>
            <a:r>
              <a:rPr lang="en-IN" b="1" dirty="0" smtClean="0">
                <a:solidFill>
                  <a:srgbClr val="FF0000"/>
                </a:solidFill>
                <a:latin typeface="Agency FB" pitchFamily="34" charset="0"/>
              </a:rPr>
              <a:t>)</a:t>
            </a:r>
            <a:endParaRPr lang="en-IN" b="1" dirty="0">
              <a:solidFill>
                <a:srgbClr val="FF0000"/>
              </a:solidFill>
              <a:latin typeface="Agency FB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67"/>
    </mc:Choice>
    <mc:Fallback xmlns="">
      <p:transition spd="slow" advTm="6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275606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IN" dirty="0">
                <a:solidFill>
                  <a:srgbClr val="FF0000"/>
                </a:solidFill>
                <a:latin typeface="Agency FB" pitchFamily="34" charset="0"/>
              </a:rPr>
              <a:t>Na and K citrate </a:t>
            </a:r>
            <a:r>
              <a:rPr lang="en-IN" dirty="0" smtClean="0">
                <a:solidFill>
                  <a:srgbClr val="FF0000"/>
                </a:solidFill>
                <a:latin typeface="Agency FB" pitchFamily="34" charset="0"/>
              </a:rPr>
              <a:t>- </a:t>
            </a:r>
            <a:r>
              <a:rPr lang="en-IN" dirty="0" smtClean="0">
                <a:latin typeface="Agency FB" pitchFamily="34" charset="0"/>
              </a:rPr>
              <a:t>Bronchial </a:t>
            </a:r>
            <a:r>
              <a:rPr lang="en-IN" dirty="0" smtClean="0">
                <a:latin typeface="Agency FB" pitchFamily="34" charset="0"/>
              </a:rPr>
              <a:t>Secretion</a:t>
            </a:r>
            <a:endParaRPr lang="en-IN" dirty="0" smtClean="0">
              <a:latin typeface="Agency FB" pitchFamily="34" charset="0"/>
            </a:endParaRPr>
          </a:p>
          <a:p>
            <a:pPr marL="342900" indent="-342900" algn="just">
              <a:buAutoNum type="arabicPeriod"/>
            </a:pPr>
            <a:r>
              <a:rPr lang="en-IN" dirty="0">
                <a:solidFill>
                  <a:srgbClr val="FF0000"/>
                </a:solidFill>
                <a:latin typeface="Agency FB" pitchFamily="34" charset="0"/>
              </a:rPr>
              <a:t>Iodides </a:t>
            </a:r>
            <a:r>
              <a:rPr lang="en-IN" dirty="0" smtClean="0">
                <a:solidFill>
                  <a:srgbClr val="FF0000"/>
                </a:solidFill>
                <a:latin typeface="Agency FB" pitchFamily="34" charset="0"/>
              </a:rPr>
              <a:t>- </a:t>
            </a:r>
            <a:r>
              <a:rPr lang="en-IN" dirty="0" smtClean="0">
                <a:latin typeface="Agency FB" pitchFamily="34" charset="0"/>
              </a:rPr>
              <a:t>Irritation </a:t>
            </a:r>
            <a:r>
              <a:rPr lang="en-IN" dirty="0" smtClean="0">
                <a:latin typeface="Agency FB" pitchFamily="34" charset="0"/>
              </a:rPr>
              <a:t>of Bronchial mucosa </a:t>
            </a:r>
            <a:r>
              <a:rPr lang="en-IN" dirty="0" smtClean="0">
                <a:latin typeface="Agency FB" pitchFamily="34" charset="0"/>
              </a:rPr>
              <a:t> </a:t>
            </a:r>
            <a:endParaRPr lang="en-IN" dirty="0" smtClean="0">
              <a:latin typeface="Agency FB" pitchFamily="34" charset="0"/>
            </a:endParaRPr>
          </a:p>
          <a:p>
            <a:pPr marL="342900" indent="-342900" algn="just">
              <a:buAutoNum type="arabicPeriod"/>
            </a:pPr>
            <a:r>
              <a:rPr lang="en-IN" dirty="0" err="1">
                <a:solidFill>
                  <a:srgbClr val="FF0000"/>
                </a:solidFill>
                <a:latin typeface="Agency FB" pitchFamily="34" charset="0"/>
              </a:rPr>
              <a:t>Guaiphenesin</a:t>
            </a:r>
            <a:r>
              <a:rPr lang="en-IN" dirty="0">
                <a:solidFill>
                  <a:srgbClr val="FF0000"/>
                </a:solidFill>
                <a:latin typeface="Agency FB" pitchFamily="34" charset="0"/>
              </a:rPr>
              <a:t>, </a:t>
            </a:r>
            <a:r>
              <a:rPr lang="en-IN" dirty="0" err="1" smtClean="0">
                <a:solidFill>
                  <a:srgbClr val="FF0000"/>
                </a:solidFill>
                <a:latin typeface="Agency FB" pitchFamily="34" charset="0"/>
              </a:rPr>
              <a:t>Vasaka</a:t>
            </a:r>
            <a:r>
              <a:rPr lang="en-IN" dirty="0">
                <a:solidFill>
                  <a:srgbClr val="FF0000"/>
                </a:solidFill>
                <a:latin typeface="Agency FB" pitchFamily="34" charset="0"/>
              </a:rPr>
              <a:t> </a:t>
            </a:r>
            <a:r>
              <a:rPr lang="en-IN" dirty="0" smtClean="0">
                <a:solidFill>
                  <a:srgbClr val="FF0000"/>
                </a:solidFill>
                <a:latin typeface="Agency FB" pitchFamily="34" charset="0"/>
              </a:rPr>
              <a:t>- </a:t>
            </a:r>
            <a:r>
              <a:rPr lang="en-IN" dirty="0">
                <a:latin typeface="Agency FB" pitchFamily="34" charset="0"/>
              </a:rPr>
              <a:t>Enhance </a:t>
            </a:r>
            <a:r>
              <a:rPr lang="en-IN" dirty="0" smtClean="0">
                <a:latin typeface="Agency FB" pitchFamily="34" charset="0"/>
              </a:rPr>
              <a:t>Bronchial secretions </a:t>
            </a:r>
            <a:r>
              <a:rPr lang="en-IN" dirty="0" smtClean="0">
                <a:latin typeface="Agency FB" pitchFamily="34" charset="0"/>
              </a:rPr>
              <a:t>and </a:t>
            </a:r>
            <a:r>
              <a:rPr lang="en-IN" dirty="0" err="1" smtClean="0">
                <a:latin typeface="Agency FB" pitchFamily="34" charset="0"/>
              </a:rPr>
              <a:t>mucociliary</a:t>
            </a:r>
            <a:r>
              <a:rPr lang="en-IN" dirty="0" smtClean="0">
                <a:latin typeface="Agency FB" pitchFamily="34" charset="0"/>
              </a:rPr>
              <a:t> </a:t>
            </a:r>
            <a:r>
              <a:rPr lang="en-IN" dirty="0" smtClean="0">
                <a:latin typeface="Agency FB" pitchFamily="34" charset="0"/>
              </a:rPr>
              <a:t>functions  </a:t>
            </a:r>
            <a:endParaRPr lang="en-IN" dirty="0" smtClean="0">
              <a:latin typeface="Agency FB" pitchFamily="34" charset="0"/>
            </a:endParaRPr>
          </a:p>
          <a:p>
            <a:pPr marL="342900" indent="-342900" algn="just">
              <a:buAutoNum type="arabicPeriod"/>
            </a:pPr>
            <a:r>
              <a:rPr lang="en-IN" dirty="0" smtClean="0">
                <a:solidFill>
                  <a:srgbClr val="FF0000"/>
                </a:solidFill>
                <a:latin typeface="Agency FB" pitchFamily="34" charset="0"/>
              </a:rPr>
              <a:t>Ammonium salts – </a:t>
            </a:r>
            <a:r>
              <a:rPr lang="en-IN" dirty="0" smtClean="0">
                <a:latin typeface="Agency FB" pitchFamily="34" charset="0"/>
              </a:rPr>
              <a:t>nauseating, reflex stimulation of bronchial secretion</a:t>
            </a:r>
            <a:endParaRPr lang="en-IN" dirty="0">
              <a:latin typeface="Agency FB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3"/>
    </mc:Choice>
    <mc:Fallback xmlns="">
      <p:transition spd="slow" advTm="4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753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  <a:latin typeface="Arial Black" pitchFamily="34" charset="0"/>
              </a:rPr>
              <a:t>MUCOLYTICS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29613"/>
            <a:ext cx="7920880" cy="3016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N" b="1" dirty="0" err="1" smtClean="0">
                <a:solidFill>
                  <a:srgbClr val="00B050"/>
                </a:solidFill>
                <a:latin typeface="Arial Black" pitchFamily="34" charset="0"/>
              </a:rPr>
              <a:t>Bromhexine</a:t>
            </a:r>
            <a:r>
              <a:rPr lang="en-IN" b="1" dirty="0" smtClean="0">
                <a:solidFill>
                  <a:srgbClr val="00B050"/>
                </a:solidFill>
                <a:latin typeface="Arial Black" pitchFamily="34" charset="0"/>
              </a:rPr>
              <a:t>:</a:t>
            </a:r>
            <a:r>
              <a:rPr lang="en-IN" sz="2000" b="1" dirty="0" smtClean="0"/>
              <a:t> </a:t>
            </a:r>
          </a:p>
          <a:p>
            <a:pPr algn="just"/>
            <a:r>
              <a:rPr lang="en-IN" dirty="0" smtClean="0"/>
              <a:t>Derivative of </a:t>
            </a:r>
            <a:r>
              <a:rPr lang="en-IN" dirty="0" err="1" smtClean="0"/>
              <a:t>Adhatoda</a:t>
            </a:r>
            <a:r>
              <a:rPr lang="en-IN" dirty="0" smtClean="0"/>
              <a:t> </a:t>
            </a:r>
            <a:r>
              <a:rPr lang="en-IN" dirty="0" err="1" smtClean="0"/>
              <a:t>vasica</a:t>
            </a:r>
            <a:r>
              <a:rPr lang="en-IN" dirty="0" smtClean="0"/>
              <a:t> (</a:t>
            </a:r>
            <a:r>
              <a:rPr lang="en-IN" dirty="0" err="1" smtClean="0"/>
              <a:t>Vasaka</a:t>
            </a:r>
            <a:r>
              <a:rPr lang="en-IN" dirty="0" smtClean="0"/>
              <a:t>) – increases bronchial secretion</a:t>
            </a:r>
          </a:p>
          <a:p>
            <a:pPr algn="just"/>
            <a:r>
              <a:rPr lang="en-IN" dirty="0" smtClean="0"/>
              <a:t>Depolymerises </a:t>
            </a:r>
            <a:r>
              <a:rPr lang="en-IN" dirty="0" err="1" smtClean="0"/>
              <a:t>mucopolysaccharides</a:t>
            </a:r>
            <a:r>
              <a:rPr lang="en-IN" dirty="0" smtClean="0"/>
              <a:t> in bronchial secretions – directly or by liberating </a:t>
            </a:r>
            <a:r>
              <a:rPr lang="en-IN" dirty="0" err="1" smtClean="0"/>
              <a:t>lysosomal</a:t>
            </a:r>
            <a:r>
              <a:rPr lang="en-IN" dirty="0" smtClean="0"/>
              <a:t> enzyme </a:t>
            </a:r>
          </a:p>
          <a:p>
            <a:pPr algn="just"/>
            <a:r>
              <a:rPr lang="en-IN" dirty="0" smtClean="0"/>
              <a:t>Fibres of sputum breaks down </a:t>
            </a:r>
          </a:p>
          <a:p>
            <a:pPr algn="just"/>
            <a:r>
              <a:rPr lang="en-IN" dirty="0" smtClean="0"/>
              <a:t>Useful in mucus plug </a:t>
            </a:r>
          </a:p>
          <a:p>
            <a:pPr algn="just"/>
            <a:r>
              <a:rPr lang="en-IN" b="1" dirty="0" err="1" smtClean="0">
                <a:solidFill>
                  <a:srgbClr val="00B050"/>
                </a:solidFill>
                <a:latin typeface="Arial Black" pitchFamily="34" charset="0"/>
              </a:rPr>
              <a:t>Ambroxol</a:t>
            </a:r>
            <a:r>
              <a:rPr lang="en-IN" b="1" dirty="0" smtClean="0">
                <a:solidFill>
                  <a:srgbClr val="00B050"/>
                </a:solidFill>
                <a:latin typeface="Arial Black" pitchFamily="34" charset="0"/>
              </a:rPr>
              <a:t>:</a:t>
            </a:r>
            <a:r>
              <a:rPr lang="en-IN" sz="2000" dirty="0" smtClean="0"/>
              <a:t> </a:t>
            </a:r>
            <a:r>
              <a:rPr lang="en-IN" dirty="0" smtClean="0"/>
              <a:t>Similar to </a:t>
            </a:r>
            <a:r>
              <a:rPr lang="en-IN" dirty="0" err="1" smtClean="0"/>
              <a:t>Bromhexine</a:t>
            </a:r>
            <a:endParaRPr lang="en-IN" dirty="0" smtClean="0"/>
          </a:p>
          <a:p>
            <a:pPr algn="just"/>
            <a:r>
              <a:rPr lang="en-IN" b="1" dirty="0" err="1" smtClean="0">
                <a:solidFill>
                  <a:srgbClr val="00B050"/>
                </a:solidFill>
                <a:latin typeface="Arial Black" pitchFamily="34" charset="0"/>
              </a:rPr>
              <a:t>Acetylcysteine</a:t>
            </a:r>
            <a:r>
              <a:rPr lang="en-IN" b="1" dirty="0" smtClean="0">
                <a:solidFill>
                  <a:srgbClr val="00B050"/>
                </a:solidFill>
                <a:latin typeface="Arial Black" pitchFamily="34" charset="0"/>
              </a:rPr>
              <a:t>:</a:t>
            </a:r>
            <a:r>
              <a:rPr lang="en-IN" b="1" dirty="0" smtClean="0"/>
              <a:t> </a:t>
            </a:r>
            <a:r>
              <a:rPr lang="en-IN" dirty="0" smtClean="0"/>
              <a:t>Breaks </a:t>
            </a:r>
            <a:r>
              <a:rPr lang="en-IN" dirty="0" err="1" smtClean="0"/>
              <a:t>sulfide</a:t>
            </a:r>
            <a:r>
              <a:rPr lang="en-IN" dirty="0" smtClean="0"/>
              <a:t> bond in </a:t>
            </a:r>
            <a:r>
              <a:rPr lang="en-IN" dirty="0" err="1" smtClean="0"/>
              <a:t>mucopolysaccharides</a:t>
            </a:r>
            <a:r>
              <a:rPr lang="en-IN" dirty="0" smtClean="0"/>
              <a:t> of bronchial </a:t>
            </a:r>
            <a:r>
              <a:rPr lang="en-IN" dirty="0" smtClean="0"/>
              <a:t>secretions </a:t>
            </a:r>
            <a:endParaRPr lang="en-IN" dirty="0" smtClean="0"/>
          </a:p>
          <a:p>
            <a:pPr algn="just"/>
            <a:r>
              <a:rPr lang="en-IN" dirty="0" err="1" smtClean="0">
                <a:solidFill>
                  <a:srgbClr val="00B050"/>
                </a:solidFill>
                <a:latin typeface="Arial Black" pitchFamily="34" charset="0"/>
              </a:rPr>
              <a:t>Carbocysteine</a:t>
            </a:r>
            <a:r>
              <a:rPr lang="en-IN" dirty="0" smtClean="0">
                <a:solidFill>
                  <a:srgbClr val="00B050"/>
                </a:solidFill>
                <a:latin typeface="Arial Black" pitchFamily="34" charset="0"/>
              </a:rPr>
              <a:t>: </a:t>
            </a:r>
            <a:r>
              <a:rPr lang="en-IN" dirty="0" smtClean="0"/>
              <a:t>Similar to </a:t>
            </a:r>
            <a:r>
              <a:rPr lang="en-IN" dirty="0" err="1" smtClean="0"/>
              <a:t>acetylcysteine</a:t>
            </a:r>
            <a:r>
              <a:rPr lang="en-IN" dirty="0" smtClean="0"/>
              <a:t> – administered orally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48"/>
    </mc:Choice>
    <mc:Fallback xmlns="">
      <p:transition spd="slow" advTm="98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8154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ACTIONS OF DRUGS OF COUGH - 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3296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0070C0"/>
                </a:solidFill>
                <a:latin typeface="Agency FB" pitchFamily="34" charset="0"/>
              </a:rPr>
              <a:t>ANTITUSSIVES</a:t>
            </a:r>
            <a:endParaRPr lang="en-IN" b="1" dirty="0">
              <a:solidFill>
                <a:srgbClr val="0070C0"/>
              </a:solidFill>
              <a:latin typeface="Agency FB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031690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 smtClean="0"/>
              <a:t>Action via CNS </a:t>
            </a:r>
          </a:p>
          <a:p>
            <a:pPr algn="just"/>
            <a:r>
              <a:rPr lang="en-IN" dirty="0" smtClean="0"/>
              <a:t>Act by raising the threshold of cough centres </a:t>
            </a:r>
          </a:p>
          <a:p>
            <a:pPr algn="just"/>
            <a:r>
              <a:rPr lang="en-IN" dirty="0" smtClean="0"/>
              <a:t>Also periphery – by reducing cough impulse </a:t>
            </a:r>
          </a:p>
          <a:p>
            <a:pPr algn="just"/>
            <a:r>
              <a:rPr lang="en-IN" b="1" dirty="0" smtClean="0">
                <a:solidFill>
                  <a:srgbClr val="0070C0"/>
                </a:solidFill>
                <a:latin typeface="Arial Black" pitchFamily="34" charset="0"/>
              </a:rPr>
              <a:t>Uses:</a:t>
            </a:r>
            <a:r>
              <a:rPr lang="en-IN" dirty="0" smtClean="0">
                <a:solidFill>
                  <a:srgbClr val="0070C0"/>
                </a:solidFill>
                <a:latin typeface="Arial Black" pitchFamily="34" charset="0"/>
              </a:rPr>
              <a:t>  </a:t>
            </a:r>
            <a:r>
              <a:rPr lang="en-IN" dirty="0" smtClean="0"/>
              <a:t>dry and </a:t>
            </a:r>
            <a:r>
              <a:rPr lang="en-IN" dirty="0" err="1" smtClean="0"/>
              <a:t>nonproductive</a:t>
            </a:r>
            <a:r>
              <a:rPr lang="en-IN" dirty="0" smtClean="0"/>
              <a:t> cough </a:t>
            </a:r>
          </a:p>
          <a:p>
            <a:pPr algn="just"/>
            <a:r>
              <a:rPr lang="en-IN" dirty="0" smtClean="0"/>
              <a:t>Unusually tiring cough, disturbed sleep or hazardous(</a:t>
            </a:r>
            <a:r>
              <a:rPr lang="en-IN" dirty="0" err="1" smtClean="0"/>
              <a:t>i.e</a:t>
            </a:r>
            <a:r>
              <a:rPr lang="en-IN" dirty="0" smtClean="0"/>
              <a:t> hernia, piles, cardiac </a:t>
            </a:r>
            <a:r>
              <a:rPr lang="en-IN" dirty="0" err="1" smtClean="0"/>
              <a:t>diseasead</a:t>
            </a:r>
            <a:r>
              <a:rPr lang="en-IN" dirty="0" smtClean="0"/>
              <a:t> </a:t>
            </a:r>
            <a:r>
              <a:rPr lang="en-IN" dirty="0" err="1" smtClean="0"/>
              <a:t>oculr</a:t>
            </a:r>
            <a:r>
              <a:rPr lang="en-IN" dirty="0" smtClean="0"/>
              <a:t> surgery)</a:t>
            </a:r>
            <a:endParaRPr lang="en-IN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453150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8"/>
    </mc:Choice>
    <mc:Fallback xmlns="">
      <p:transition spd="slow" advTm="59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7" y="519522"/>
            <a:ext cx="634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  <a:latin typeface="Arial Black" pitchFamily="34" charset="0"/>
              </a:rPr>
              <a:t>ANTITUSSIVE -</a:t>
            </a:r>
            <a:endParaRPr lang="en-IN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167594"/>
            <a:ext cx="35283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B0F0"/>
                </a:solidFill>
                <a:latin typeface="Arial Black" pitchFamily="34" charset="0"/>
              </a:rPr>
              <a:t>Opioids –</a:t>
            </a:r>
          </a:p>
          <a:p>
            <a:pPr algn="just"/>
            <a:r>
              <a:rPr lang="en-IN" sz="1600" b="1" dirty="0" smtClean="0">
                <a:solidFill>
                  <a:srgbClr val="C00000"/>
                </a:solidFill>
                <a:latin typeface="Arial Black" pitchFamily="34" charset="0"/>
              </a:rPr>
              <a:t>CODEINE</a:t>
            </a:r>
          </a:p>
          <a:p>
            <a:pPr algn="just"/>
            <a:r>
              <a:rPr lang="en-US" sz="1600" dirty="0" smtClean="0">
                <a:latin typeface="Agency FB" pitchFamily="34" charset="0"/>
              </a:rPr>
              <a:t>An opium alkaloid – methyl morphine </a:t>
            </a:r>
          </a:p>
          <a:p>
            <a:pPr algn="just"/>
            <a:r>
              <a:rPr lang="en-US" sz="1600" dirty="0" smtClean="0">
                <a:latin typeface="Agency FB" pitchFamily="34" charset="0"/>
              </a:rPr>
              <a:t>Partly converts to Morphine  </a:t>
            </a:r>
          </a:p>
          <a:p>
            <a:pPr algn="just"/>
            <a:r>
              <a:rPr lang="en-US" sz="1600" dirty="0" smtClean="0">
                <a:latin typeface="Agency FB" pitchFamily="34" charset="0"/>
              </a:rPr>
              <a:t>Less potent than Morphine and degree of analgesia is equivalent to Aspirin (60 mg) </a:t>
            </a:r>
          </a:p>
          <a:p>
            <a:pPr algn="just"/>
            <a:r>
              <a:rPr lang="en-US" sz="1600" dirty="0" smtClean="0">
                <a:latin typeface="Agency FB" pitchFamily="34" charset="0"/>
              </a:rPr>
              <a:t>But, more selective for cough centers and action lasts for 6 Hours </a:t>
            </a:r>
          </a:p>
          <a:p>
            <a:pPr algn="just"/>
            <a:r>
              <a:rPr lang="en-US" sz="1600" dirty="0" smtClean="0">
                <a:latin typeface="Agency FB" pitchFamily="34" charset="0"/>
              </a:rPr>
              <a:t>Blocked by Naloxone</a:t>
            </a:r>
          </a:p>
          <a:p>
            <a:pPr algn="just"/>
            <a:r>
              <a:rPr lang="en-US" sz="1600" dirty="0" smtClean="0">
                <a:latin typeface="Agency FB" pitchFamily="34" charset="0"/>
              </a:rPr>
              <a:t>Low abuse liability </a:t>
            </a:r>
          </a:p>
          <a:p>
            <a:pPr algn="just"/>
            <a:r>
              <a:rPr lang="en-US" sz="1600" b="1" dirty="0" smtClean="0">
                <a:solidFill>
                  <a:srgbClr val="C00000"/>
                </a:solidFill>
                <a:latin typeface="Arial Black" pitchFamily="34" charset="0"/>
              </a:rPr>
              <a:t>Drawbacks</a:t>
            </a:r>
            <a:r>
              <a:rPr lang="en-US" sz="1600" dirty="0" smtClean="0">
                <a:solidFill>
                  <a:srgbClr val="C00000"/>
                </a:solidFill>
                <a:latin typeface="Arial Black" pitchFamily="34" charset="0"/>
              </a:rPr>
              <a:t>:</a:t>
            </a:r>
            <a:r>
              <a:rPr lang="en-US" sz="1600" dirty="0" smtClean="0">
                <a:latin typeface="Agency FB" pitchFamily="34" charset="0"/>
              </a:rPr>
              <a:t> constipation, respiratory depression and drowsiness (Higher doses) </a:t>
            </a:r>
          </a:p>
          <a:p>
            <a:pPr algn="just"/>
            <a:r>
              <a:rPr lang="en-US" sz="1600" dirty="0" smtClean="0">
                <a:solidFill>
                  <a:srgbClr val="C00000"/>
                </a:solidFill>
                <a:latin typeface="Arial Black" pitchFamily="34" charset="0"/>
              </a:rPr>
              <a:t>Dose-</a:t>
            </a:r>
            <a:r>
              <a:rPr lang="en-US" sz="1600" dirty="0" smtClean="0">
                <a:latin typeface="Agency FB" pitchFamily="34" charset="0"/>
              </a:rPr>
              <a:t> 10-30 mg </a:t>
            </a:r>
          </a:p>
          <a:p>
            <a:pPr algn="just"/>
            <a:endParaRPr lang="en-IN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040" y="1275606"/>
            <a:ext cx="3888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b="1" dirty="0" smtClean="0">
              <a:latin typeface="Agency FB" pitchFamily="34" charset="0"/>
            </a:endParaRPr>
          </a:p>
          <a:p>
            <a:pPr algn="just"/>
            <a:r>
              <a:rPr lang="en-US" sz="1600" b="1" dirty="0" smtClean="0">
                <a:solidFill>
                  <a:srgbClr val="C00000"/>
                </a:solidFill>
                <a:latin typeface="Arial Black" pitchFamily="34" charset="0"/>
              </a:rPr>
              <a:t>PHOLCODEINE</a:t>
            </a:r>
            <a:r>
              <a:rPr lang="en-US" sz="1600" b="1" dirty="0">
                <a:solidFill>
                  <a:srgbClr val="C00000"/>
                </a:solidFill>
                <a:latin typeface="Arial Black" pitchFamily="34" charset="0"/>
              </a:rPr>
              <a:t>:</a:t>
            </a:r>
            <a:r>
              <a:rPr lang="en-US" sz="1600" b="1" dirty="0">
                <a:latin typeface="Agency FB" pitchFamily="34" charset="0"/>
              </a:rPr>
              <a:t> </a:t>
            </a:r>
            <a:r>
              <a:rPr lang="en-US" sz="1600" dirty="0">
                <a:latin typeface="Agency FB" pitchFamily="34" charset="0"/>
              </a:rPr>
              <a:t>No analgesia or addicting property – longer acting</a:t>
            </a:r>
          </a:p>
        </p:txBody>
      </p:sp>
    </p:spTree>
    <p:extLst>
      <p:ext uri="{BB962C8B-B14F-4D97-AF65-F5344CB8AC3E}">
        <p14:creationId xmlns:p14="http://schemas.microsoft.com/office/powerpoint/2010/main" val="3511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43"/>
    </mc:Choice>
    <mc:Fallback xmlns="">
      <p:transition spd="slow" advTm="90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1952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FF0000"/>
                </a:solidFill>
                <a:latin typeface="Bahnschrift" pitchFamily="34" charset="0"/>
              </a:rPr>
              <a:t>NONOPIOIDS:-</a:t>
            </a:r>
            <a:endParaRPr lang="en-IN" sz="2000" b="1" dirty="0">
              <a:solidFill>
                <a:srgbClr val="FF0000"/>
              </a:solidFill>
              <a:latin typeface="Bahnschrif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054552"/>
            <a:ext cx="79928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b="1" dirty="0" err="1" smtClean="0">
                <a:solidFill>
                  <a:srgbClr val="00B0F0"/>
                </a:solidFill>
                <a:latin typeface="Arial Black" pitchFamily="34" charset="0"/>
              </a:rPr>
              <a:t>Noscapine</a:t>
            </a:r>
            <a:r>
              <a:rPr lang="en-IN" b="1" dirty="0" smtClean="0">
                <a:solidFill>
                  <a:srgbClr val="00B0F0"/>
                </a:solidFill>
                <a:latin typeface="Arial Black" pitchFamily="34" charset="0"/>
              </a:rPr>
              <a:t>(</a:t>
            </a:r>
            <a:r>
              <a:rPr lang="en-IN" b="1" dirty="0" err="1" smtClean="0">
                <a:solidFill>
                  <a:srgbClr val="00B0F0"/>
                </a:solidFill>
                <a:latin typeface="Arial Black" pitchFamily="34" charset="0"/>
              </a:rPr>
              <a:t>Narcotine</a:t>
            </a:r>
            <a:r>
              <a:rPr lang="en-IN" b="1" dirty="0" smtClean="0">
                <a:solidFill>
                  <a:srgbClr val="00B0F0"/>
                </a:solidFill>
                <a:latin typeface="Arial Black" pitchFamily="34" charset="0"/>
              </a:rPr>
              <a:t>):</a:t>
            </a:r>
            <a:r>
              <a:rPr lang="en-IN" dirty="0" smtClean="0">
                <a:solidFill>
                  <a:srgbClr val="00B0F0"/>
                </a:solidFill>
                <a:latin typeface="Arial Black" pitchFamily="34" charset="0"/>
              </a:rPr>
              <a:t> </a:t>
            </a:r>
            <a:endParaRPr lang="en-IN" dirty="0" smtClean="0">
              <a:solidFill>
                <a:srgbClr val="00B0F0"/>
              </a:solidFill>
              <a:latin typeface="Arial Black" pitchFamily="34" charset="0"/>
            </a:endParaRPr>
          </a:p>
          <a:p>
            <a:pPr algn="just"/>
            <a:r>
              <a:rPr lang="en-IN" dirty="0" smtClean="0"/>
              <a:t>An </a:t>
            </a:r>
            <a:r>
              <a:rPr lang="en-IN" dirty="0" smtClean="0"/>
              <a:t>Opium </a:t>
            </a:r>
            <a:r>
              <a:rPr lang="en-IN" dirty="0" err="1" smtClean="0"/>
              <a:t>alakaloid</a:t>
            </a:r>
            <a:r>
              <a:rPr lang="en-IN" dirty="0" smtClean="0"/>
              <a:t> </a:t>
            </a:r>
          </a:p>
          <a:p>
            <a:pPr algn="just"/>
            <a:r>
              <a:rPr lang="en-IN" dirty="0" smtClean="0"/>
              <a:t>Depresses cough, but no analgesic, narcotic or dependence liability.</a:t>
            </a:r>
          </a:p>
          <a:p>
            <a:pPr algn="just"/>
            <a:r>
              <a:rPr lang="en-IN" dirty="0" smtClean="0"/>
              <a:t>Equipotent with codeine –useful in spasmodic cough .</a:t>
            </a:r>
          </a:p>
          <a:p>
            <a:pPr algn="just"/>
            <a:r>
              <a:rPr lang="en-IN" dirty="0" smtClean="0"/>
              <a:t>It can release Histamine that cause </a:t>
            </a:r>
            <a:r>
              <a:rPr lang="en-IN" dirty="0" err="1" smtClean="0"/>
              <a:t>bromchoconstriction</a:t>
            </a:r>
            <a:r>
              <a:rPr lang="en-IN" dirty="0" smtClean="0"/>
              <a:t> so not used  in asthma.</a:t>
            </a:r>
          </a:p>
          <a:p>
            <a:pPr algn="just"/>
            <a:r>
              <a:rPr lang="en-US" sz="2000" dirty="0" smtClean="0">
                <a:solidFill>
                  <a:srgbClr val="C00000"/>
                </a:solidFill>
                <a:latin typeface="Arial Black" pitchFamily="34" charset="0"/>
              </a:rPr>
              <a:t>Dose-</a:t>
            </a:r>
            <a:r>
              <a:rPr lang="en-US" sz="2000" dirty="0" smtClean="0"/>
              <a:t> </a:t>
            </a:r>
            <a:r>
              <a:rPr lang="en-US" dirty="0" smtClean="0"/>
              <a:t>15-30 mg.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Arial Black" pitchFamily="34" charset="0"/>
              </a:rPr>
              <a:t>Dextromethorphan</a:t>
            </a:r>
            <a:r>
              <a:rPr lang="en-US" dirty="0" smtClean="0">
                <a:solidFill>
                  <a:srgbClr val="00B0F0"/>
                </a:solidFill>
                <a:latin typeface="Arial Black" pitchFamily="34" charset="0"/>
              </a:rPr>
              <a:t>:-</a:t>
            </a:r>
            <a:endParaRPr lang="en-IN" dirty="0" smtClean="0">
              <a:solidFill>
                <a:srgbClr val="00B0F0"/>
              </a:solidFill>
              <a:latin typeface="Arial Black" pitchFamily="34" charset="0"/>
            </a:endParaRPr>
          </a:p>
          <a:p>
            <a:pPr algn="just"/>
            <a:r>
              <a:rPr lang="en-IN" dirty="0" smtClean="0"/>
              <a:t>Synthetic – d-isomer (antitussive) and l-isomer (analgesic) </a:t>
            </a:r>
            <a:endParaRPr lang="en-IN" dirty="0"/>
          </a:p>
          <a:p>
            <a:pPr algn="just"/>
            <a:r>
              <a:rPr lang="en-IN" dirty="0" smtClean="0"/>
              <a:t>Effective as codeine but no addicting and constipating effect </a:t>
            </a:r>
            <a:endParaRPr lang="en-IN" dirty="0"/>
          </a:p>
          <a:p>
            <a:pPr algn="just"/>
            <a:r>
              <a:rPr lang="en-IN" dirty="0" smtClean="0"/>
              <a:t>No impairment of </a:t>
            </a:r>
            <a:r>
              <a:rPr lang="en-IN" dirty="0" err="1" smtClean="0"/>
              <a:t>mucocilliary</a:t>
            </a:r>
            <a:r>
              <a:rPr lang="en-IN" dirty="0" smtClean="0"/>
              <a:t> function </a:t>
            </a:r>
            <a:r>
              <a:rPr lang="en-IN" dirty="0"/>
              <a:t>.</a:t>
            </a:r>
            <a:endParaRPr lang="en-IN" dirty="0" smtClean="0"/>
          </a:p>
          <a:p>
            <a:endParaRPr lang="en-IN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62"/>
    </mc:Choice>
    <mc:Fallback xmlns="">
      <p:transition spd="slow" advTm="8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19522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FF0000"/>
                </a:solidFill>
                <a:latin typeface="Arial Black" pitchFamily="34" charset="0"/>
              </a:rPr>
              <a:t>Antihistamines:</a:t>
            </a:r>
            <a:endParaRPr lang="en-IN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059582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IN" sz="1600" dirty="0" err="1" smtClean="0">
                <a:latin typeface="Arial" pitchFamily="34" charset="0"/>
                <a:cs typeface="Arial" pitchFamily="34" charset="0"/>
              </a:rPr>
              <a:t>Chlorpheniramine</a:t>
            </a:r>
            <a:r>
              <a:rPr lang="en-IN" sz="16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IN" sz="1600" dirty="0" smtClean="0">
                <a:latin typeface="Arial" pitchFamily="34" charset="0"/>
                <a:cs typeface="Arial" pitchFamily="34" charset="0"/>
              </a:rPr>
              <a:t>Diphenhydramine and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IN" sz="1600" dirty="0" smtClean="0">
                <a:latin typeface="Arial" pitchFamily="34" charset="0"/>
                <a:cs typeface="Arial" pitchFamily="34" charset="0"/>
              </a:rPr>
              <a:t>Promethazine</a:t>
            </a:r>
          </a:p>
          <a:p>
            <a:pPr algn="just"/>
            <a:r>
              <a:rPr lang="en-US" sz="1600" b="1" dirty="0" smtClean="0">
                <a:solidFill>
                  <a:srgbClr val="C00000"/>
                </a:solidFill>
              </a:rPr>
              <a:t>Action :- </a:t>
            </a:r>
            <a:endParaRPr lang="en-IN" sz="1600" dirty="0" smtClean="0">
              <a:solidFill>
                <a:srgbClr val="C00000"/>
              </a:solidFill>
            </a:endParaRPr>
          </a:p>
          <a:p>
            <a:pPr algn="just"/>
            <a:r>
              <a:rPr lang="en-IN" sz="1600" dirty="0" smtClean="0"/>
              <a:t>It has Sedative </a:t>
            </a:r>
            <a:r>
              <a:rPr lang="en-IN" sz="1600" dirty="0" smtClean="0"/>
              <a:t>and anticholinergic </a:t>
            </a:r>
            <a:r>
              <a:rPr lang="en-IN" sz="1600" dirty="0" smtClean="0"/>
              <a:t>action.</a:t>
            </a:r>
            <a:endParaRPr lang="en-IN" sz="1600" dirty="0" smtClean="0"/>
          </a:p>
          <a:p>
            <a:pPr algn="just"/>
            <a:r>
              <a:rPr lang="en-IN" sz="1600" dirty="0" smtClean="0"/>
              <a:t>Useful in allergic cough</a:t>
            </a:r>
            <a:endParaRPr lang="en-IN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2301720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b="1" dirty="0" smtClean="0">
              <a:solidFill>
                <a:srgbClr val="FF0000"/>
              </a:solidFill>
            </a:endParaRPr>
          </a:p>
          <a:p>
            <a:endParaRPr lang="en-IN" b="1" dirty="0" smtClean="0">
              <a:solidFill>
                <a:srgbClr val="FF0000"/>
              </a:solidFill>
            </a:endParaRPr>
          </a:p>
          <a:p>
            <a:r>
              <a:rPr lang="en-IN" b="1" dirty="0" smtClean="0">
                <a:solidFill>
                  <a:srgbClr val="FF0000"/>
                </a:solidFill>
                <a:latin typeface="Arial Black" pitchFamily="34" charset="0"/>
              </a:rPr>
              <a:t>BRONCHODILATORS</a:t>
            </a:r>
            <a:r>
              <a:rPr lang="en-IN" b="1" dirty="0" smtClean="0">
                <a:solidFill>
                  <a:srgbClr val="FF0000"/>
                </a:solidFill>
                <a:latin typeface="Arial Black" pitchFamily="34" charset="0"/>
              </a:rPr>
              <a:t>:-</a:t>
            </a:r>
          </a:p>
          <a:p>
            <a:pPr algn="just"/>
            <a:endParaRPr lang="en-US" dirty="0" smtClean="0"/>
          </a:p>
          <a:p>
            <a:pPr algn="just"/>
            <a:r>
              <a:rPr lang="en-US" sz="1600" dirty="0" smtClean="0"/>
              <a:t>Bronchospasm can induce cough and constriction </a:t>
            </a:r>
          </a:p>
          <a:p>
            <a:pPr algn="just"/>
            <a:r>
              <a:rPr lang="en-US" sz="1600" dirty="0" err="1" smtClean="0"/>
              <a:t>Eapecially</a:t>
            </a:r>
            <a:r>
              <a:rPr lang="en-US" sz="1600" dirty="0" smtClean="0"/>
              <a:t> in Hyperactivity of Bronchial smooth muscles </a:t>
            </a:r>
            <a:r>
              <a:rPr lang="en-US" sz="1600" dirty="0"/>
              <a:t>.</a:t>
            </a:r>
            <a:endParaRPr lang="en-US" sz="1600" dirty="0" smtClean="0"/>
          </a:p>
          <a:p>
            <a:pPr algn="just"/>
            <a:r>
              <a:rPr lang="en-US" sz="1600" dirty="0" smtClean="0"/>
              <a:t>Bronchodilators – relieves cough and improves clearance during cough.</a:t>
            </a:r>
            <a:endParaRPr lang="en-IN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99"/>
    </mc:Choice>
    <mc:Fallback xmlns="">
      <p:transition spd="slow" advTm="6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488017">
            <a:off x="1331640" y="1707655"/>
            <a:ext cx="6048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THANK YOU</a:t>
            </a:r>
            <a:endParaRPr lang="en-IN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3"/>
    </mc:Choice>
    <mc:Fallback xmlns="">
      <p:transition spd="slow" advTm="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Cough is a protective reflex. </a:t>
            </a:r>
          </a:p>
          <a:p>
            <a:pPr algn="just"/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ts purpose being expulsion of respiratory secretions or foreign particles from air passages.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It occurs due to stimulation of </a:t>
            </a:r>
            <a:r>
              <a:rPr lang="en-US" dirty="0" err="1" smtClean="0">
                <a:solidFill>
                  <a:schemeClr val="tx1"/>
                </a:solidFill>
                <a:cs typeface="Arial" pitchFamily="34" charset="0"/>
              </a:rPr>
              <a:t>mechano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- or chemoreceptors in throat, respiratory passages or stretch receptors in the lungs. 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Cough may be useful or useless.</a:t>
            </a:r>
            <a:endParaRPr lang="en-IN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C00000"/>
                </a:solidFill>
                <a:latin typeface="Arial Black" pitchFamily="34" charset="0"/>
              </a:rPr>
              <a:t>DRUG FOR COUGH</a:t>
            </a:r>
            <a:endParaRPr lang="en-IN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4482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9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4"/>
    </mc:Choice>
    <mc:Fallback xmlns="">
      <p:transition spd="slow" advTm="28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dirty="0" smtClean="0">
                <a:solidFill>
                  <a:srgbClr val="00B050"/>
                </a:solidFill>
                <a:latin typeface="Arial Black" pitchFamily="34" charset="0"/>
              </a:rPr>
              <a:t>Cough is two types </a:t>
            </a:r>
          </a:p>
          <a:p>
            <a:r>
              <a:rPr lang="en-IN" dirty="0" smtClean="0">
                <a:solidFill>
                  <a:schemeClr val="tx1"/>
                </a:solidFill>
                <a:latin typeface="Agency FB" pitchFamily="34" charset="0"/>
              </a:rPr>
              <a:t>1.Non productive cough( Dry)</a:t>
            </a:r>
          </a:p>
          <a:p>
            <a:r>
              <a:rPr lang="en-IN" dirty="0" smtClean="0">
                <a:solidFill>
                  <a:schemeClr val="tx1"/>
                </a:solidFill>
                <a:latin typeface="Agency FB" pitchFamily="34" charset="0"/>
              </a:rPr>
              <a:t> 2.Productive cough(Tenacious</a:t>
            </a:r>
            <a:r>
              <a:rPr lang="en-IN" dirty="0" smtClean="0">
                <a:latin typeface="Agency FB" pitchFamily="34" charset="0"/>
              </a:rPr>
              <a:t>)</a:t>
            </a:r>
            <a:endParaRPr lang="en-IN" dirty="0">
              <a:latin typeface="Agency FB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>
                <a:latin typeface="Arial Black" pitchFamily="34" charset="0"/>
              </a:rPr>
              <a:t>TYPE OF COUGH</a:t>
            </a:r>
            <a:endParaRPr lang="en-IN" b="1" dirty="0">
              <a:latin typeface="Arial Black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6"/>
    </mc:Choice>
    <mc:Fallback xmlns="">
      <p:transition spd="slow" advTm="1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951570"/>
            <a:ext cx="64087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Non 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productive:-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dirty="0" smtClean="0"/>
              <a:t>cough is considered as serving no useful </a:t>
            </a:r>
            <a:r>
              <a:rPr lang="en-US" dirty="0" smtClean="0"/>
              <a:t>purpose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smtClean="0"/>
              <a:t>rather it increased discomfort to the patient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For treatment antitussive agents are useful.</a:t>
            </a:r>
            <a:endParaRPr lang="en-IN" dirty="0"/>
          </a:p>
          <a:p>
            <a:pPr algn="just"/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3111810"/>
            <a:ext cx="64807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Productive 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cough:-</a:t>
            </a:r>
            <a:r>
              <a:rPr lang="en-US" dirty="0" smtClean="0"/>
              <a:t>It is characterized by presence of excessive sputum and may be associated with conditions such as chronic bronchitis and bronchiectasis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In this condition expectorants are useful.</a:t>
            </a:r>
            <a:endParaRPr lang="en-IN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6"/>
    </mc:Choice>
    <mc:Fallback xmlns="">
      <p:transition spd="slow" advTm="4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6759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B050"/>
                </a:solidFill>
                <a:latin typeface="Arial Black" pitchFamily="34" charset="0"/>
              </a:rPr>
              <a:t>Expectorants</a:t>
            </a:r>
            <a:r>
              <a:rPr lang="en-US" sz="2400" dirty="0" smtClean="0">
                <a:solidFill>
                  <a:srgbClr val="00B050"/>
                </a:solidFill>
                <a:latin typeface="Arial Black" pitchFamily="34" charset="0"/>
              </a:rPr>
              <a:t>-</a:t>
            </a:r>
            <a:r>
              <a:rPr lang="en-US" sz="3600" dirty="0" smtClean="0"/>
              <a:t> </a:t>
            </a:r>
            <a:r>
              <a:rPr lang="en-US" sz="2000" dirty="0" smtClean="0"/>
              <a:t>increase the volume and decrease the viscosity of secretions to enhance the propulsion of these secretions upward and outward by </a:t>
            </a:r>
            <a:r>
              <a:rPr lang="en-US" sz="2000" dirty="0" err="1" smtClean="0"/>
              <a:t>ciliary</a:t>
            </a:r>
            <a:r>
              <a:rPr lang="en-US" sz="2000" dirty="0" smtClean="0"/>
              <a:t> movement and coughing.</a:t>
            </a:r>
            <a:endParaRPr lang="en-IN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8"/>
    </mc:Choice>
    <mc:Fallback xmlns="">
      <p:transition spd="slow" advTm="2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19523"/>
            <a:ext cx="406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rgbClr val="00B050"/>
                </a:solidFill>
                <a:latin typeface="Arial Black" pitchFamily="34" charset="0"/>
              </a:rPr>
              <a:t>Mechanism of cough :-</a:t>
            </a:r>
            <a:endParaRPr lang="en-IN" sz="24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05958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Stimulation of </a:t>
            </a:r>
            <a:r>
              <a:rPr lang="en-US" dirty="0" err="1" smtClean="0"/>
              <a:t>mechano</a:t>
            </a:r>
            <a:r>
              <a:rPr lang="en-US" dirty="0" smtClean="0"/>
              <a:t>-or chemoreceptors (throat, respiratory passages or stretch receptors in lungs)</a:t>
            </a:r>
            <a:endParaRPr lang="en-IN" dirty="0"/>
          </a:p>
        </p:txBody>
      </p:sp>
      <p:sp>
        <p:nvSpPr>
          <p:cNvPr id="4" name="Down Arrow 3"/>
          <p:cNvSpPr/>
          <p:nvPr/>
        </p:nvSpPr>
        <p:spPr>
          <a:xfrm>
            <a:off x="3995936" y="1890579"/>
            <a:ext cx="484632" cy="537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755576" y="273257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Afferent impulses to cough </a:t>
            </a:r>
            <a:r>
              <a:rPr lang="en-US" dirty="0" err="1" smtClean="0"/>
              <a:t>centre</a:t>
            </a:r>
            <a:r>
              <a:rPr lang="en-US" dirty="0" smtClean="0"/>
              <a:t> (medulla)</a:t>
            </a:r>
            <a:endParaRPr lang="en-IN" dirty="0"/>
          </a:p>
        </p:txBody>
      </p:sp>
      <p:sp>
        <p:nvSpPr>
          <p:cNvPr id="6" name="Down Arrow 5"/>
          <p:cNvSpPr/>
          <p:nvPr/>
        </p:nvSpPr>
        <p:spPr>
          <a:xfrm>
            <a:off x="3995936" y="3132686"/>
            <a:ext cx="484632" cy="591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755576" y="3867895"/>
            <a:ext cx="78488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 smtClean="0"/>
              <a:t>Efferent impulses via parasympathetic &amp; motor nerves to diaphragm, intercostal muscles &amp; </a:t>
            </a:r>
            <a:r>
              <a:rPr lang="en-IN" dirty="0" smtClean="0"/>
              <a:t>lung                    </a:t>
            </a:r>
            <a:r>
              <a:rPr lang="en-US" dirty="0" smtClean="0"/>
              <a:t>cough</a:t>
            </a:r>
            <a:endParaRPr lang="en-IN" dirty="0" smtClean="0"/>
          </a:p>
          <a:p>
            <a:pPr algn="just"/>
            <a:endParaRPr lang="en-US" sz="2000" dirty="0"/>
          </a:p>
          <a:p>
            <a:endParaRPr lang="en-US" sz="2800" dirty="0" smtClean="0"/>
          </a:p>
          <a:p>
            <a:endParaRPr lang="en-IN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566984" y="4227935"/>
            <a:ext cx="788992" cy="2219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93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27"/>
    </mc:Choice>
    <mc:Fallback xmlns="">
      <p:transition spd="slow" advTm="55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753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/>
              <a:t>Common causes of cough:-</a:t>
            </a:r>
            <a:endParaRPr lang="en-IN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491630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IN" dirty="0" smtClean="0"/>
          </a:p>
          <a:p>
            <a:pPr algn="just"/>
            <a:r>
              <a:rPr lang="en-IN" dirty="0" smtClean="0"/>
              <a:t>Upper </a:t>
            </a:r>
            <a:r>
              <a:rPr lang="en-IN" dirty="0" smtClean="0"/>
              <a:t>/ lower respiratory tract infection</a:t>
            </a:r>
          </a:p>
          <a:p>
            <a:pPr algn="just"/>
            <a:r>
              <a:rPr lang="en-IN" dirty="0" smtClean="0"/>
              <a:t>Allergic </a:t>
            </a:r>
            <a:r>
              <a:rPr lang="en-IN" dirty="0" smtClean="0"/>
              <a:t>rhinitis</a:t>
            </a:r>
          </a:p>
          <a:p>
            <a:pPr algn="just"/>
            <a:r>
              <a:rPr lang="en-IN" dirty="0" smtClean="0"/>
              <a:t>Smoking</a:t>
            </a:r>
            <a:endParaRPr lang="en-IN" dirty="0"/>
          </a:p>
          <a:p>
            <a:pPr algn="just"/>
            <a:r>
              <a:rPr lang="en-IN" dirty="0" smtClean="0"/>
              <a:t>Chronic </a:t>
            </a:r>
            <a:r>
              <a:rPr lang="en-IN" dirty="0" smtClean="0"/>
              <a:t>bronchitis</a:t>
            </a:r>
          </a:p>
          <a:p>
            <a:pPr algn="just"/>
            <a:r>
              <a:rPr lang="en-IN" dirty="0" smtClean="0"/>
              <a:t>Pulmonary </a:t>
            </a:r>
            <a:r>
              <a:rPr lang="en-IN" dirty="0" smtClean="0"/>
              <a:t>tuberculosis</a:t>
            </a:r>
          </a:p>
          <a:p>
            <a:pPr algn="just"/>
            <a:r>
              <a:rPr lang="en-IN" dirty="0" smtClean="0"/>
              <a:t>Asthma</a:t>
            </a:r>
            <a:endParaRPr lang="en-IN" dirty="0" smtClean="0"/>
          </a:p>
          <a:p>
            <a:pPr algn="just"/>
            <a:r>
              <a:rPr lang="en-IN" dirty="0" err="1" smtClean="0"/>
              <a:t>Gastroesophageal</a:t>
            </a:r>
            <a:r>
              <a:rPr lang="en-IN" dirty="0" smtClean="0"/>
              <a:t> </a:t>
            </a:r>
            <a:r>
              <a:rPr lang="en-IN" dirty="0" smtClean="0"/>
              <a:t>reflux</a:t>
            </a:r>
          </a:p>
          <a:p>
            <a:pPr algn="just"/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779662"/>
            <a:ext cx="3115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/>
              <a:t>Pneumonia</a:t>
            </a:r>
          </a:p>
          <a:p>
            <a:pPr algn="just"/>
            <a:r>
              <a:rPr lang="en-IN" dirty="0" smtClean="0"/>
              <a:t>Congestive </a:t>
            </a:r>
            <a:r>
              <a:rPr lang="en-IN" dirty="0"/>
              <a:t>heart failure</a:t>
            </a:r>
          </a:p>
          <a:p>
            <a:pPr algn="just"/>
            <a:r>
              <a:rPr lang="en-IN" dirty="0" smtClean="0"/>
              <a:t>Bronchiectasis</a:t>
            </a:r>
            <a:endParaRPr lang="en-IN" dirty="0"/>
          </a:p>
          <a:p>
            <a:pPr algn="just"/>
            <a:r>
              <a:rPr lang="en-IN" dirty="0" smtClean="0"/>
              <a:t>Use </a:t>
            </a:r>
            <a:r>
              <a:rPr lang="en-IN" dirty="0"/>
              <a:t>of drug :- </a:t>
            </a:r>
            <a:endParaRPr lang="en-IN" dirty="0" smtClean="0"/>
          </a:p>
          <a:p>
            <a:pPr algn="just"/>
            <a:r>
              <a:rPr lang="en-IN" dirty="0" smtClean="0"/>
              <a:t>ACE </a:t>
            </a:r>
            <a:r>
              <a:rPr lang="en-IN" dirty="0"/>
              <a:t>Inhibitor</a:t>
            </a:r>
          </a:p>
          <a:p>
            <a:pPr algn="just"/>
            <a:r>
              <a:rPr lang="en-IN" dirty="0" smtClean="0"/>
              <a:t>Iodine</a:t>
            </a:r>
            <a:endParaRPr lang="en-IN" dirty="0"/>
          </a:p>
          <a:p>
            <a:pPr algn="just"/>
            <a:r>
              <a:rPr lang="en-IN" dirty="0" smtClean="0"/>
              <a:t>Beta </a:t>
            </a:r>
            <a:r>
              <a:rPr lang="en-IN" dirty="0"/>
              <a:t>blocker</a:t>
            </a:r>
          </a:p>
          <a:p>
            <a:r>
              <a:rPr lang="en-IN" dirty="0" err="1" smtClean="0"/>
              <a:t>Amiodarone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37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10"/>
    </mc:Choice>
    <mc:Fallback xmlns="">
      <p:transition spd="slow" advTm="4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627535"/>
            <a:ext cx="79208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Anti </a:t>
            </a:r>
            <a:r>
              <a:rPr lang="en-US" b="1" dirty="0" err="1" smtClean="0">
                <a:solidFill>
                  <a:srgbClr val="00B050"/>
                </a:solidFill>
                <a:latin typeface="Arial Black" pitchFamily="34" charset="0"/>
              </a:rPr>
              <a:t>tussive</a:t>
            </a:r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 –</a:t>
            </a:r>
            <a:r>
              <a:rPr lang="en-US" b="1" dirty="0" smtClean="0"/>
              <a:t> </a:t>
            </a:r>
            <a:r>
              <a:rPr lang="en-US" dirty="0" smtClean="0"/>
              <a:t>Cough suppressant ( </a:t>
            </a:r>
            <a:r>
              <a:rPr lang="en-US" dirty="0" err="1" smtClean="0"/>
              <a:t>tussis</a:t>
            </a:r>
            <a:r>
              <a:rPr lang="en-US" dirty="0" smtClean="0"/>
              <a:t>-cough) 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Expectorants -</a:t>
            </a:r>
            <a:r>
              <a:rPr lang="en-US" b="1" dirty="0" smtClean="0"/>
              <a:t>  </a:t>
            </a:r>
            <a:r>
              <a:rPr lang="en-US" dirty="0" smtClean="0"/>
              <a:t>Increase volume of mucus secretion 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Mucolytic -</a:t>
            </a:r>
            <a:r>
              <a:rPr lang="en-US" dirty="0" smtClean="0"/>
              <a:t>  Reduce viscosity of mucus </a:t>
            </a:r>
          </a:p>
          <a:p>
            <a:pPr algn="just"/>
            <a:endParaRPr lang="en-US" b="1" dirty="0" smtClean="0"/>
          </a:p>
          <a:p>
            <a:pPr algn="just"/>
            <a:r>
              <a:rPr lang="en-US" b="1" dirty="0" err="1" smtClean="0">
                <a:solidFill>
                  <a:srgbClr val="00B050"/>
                </a:solidFill>
                <a:latin typeface="Arial Black" pitchFamily="34" charset="0"/>
              </a:rPr>
              <a:t>Mucokinetic</a:t>
            </a:r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 -</a:t>
            </a:r>
            <a:r>
              <a:rPr lang="en-US" b="1" dirty="0" smtClean="0"/>
              <a:t> </a:t>
            </a:r>
            <a:r>
              <a:rPr lang="en-US" dirty="0" smtClean="0"/>
              <a:t>Increase mobility of cough</a:t>
            </a:r>
            <a:endParaRPr lang="en-IN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69"/>
    </mc:Choice>
    <mc:Fallback xmlns="">
      <p:transition spd="slow" advTm="4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7" y="951570"/>
            <a:ext cx="748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Classification of Drugs for cough:-</a:t>
            </a:r>
            <a:endParaRPr lang="en-I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602255"/>
            <a:ext cx="40324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1600" b="1" dirty="0" smtClean="0">
                <a:solidFill>
                  <a:srgbClr val="FF0000"/>
                </a:solidFill>
                <a:latin typeface="Agency FB" pitchFamily="34" charset="0"/>
              </a:rPr>
              <a:t>1.Pharyngeal demulcents </a:t>
            </a:r>
          </a:p>
          <a:p>
            <a:pPr algn="just"/>
            <a:r>
              <a:rPr lang="en-IN" sz="1600" dirty="0" smtClean="0"/>
              <a:t>Lozenges, cough drops, </a:t>
            </a:r>
            <a:r>
              <a:rPr lang="en-IN" sz="1600" dirty="0" err="1" smtClean="0"/>
              <a:t>linctuses</a:t>
            </a:r>
            <a:r>
              <a:rPr lang="en-IN" sz="1600" dirty="0" smtClean="0"/>
              <a:t> containing syrup, glycerine, liquorice.</a:t>
            </a:r>
          </a:p>
          <a:p>
            <a:pPr algn="just"/>
            <a:endParaRPr lang="en-IN" sz="1600" dirty="0" smtClean="0"/>
          </a:p>
          <a:p>
            <a:pPr algn="just"/>
            <a:r>
              <a:rPr lang="en-IN" sz="1600" b="1" dirty="0" smtClean="0">
                <a:solidFill>
                  <a:srgbClr val="FF0000"/>
                </a:solidFill>
                <a:latin typeface="Agency FB" pitchFamily="34" charset="0"/>
              </a:rPr>
              <a:t>2.Expectorants (</a:t>
            </a:r>
            <a:r>
              <a:rPr lang="en-IN" sz="1600" b="1" dirty="0" err="1" smtClean="0">
                <a:solidFill>
                  <a:srgbClr val="FF0000"/>
                </a:solidFill>
                <a:latin typeface="Agency FB" pitchFamily="34" charset="0"/>
              </a:rPr>
              <a:t>Mucokinetics</a:t>
            </a:r>
            <a:r>
              <a:rPr lang="en-IN" sz="1600" b="1" dirty="0" smtClean="0">
                <a:solidFill>
                  <a:srgbClr val="FF0000"/>
                </a:solidFill>
                <a:latin typeface="Agency FB" pitchFamily="34" charset="0"/>
              </a:rPr>
              <a:t>)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Bronchial secretion enhancers </a:t>
            </a:r>
          </a:p>
          <a:p>
            <a:pPr algn="just"/>
            <a:r>
              <a:rPr lang="en-IN" sz="1600" dirty="0" smtClean="0"/>
              <a:t>Sodium or Potassium citrate, Potassium iodide, </a:t>
            </a:r>
            <a:r>
              <a:rPr lang="en-IN" sz="1600" dirty="0" err="1" smtClean="0"/>
              <a:t>Guaiphenesin</a:t>
            </a:r>
            <a:r>
              <a:rPr lang="en-IN" sz="1600" dirty="0" smtClean="0"/>
              <a:t> (</a:t>
            </a:r>
            <a:r>
              <a:rPr lang="en-IN" sz="1600" dirty="0" err="1" smtClean="0"/>
              <a:t>Glyceryl</a:t>
            </a:r>
            <a:r>
              <a:rPr lang="en-IN" sz="1600" dirty="0" smtClean="0"/>
              <a:t> </a:t>
            </a:r>
            <a:r>
              <a:rPr lang="en-IN" sz="1600" dirty="0" err="1" smtClean="0"/>
              <a:t>guaiacolate</a:t>
            </a:r>
            <a:r>
              <a:rPr lang="en-IN" sz="1600" dirty="0" smtClean="0"/>
              <a:t>), </a:t>
            </a:r>
            <a:r>
              <a:rPr lang="en-IN" sz="1600" dirty="0" err="1" smtClean="0"/>
              <a:t>balsum</a:t>
            </a:r>
            <a:r>
              <a:rPr lang="en-IN" sz="1600" dirty="0" smtClean="0"/>
              <a:t> of </a:t>
            </a:r>
            <a:r>
              <a:rPr lang="en-IN" sz="1600" dirty="0" err="1" smtClean="0"/>
              <a:t>Tolu</a:t>
            </a:r>
            <a:r>
              <a:rPr lang="en-IN" sz="1600" dirty="0" smtClean="0"/>
              <a:t>, </a:t>
            </a:r>
            <a:r>
              <a:rPr lang="en-IN" sz="1600" dirty="0" err="1" smtClean="0"/>
              <a:t>Vasaka</a:t>
            </a:r>
            <a:r>
              <a:rPr lang="en-IN" sz="1600" dirty="0" smtClean="0"/>
              <a:t>, Ammonium chloride.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IN" sz="16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Mucolytics</a:t>
            </a:r>
            <a:r>
              <a:rPr lang="en-IN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IN" sz="1600" dirty="0" err="1" smtClean="0"/>
              <a:t>Bromhexine</a:t>
            </a:r>
            <a:r>
              <a:rPr lang="en-IN" sz="1600" dirty="0" smtClean="0"/>
              <a:t>, </a:t>
            </a:r>
            <a:r>
              <a:rPr lang="en-IN" sz="1600" dirty="0" err="1" smtClean="0"/>
              <a:t>Ambroxol</a:t>
            </a:r>
            <a:r>
              <a:rPr lang="en-IN" sz="1600" dirty="0" smtClean="0"/>
              <a:t>, Acetyl cysteine, </a:t>
            </a:r>
            <a:r>
              <a:rPr lang="en-IN" sz="1600" dirty="0" err="1" smtClean="0"/>
              <a:t>Carbocisteine</a:t>
            </a:r>
            <a:endParaRPr lang="en-IN" sz="1600" dirty="0" smtClean="0"/>
          </a:p>
          <a:p>
            <a:pPr algn="just"/>
            <a:endParaRPr lang="en-IN" sz="16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524375"/>
            <a:ext cx="609600" cy="45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1707654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b="1" dirty="0" smtClean="0">
                <a:solidFill>
                  <a:srgbClr val="FF0000"/>
                </a:solidFill>
                <a:latin typeface="Agency FB" pitchFamily="34" charset="0"/>
              </a:rPr>
              <a:t>3.Antitussives(Cough centre </a:t>
            </a:r>
            <a:r>
              <a:rPr lang="en-IN" b="1" dirty="0">
                <a:solidFill>
                  <a:srgbClr val="FF0000"/>
                </a:solidFill>
                <a:latin typeface="Agency FB" pitchFamily="34" charset="0"/>
              </a:rPr>
              <a:t>suppressants</a:t>
            </a:r>
            <a:r>
              <a:rPr lang="en-IN" dirty="0">
                <a:solidFill>
                  <a:srgbClr val="FF0000"/>
                </a:solidFill>
              </a:rPr>
              <a:t>)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Opioids-</a:t>
            </a:r>
            <a:r>
              <a:rPr lang="en-IN" b="1" dirty="0"/>
              <a:t> </a:t>
            </a:r>
            <a:r>
              <a:rPr lang="en-IN" dirty="0"/>
              <a:t>Codeine, </a:t>
            </a:r>
            <a:r>
              <a:rPr lang="en-IN" dirty="0" err="1"/>
              <a:t>Pholcodeine</a:t>
            </a:r>
            <a:r>
              <a:rPr lang="en-IN" dirty="0"/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Nonopioids-</a:t>
            </a:r>
            <a:r>
              <a:rPr lang="en-IN" dirty="0" err="1" smtClean="0"/>
              <a:t>Noscapine</a:t>
            </a:r>
            <a:r>
              <a:rPr lang="en-IN" dirty="0"/>
              <a:t>, Dextromethorphan, </a:t>
            </a:r>
            <a:r>
              <a:rPr lang="en-IN" dirty="0" err="1"/>
              <a:t>Chlophedianol</a:t>
            </a:r>
            <a:r>
              <a:rPr lang="en-IN" dirty="0"/>
              <a:t>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IN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Antihistamines</a:t>
            </a:r>
          </a:p>
          <a:p>
            <a:pPr algn="just"/>
            <a:r>
              <a:rPr lang="en-IN" dirty="0" err="1" smtClean="0"/>
              <a:t>Chlorpheniramine</a:t>
            </a:r>
            <a:r>
              <a:rPr lang="en-IN" dirty="0"/>
              <a:t>, </a:t>
            </a:r>
            <a:endParaRPr lang="en-IN" dirty="0" smtClean="0"/>
          </a:p>
          <a:p>
            <a:pPr algn="just"/>
            <a:r>
              <a:rPr lang="en-IN" dirty="0" smtClean="0"/>
              <a:t>Diphenhydramine</a:t>
            </a:r>
            <a:r>
              <a:rPr lang="en-IN" dirty="0"/>
              <a:t>, </a:t>
            </a:r>
            <a:endParaRPr lang="en-IN" dirty="0" smtClean="0"/>
          </a:p>
          <a:p>
            <a:pPr algn="just"/>
            <a:r>
              <a:rPr lang="en-IN" dirty="0" smtClean="0"/>
              <a:t>Promethazine</a:t>
            </a:r>
            <a:r>
              <a:rPr lang="en-IN" dirty="0"/>
              <a:t>. </a:t>
            </a:r>
          </a:p>
          <a:p>
            <a:pPr algn="just"/>
            <a:r>
              <a:rPr lang="en-IN" b="1" dirty="0">
                <a:solidFill>
                  <a:srgbClr val="FF0000"/>
                </a:solidFill>
                <a:latin typeface="Agency FB" pitchFamily="34" charset="0"/>
              </a:rPr>
              <a:t>4. Adjuvant antitussives </a:t>
            </a:r>
            <a:endParaRPr lang="en-IN" b="1" dirty="0" smtClean="0">
              <a:solidFill>
                <a:srgbClr val="FF0000"/>
              </a:solidFill>
              <a:latin typeface="Agency FB" pitchFamily="34" charset="0"/>
            </a:endParaRPr>
          </a:p>
          <a:p>
            <a:pPr algn="just"/>
            <a:r>
              <a:rPr lang="en-IN" dirty="0" smtClean="0"/>
              <a:t>Bronchodilators - Salbutamol</a:t>
            </a:r>
            <a:r>
              <a:rPr lang="en-IN" dirty="0"/>
              <a:t>, </a:t>
            </a:r>
            <a:r>
              <a:rPr lang="en-IN" dirty="0" err="1"/>
              <a:t>Terbutalin</a:t>
            </a:r>
            <a:r>
              <a:rPr lang="en-IN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69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86"/>
    </mc:Choice>
    <mc:Fallback xmlns="">
      <p:transition spd="slow" advTm="15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620</TotalTime>
  <Words>761</Words>
  <Application>Microsoft Office PowerPoint</Application>
  <PresentationFormat>On-screen Show (16:9)</PresentationFormat>
  <Paragraphs>134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Civic</vt:lpstr>
      <vt:lpstr>PowerPoint Presentation</vt:lpstr>
      <vt:lpstr>DRUG FOR COUGH</vt:lpstr>
      <vt:lpstr>TYPE OF COUGH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DRUG FOR COUGH</dc:title>
  <dc:creator>HP</dc:creator>
  <cp:lastModifiedBy>HP</cp:lastModifiedBy>
  <cp:revision>84</cp:revision>
  <dcterms:created xsi:type="dcterms:W3CDTF">2020-05-22T10:07:47Z</dcterms:created>
  <dcterms:modified xsi:type="dcterms:W3CDTF">2020-05-28T19:06:56Z</dcterms:modified>
</cp:coreProperties>
</file>