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E5AA94-906D-43B8-9CDE-EB5E81148E6E}" type="datetimeFigureOut">
              <a:rPr lang="en-US" smtClean="0"/>
              <a:pPr/>
              <a:t>13/06/2020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0247342-099F-4D39-A8F3-5ECA90933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0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audio13.wav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6.bin"/><Relationship Id="rId2" Type="http://schemas.openxmlformats.org/officeDocument/2006/relationships/audio" Target="../media/audio7.wav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9.bin"/><Relationship Id="rId2" Type="http://schemas.openxmlformats.org/officeDocument/2006/relationships/audio" Target="../media/audio8.wa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hyperlink" Target="https://mathworld.wolfram.com/AbsoluteDeviation.html" TargetMode="External"/><Relationship Id="rId4" Type="http://schemas.openxmlformats.org/officeDocument/2006/relationships/hyperlink" Target="https://mathworld.wolfram.com/Mean.html" TargetMode="Externa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audio9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505200"/>
            <a:ext cx="6330696" cy="2362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ALOK</a:t>
            </a:r>
          </a:p>
          <a:p>
            <a:r>
              <a:rPr lang="en-US" sz="2800" dirty="0" smtClean="0"/>
              <a:t>Statistician                                                                  		Dept. of P.S.M,              	     Sri Krishna Medical College, </a:t>
            </a:r>
            <a:r>
              <a:rPr lang="en-US" sz="2800" dirty="0" err="1" smtClean="0"/>
              <a:t>Muzaffarpur</a:t>
            </a:r>
            <a:endParaRPr lang="en-US" sz="2800" dirty="0" smtClean="0"/>
          </a:p>
          <a:p>
            <a:r>
              <a:rPr lang="en-US" sz="2800" dirty="0" smtClean="0"/>
              <a:t>	Email : alok9218@gmail.com		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29600" cy="1828800"/>
          </a:xfrm>
        </p:spPr>
        <p:txBody>
          <a:bodyPr/>
          <a:lstStyle/>
          <a:p>
            <a:r>
              <a:rPr lang="en-US" dirty="0" smtClean="0"/>
              <a:t>Measure of Dispersion</a:t>
            </a:r>
            <a:endParaRPr lang="en-US" dirty="0"/>
          </a:p>
        </p:txBody>
      </p:sp>
      <p:pic>
        <p:nvPicPr>
          <p:cNvPr id="4" name="~PP836.WAV">
            <a:hlinkClick r:id="" action="ppaction://media"/>
          </p:cNvPr>
          <p:cNvPicPr>
            <a:picLocks noRot="1" noChangeAspect="1"/>
          </p:cNvPicPr>
          <p:nvPr>
            <a:wavAudioFile r:embed="rId1" name="~PP836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Merits 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dirty="0" smtClean="0"/>
              <a:t>The step of squaring the deviations∣     − A∣  overcomes  the drawback of  ignoring the signs in mean deviation.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It is used  for further mathematical treatment.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dirty="0" smtClean="0"/>
              <a:t>Least affected by sampling fluctuations.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Variance is the backbone of statistics.</a:t>
            </a:r>
          </a:p>
          <a:p>
            <a:endParaRPr lang="en-US" sz="2800" dirty="0" smtClean="0"/>
          </a:p>
          <a:p>
            <a:r>
              <a:rPr lang="en-US" sz="2800" b="1" dirty="0" smtClean="0"/>
              <a:t>Demerits: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dirty="0" smtClean="0"/>
              <a:t>Unit is square of the unit of measurement of </a:t>
            </a:r>
            <a:r>
              <a:rPr lang="en-US" sz="2800" dirty="0" err="1" smtClean="0"/>
              <a:t>variate</a:t>
            </a:r>
            <a:r>
              <a:rPr lang="en-US" sz="2800" dirty="0" smtClean="0"/>
              <a:t> values.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Variance is sensitive to extreme values.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b="1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410200" y="762000"/>
          <a:ext cx="533400" cy="457200"/>
        </p:xfrm>
        <a:graphic>
          <a:graphicData uri="http://schemas.openxmlformats.org/presentationml/2006/ole">
            <p:oleObj spid="_x0000_s3074" name="Equation" r:id="rId4" imgW="215640" imgH="228600" progId="Equation.3">
              <p:embed/>
            </p:oleObj>
          </a:graphicData>
        </a:graphic>
      </p:graphicFrame>
      <p:pic>
        <p:nvPicPr>
          <p:cNvPr id="4" name="~PP2299.WAV">
            <a:hlinkClick r:id="" action="ppaction://media"/>
          </p:cNvPr>
          <p:cNvPicPr>
            <a:picLocks noRot="1" noChangeAspect="1"/>
          </p:cNvPicPr>
          <p:nvPr>
            <a:wavAudioFile r:embed="rId2" name="~PP229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9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Standard Deviation(</a:t>
            </a:r>
            <a:r>
              <a:rPr lang="el-GR" sz="2800" dirty="0" smtClean="0"/>
              <a:t>σ</a:t>
            </a:r>
            <a:r>
              <a:rPr lang="en-US" sz="2800" dirty="0" smtClean="0"/>
              <a:t>)</a:t>
            </a:r>
            <a:r>
              <a:rPr lang="en-US" sz="2800" b="1" dirty="0" smtClean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IE" altLang="en-US" sz="2800" dirty="0" smtClean="0"/>
              <a:t>The Standard deviation is the positive square-root of the variance</a:t>
            </a:r>
          </a:p>
          <a:p>
            <a:pPr>
              <a:buFont typeface="Wingdings" pitchFamily="2" charset="2"/>
              <a:buChar char="Ø"/>
            </a:pPr>
            <a:endParaRPr lang="en-IE" altLang="en-US" sz="2800" dirty="0" smtClean="0"/>
          </a:p>
          <a:p>
            <a:pPr>
              <a:buFont typeface="Wingdings" pitchFamily="2" charset="2"/>
              <a:buChar char="Ø"/>
            </a:pPr>
            <a:endParaRPr lang="en-IE" altLang="en-US" sz="2800" dirty="0" smtClean="0"/>
          </a:p>
          <a:p>
            <a:pPr>
              <a:buFont typeface="Wingdings" pitchFamily="2" charset="2"/>
              <a:buChar char="Ø"/>
            </a:pPr>
            <a:endParaRPr lang="en-IE" altLang="en-US" sz="2800" dirty="0" smtClean="0"/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σ</a:t>
            </a:r>
            <a:r>
              <a:rPr lang="en-IE" altLang="en-US" sz="2800" b="1" dirty="0" smtClean="0"/>
              <a:t> </a:t>
            </a:r>
            <a:r>
              <a:rPr lang="en-IE" altLang="en-US" sz="2800" dirty="0" smtClean="0"/>
              <a:t>has the advantage of being in the same units as the original variable</a:t>
            </a:r>
            <a:r>
              <a:rPr lang="en-IE" altLang="en-US" sz="2800" b="1" dirty="0" smtClean="0"/>
              <a:t> </a:t>
            </a:r>
            <a:r>
              <a:rPr lang="en-IE" altLang="en-US" sz="2800" dirty="0" smtClean="0"/>
              <a:t>values.</a:t>
            </a:r>
          </a:p>
          <a:p>
            <a:pPr>
              <a:buFont typeface="Wingdings" pitchFamily="2" charset="2"/>
              <a:buChar char="Ø"/>
            </a:pPr>
            <a:r>
              <a:rPr lang="en-IE" altLang="en-US" sz="2800" dirty="0" smtClean="0">
                <a:sym typeface="Symbol" panose="05050102010706020507" pitchFamily="18" charset="2"/>
              </a:rPr>
              <a:t>Since it fulfils all the criteria of a good measure of dispersion , So, it is known as standard deviation.</a:t>
            </a:r>
          </a:p>
          <a:p>
            <a:endParaRPr lang="en-IE" altLang="en-US" sz="2800" dirty="0" smtClean="0">
              <a:sym typeface="Symbol" panose="05050102010706020507" pitchFamily="18" charset="2"/>
            </a:endParaRPr>
          </a:p>
          <a:p>
            <a:pPr>
              <a:buFont typeface="Wingdings" pitchFamily="2" charset="2"/>
              <a:buChar char="Ø"/>
            </a:pPr>
            <a:endParaRPr lang="en-IE" altLang="en-US" sz="2800" dirty="0" smtClean="0"/>
          </a:p>
          <a:p>
            <a:r>
              <a:rPr lang="en-IE" altLang="en-US" sz="2800" dirty="0" smtClean="0"/>
              <a:t>             </a:t>
            </a:r>
          </a:p>
          <a:p>
            <a:endParaRPr lang="en-US" sz="2800" b="1" dirty="0"/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/>
        </p:nvGraphicFramePr>
        <p:xfrm>
          <a:off x="3144838" y="1538288"/>
          <a:ext cx="1914525" cy="1177925"/>
        </p:xfrm>
        <a:graphic>
          <a:graphicData uri="http://schemas.openxmlformats.org/presentationml/2006/ole">
            <p:oleObj spid="_x0000_s4098" name="Equation" r:id="rId4" imgW="1117440" imgH="660240" progId="Equation.3">
              <p:embed/>
            </p:oleObj>
          </a:graphicData>
        </a:graphic>
      </p:graphicFrame>
      <p:pic>
        <p:nvPicPr>
          <p:cNvPr id="4" name="~PP2579.WAV">
            <a:hlinkClick r:id="" action="ppaction://media"/>
          </p:cNvPr>
          <p:cNvPicPr>
            <a:picLocks noRot="1" noChangeAspect="1"/>
          </p:cNvPicPr>
          <p:nvPr>
            <a:wavAudioFile r:embed="rId2" name="~PP257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 :</a:t>
            </a:r>
            <a:endParaRPr lang="en-US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6096000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864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of 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Deviation ^2</a:t>
                      </a:r>
                      <a:endParaRPr lang="en-US" dirty="0"/>
                    </a:p>
                  </a:txBody>
                  <a:tcPr/>
                </a:tc>
              </a:tr>
              <a:tr h="405026">
                <a:tc>
                  <a:txBody>
                    <a:bodyPr/>
                    <a:lstStyle>
                      <a:lvl1pPr marL="898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779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6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98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77913"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6688"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13.86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681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192.02</a:t>
                      </a:r>
                    </a:p>
                  </a:txBody>
                  <a:tcPr marL="68580" marR="68580" marT="34290" marB="34290" horzOverflow="overflow"/>
                </a:tc>
              </a:tr>
              <a:tr h="405026">
                <a:tc>
                  <a:txBody>
                    <a:bodyPr/>
                    <a:lstStyle>
                      <a:lvl1pPr marL="898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779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6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98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 defTabSz="803275"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73163" defTabSz="803275"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52550" defTabSz="803275"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31938" defTabSz="803275"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803275"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defTabSz="803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defTabSz="803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defTabSz="803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defTabSz="803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032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-13.14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681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172.73</a:t>
                      </a:r>
                    </a:p>
                  </a:txBody>
                  <a:tcPr marL="68580" marR="68580" marT="34290" marB="34290" horzOverflow="overflow"/>
                </a:tc>
              </a:tr>
              <a:tr h="405026">
                <a:tc>
                  <a:txBody>
                    <a:bodyPr/>
                    <a:lstStyle>
                      <a:lvl1pPr marL="898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779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6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98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-5.14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681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26.45</a:t>
                      </a:r>
                    </a:p>
                  </a:txBody>
                  <a:tcPr marL="68580" marR="68580" marT="34290" marB="34290" horzOverflow="overflow"/>
                </a:tc>
              </a:tr>
              <a:tr h="405026">
                <a:tc>
                  <a:txBody>
                    <a:bodyPr/>
                    <a:lstStyle>
                      <a:lvl1pPr marL="898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779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6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98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32.86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681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1079.59</a:t>
                      </a:r>
                    </a:p>
                  </a:txBody>
                  <a:tcPr marL="68580" marR="68580" marT="34290" marB="34290" horzOverflow="overflow"/>
                </a:tc>
              </a:tr>
              <a:tr h="405026">
                <a:tc>
                  <a:txBody>
                    <a:bodyPr/>
                    <a:lstStyle>
                      <a:lvl1pPr marL="898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779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6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98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8.86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681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78.45</a:t>
                      </a:r>
                    </a:p>
                  </a:txBody>
                  <a:tcPr marL="68580" marR="68580" marT="34290" marB="34290" horzOverflow="overflow"/>
                </a:tc>
              </a:tr>
              <a:tr h="405026">
                <a:tc>
                  <a:txBody>
                    <a:bodyPr/>
                    <a:lstStyle>
                      <a:lvl1pPr marL="898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779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66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98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-13.14	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681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172.73</a:t>
                      </a:r>
                    </a:p>
                  </a:txBody>
                  <a:tcPr marL="68580" marR="68580" marT="34290" marB="34290" horzOverflow="overflow"/>
                </a:tc>
              </a:tr>
              <a:tr h="405026">
                <a:tc>
                  <a:txBody>
                    <a:bodyPr/>
                    <a:lstStyle>
                      <a:lvl1pPr marL="8985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731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3525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319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98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7156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156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-24.14</a:t>
                      </a: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6813" algn="dec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6813" algn="dec"/>
                        </a:tabLst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	582.88</a:t>
                      </a:r>
                    </a:p>
                  </a:txBody>
                  <a:tcPr marL="68580" marR="68580" marT="34290" marB="34290" horzOverflow="overflow"/>
                </a:tc>
              </a:tr>
              <a:tr h="4050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 = 960.0</a:t>
                      </a: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 = 0.00</a:t>
                      </a: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 = 2304.86</a:t>
                      </a:r>
                      <a:endParaRPr kumimoji="0" lang="en-US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/>
                </a:tc>
              </a:tr>
              <a:tr h="3864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22" name="Object 174"/>
          <p:cNvGraphicFramePr>
            <a:graphicFrameLocks noChangeAspect="1"/>
          </p:cNvGraphicFramePr>
          <p:nvPr/>
        </p:nvGraphicFramePr>
        <p:xfrm>
          <a:off x="1828800" y="5029200"/>
          <a:ext cx="1401763" cy="350838"/>
        </p:xfrm>
        <a:graphic>
          <a:graphicData uri="http://schemas.openxmlformats.org/presentationml/2006/ole">
            <p:oleObj spid="_x0000_s5122" name="Equation" r:id="rId4" imgW="685502" imgH="177723" progId="Equation.3">
              <p:embed/>
            </p:oleObj>
          </a:graphicData>
        </a:graphic>
      </p:graphicFrame>
      <p:pic>
        <p:nvPicPr>
          <p:cNvPr id="7" name="~PP1043.WAV">
            <a:hlinkClick r:id="" action="ppaction://media"/>
          </p:cNvPr>
          <p:cNvPicPr>
            <a:picLocks noRot="1" noChangeAspect="1"/>
          </p:cNvPicPr>
          <p:nvPr>
            <a:wavAudioFile r:embed="rId2" name="~PP1043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(Cont.)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altLang="en-US" sz="3200" dirty="0" smtClean="0"/>
              <a:t>           </a:t>
            </a:r>
            <a:r>
              <a:rPr lang="en-IE" altLang="en-US" sz="3200" dirty="0" smtClean="0"/>
              <a:t>Therefore,</a:t>
            </a:r>
          </a:p>
          <a:p>
            <a:endParaRPr lang="en-IE" altLang="en-US" sz="3200" dirty="0" smtClean="0"/>
          </a:p>
          <a:p>
            <a:r>
              <a:rPr lang="en-IE" altLang="en-US" sz="3200" b="1" u="sng" dirty="0" smtClean="0"/>
              <a:t>Coefficient of  Variation </a:t>
            </a:r>
            <a:r>
              <a:rPr lang="en-IE" altLang="en-US" sz="32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IE" altLang="en-US" sz="3200" b="1" dirty="0" smtClean="0"/>
              <a:t> </a:t>
            </a:r>
            <a:r>
              <a:rPr lang="en-IE" altLang="en-US" sz="3200" dirty="0" smtClean="0"/>
              <a:t>Ratio of the standard deviation and the mean .     Usually expressed in percentage</a:t>
            </a:r>
            <a:r>
              <a:rPr lang="en-IE" altLang="en-US" sz="3200" b="1" dirty="0" smtClean="0"/>
              <a:t>.</a:t>
            </a:r>
          </a:p>
          <a:p>
            <a:endParaRPr lang="en-IE" altLang="en-US" sz="3200" b="1" dirty="0" smtClean="0"/>
          </a:p>
          <a:p>
            <a:r>
              <a:rPr lang="en-IE" alt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/>
        </p:nvGraphicFramePr>
        <p:xfrm>
          <a:off x="1752600" y="990600"/>
          <a:ext cx="3432175" cy="762000"/>
        </p:xfrm>
        <a:graphic>
          <a:graphicData uri="http://schemas.openxmlformats.org/presentationml/2006/ole">
            <p:oleObj spid="_x0000_s6146" name="Equation" r:id="rId4" imgW="1371600" imgH="431800" progId="Equation.3">
              <p:embed/>
            </p:oleObj>
          </a:graphicData>
        </a:graphic>
      </p:graphicFrame>
      <p:graphicFrame>
        <p:nvGraphicFramePr>
          <p:cNvPr id="6147" name="Object 10"/>
          <p:cNvGraphicFramePr>
            <a:graphicFrameLocks noGrp="1" noChangeAspect="1"/>
          </p:cNvGraphicFramePr>
          <p:nvPr/>
        </p:nvGraphicFramePr>
        <p:xfrm>
          <a:off x="3581400" y="1905000"/>
          <a:ext cx="2478088" cy="1143000"/>
        </p:xfrm>
        <a:graphic>
          <a:graphicData uri="http://schemas.openxmlformats.org/presentationml/2006/ole">
            <p:oleObj spid="_x0000_s6147" name="Equation" r:id="rId5" imgW="939600" imgH="63468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Grp="1" noChangeAspect="1"/>
          </p:cNvGraphicFramePr>
          <p:nvPr/>
        </p:nvGraphicFramePr>
        <p:xfrm>
          <a:off x="2882900" y="4724400"/>
          <a:ext cx="2301875" cy="871538"/>
        </p:xfrm>
        <a:graphic>
          <a:graphicData uri="http://schemas.openxmlformats.org/presentationml/2006/ole">
            <p:oleObj spid="_x0000_s6148" name="Equation" r:id="rId6" imgW="1143000" imgH="431640" progId="Equation.3">
              <p:embed/>
            </p:oleObj>
          </a:graphicData>
        </a:graphic>
      </p:graphicFrame>
      <p:pic>
        <p:nvPicPr>
          <p:cNvPr id="6" name="~PP2896.WAV">
            <a:hlinkClick r:id="" action="ppaction://media"/>
          </p:cNvPr>
          <p:cNvPicPr>
            <a:picLocks noRot="1" noChangeAspect="1"/>
          </p:cNvPicPr>
          <p:nvPr>
            <a:wavAudioFile r:embed="rId2" name="~PP2896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3200" dirty="0" smtClean="0"/>
              <a:t>It is a relative measure and is most suitable to compare any two series.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The series having greater C.V is said to be more variable than the other and the series having lesser C.V is said to be more consistent (homogenous) than the other.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This measure is unit free. </a:t>
            </a:r>
          </a:p>
          <a:p>
            <a:endParaRPr lang="en-IE" altLang="en-US" sz="3200" dirty="0" smtClean="0"/>
          </a:p>
          <a:p>
            <a:endParaRPr lang="en-US" sz="3200" dirty="0"/>
          </a:p>
        </p:txBody>
      </p:sp>
      <p:pic>
        <p:nvPicPr>
          <p:cNvPr id="4" name="~PP3380.WAV">
            <a:hlinkClick r:id="" action="ppaction://media"/>
          </p:cNvPr>
          <p:cNvPicPr>
            <a:picLocks noRot="1" noChangeAspect="1"/>
          </p:cNvPicPr>
          <p:nvPr>
            <a:wavAudioFile r:embed="rId1" name="~PP338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001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		</a:t>
            </a:r>
            <a:r>
              <a:rPr lang="en-US" sz="2800" b="1" smtClean="0"/>
              <a:t>	</a:t>
            </a:r>
            <a:r>
              <a:rPr lang="en-US" sz="4400" b="1" smtClean="0"/>
              <a:t>Thanks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3200" dirty="0" smtClean="0"/>
              <a:t>For any query or suggestions, contact on 		                alok9218@gmail.com</a:t>
            </a:r>
            <a:endParaRPr lang="en-US" sz="3200" dirty="0"/>
          </a:p>
        </p:txBody>
      </p:sp>
      <p:pic>
        <p:nvPicPr>
          <p:cNvPr id="3" name="~PP2933.WAV">
            <a:hlinkClick r:id="" action="ppaction://media"/>
          </p:cNvPr>
          <p:cNvPicPr>
            <a:picLocks noRot="1" noChangeAspect="1"/>
          </p:cNvPicPr>
          <p:nvPr>
            <a:wavAudioFile r:embed="rId1" name="~PP2933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58200" cy="678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b="1" dirty="0" smtClean="0"/>
              <a:t>Measure of Central Tendency </a:t>
            </a:r>
            <a:r>
              <a:rPr lang="en-US" sz="2800" dirty="0" smtClean="0"/>
              <a:t>give us an idea of the concentrations of the observations about the central part of the distribution but average alone cannot  form a complete idea about the distribution.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Consider the series, 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dirty="0" smtClean="0"/>
              <a:t>1.)   7,8,10,11,0   2.)      3,6,9,12,15     3.)     1,5,9,13,17</a:t>
            </a:r>
          </a:p>
          <a:p>
            <a:pPr marL="342900" indent="-342900"/>
            <a:r>
              <a:rPr lang="en-US" sz="2800" dirty="0"/>
              <a:t> </a:t>
            </a:r>
            <a:r>
              <a:rPr lang="en-US" sz="2800" dirty="0" smtClean="0"/>
              <a:t>   In all the cases, number of observations (n) is 5 and mean is 9.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If we are given that the mean of 5 observations is 9, we cannot form an idea as to whether it is average of first series or second series or third series or of any other series of 5 observations whose sum is 45.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So, we see that the measure of central tendency are inadequate to give us a complete idea of the distribution.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/>
              <a:t>So, it is supplemented by some other measure which is called Dispersion.</a:t>
            </a:r>
            <a:endParaRPr lang="en-US" sz="2800" dirty="0"/>
          </a:p>
        </p:txBody>
      </p:sp>
      <p:pic>
        <p:nvPicPr>
          <p:cNvPr id="3" name="~PP3443.WAV">
            <a:hlinkClick r:id="" action="ppaction://media"/>
          </p:cNvPr>
          <p:cNvPicPr>
            <a:picLocks noRot="1" noChangeAspect="1"/>
          </p:cNvPicPr>
          <p:nvPr>
            <a:wavAudioFile r:embed="rId1" name="~PP3443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6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915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Literal meaning of  Dispersion is </a:t>
            </a:r>
            <a:r>
              <a:rPr lang="en-US" sz="3200" b="1" dirty="0" smtClean="0"/>
              <a:t>‘</a:t>
            </a:r>
            <a:r>
              <a:rPr lang="en-US" sz="3200" b="1" dirty="0" err="1" smtClean="0"/>
              <a:t>Scatteredness</a:t>
            </a:r>
            <a:r>
              <a:rPr lang="en-US" sz="3200" b="1" dirty="0" smtClean="0"/>
              <a:t>’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Dispersion gives us an idea about the homogeneity or heterogeneity of the distribution (set of observations).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So, Dispersion is the degree of the scatter or variation of the observations within the series.</a:t>
            </a:r>
          </a:p>
          <a:p>
            <a:endParaRPr lang="en-US" sz="3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/>
              <a:t> In the above series, </a:t>
            </a:r>
          </a:p>
          <a:p>
            <a:pPr marL="342900" indent="-342900"/>
            <a:r>
              <a:rPr lang="en-US" sz="3200" dirty="0" smtClean="0"/>
              <a:t>    1.)   7,8,10,11,0   2.) 3,6,9,12,15   3.)  1,5,9,13,17</a:t>
            </a:r>
          </a:p>
          <a:p>
            <a:pPr marL="342900" indent="-342900"/>
            <a:r>
              <a:rPr lang="en-US" sz="3200" dirty="0" smtClean="0"/>
              <a:t>  We say that series 1 is more homogenous (less dispersed) than the series 2 or 3 or we say that series 3 is more heterogeneous (more scattered )than the series 1 or 2.</a:t>
            </a:r>
          </a:p>
          <a:p>
            <a:pPr marL="342900" indent="-342900"/>
            <a:r>
              <a:rPr lang="en-US" sz="3200" dirty="0" smtClean="0"/>
              <a:t>  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  <p:pic>
        <p:nvPicPr>
          <p:cNvPr id="3" name="~PP640.WAV">
            <a:hlinkClick r:id="" action="ppaction://media"/>
          </p:cNvPr>
          <p:cNvPicPr>
            <a:picLocks noRot="1" noChangeAspect="1"/>
          </p:cNvPicPr>
          <p:nvPr>
            <a:wavAudioFile r:embed="rId1" name="~PP64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7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Measure of  Dispersion :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Range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Inter quartile Range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Mean Deviation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Standard Deviation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Variance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Coefficient of  Variation </a:t>
            </a:r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b="1" dirty="0" smtClean="0"/>
              <a:t>Range :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b="1" dirty="0" smtClean="0"/>
              <a:t> </a:t>
            </a:r>
            <a:r>
              <a:rPr lang="en-US" sz="3200" dirty="0" smtClean="0"/>
              <a:t>Difference between the largest and smallest value of a set of data 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So, Range = Largest Value - Smallest Value</a:t>
            </a:r>
          </a:p>
          <a:p>
            <a:pPr marL="514350" indent="-514350"/>
            <a:endParaRPr lang="en-US" sz="3200" b="1" dirty="0" smtClean="0"/>
          </a:p>
          <a:p>
            <a:pPr marL="514350" indent="-514350">
              <a:buAutoNum type="arabicPeriod"/>
            </a:pPr>
            <a:endParaRPr lang="en-US" sz="3200" b="1" dirty="0"/>
          </a:p>
        </p:txBody>
      </p:sp>
      <p:pic>
        <p:nvPicPr>
          <p:cNvPr id="3" name="~PP2522.WAV">
            <a:hlinkClick r:id="" action="ppaction://media"/>
          </p:cNvPr>
          <p:cNvPicPr>
            <a:picLocks noRot="1" noChangeAspect="1"/>
          </p:cNvPicPr>
          <p:nvPr>
            <a:wavAudioFile r:embed="rId1" name="~PP252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781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IE" altLang="en-US" sz="2000" dirty="0" smtClean="0"/>
              <a:t>   </a:t>
            </a:r>
            <a:r>
              <a:rPr lang="en-IE" altLang="en-US" sz="2400" dirty="0" smtClean="0"/>
              <a:t>The reordered systolic blood pressure data are as follows:</a:t>
            </a:r>
          </a:p>
          <a:p>
            <a:pPr>
              <a:lnSpc>
                <a:spcPct val="40000"/>
              </a:lnSpc>
              <a:defRPr/>
            </a:pPr>
            <a:endParaRPr lang="en-IE" altLang="en-US" sz="2400" dirty="0" smtClean="0"/>
          </a:p>
          <a:p>
            <a:pPr>
              <a:defRPr/>
            </a:pPr>
            <a:r>
              <a:rPr lang="en-IE" altLang="en-US" sz="2400" dirty="0" smtClean="0"/>
              <a:t>		113, 124, 124, 132, 146, 151, and 170.</a:t>
            </a:r>
          </a:p>
          <a:p>
            <a:pPr>
              <a:defRPr/>
            </a:pPr>
            <a:r>
              <a:rPr lang="en-IE" altLang="en-US" sz="2400" dirty="0" smtClean="0"/>
              <a:t>          Here, min = 113    and max = 170 .      So, Range= 170-113 = 57</a:t>
            </a:r>
          </a:p>
          <a:p>
            <a:r>
              <a:rPr lang="en-US" sz="2800" b="1" dirty="0" smtClean="0"/>
              <a:t>Merits 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Easy to calculate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Can always be found out Visually i.e. involves no calculations.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One of the largely used measure of dispersion.</a:t>
            </a:r>
          </a:p>
          <a:p>
            <a:r>
              <a:rPr lang="en-US" sz="2800" b="1" dirty="0" smtClean="0"/>
              <a:t>Demerits 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dirty="0" smtClean="0"/>
              <a:t>Crude measure of dispersion. Depends on only two extreme value of a series . So, gives no information about the observations lying between the extreme values.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Addition or deletion of single value may change the entire complex of range.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Does not suitable for further mathematical treatment.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endParaRPr lang="en-US" sz="2800" b="1" dirty="0"/>
          </a:p>
        </p:txBody>
      </p:sp>
      <p:pic>
        <p:nvPicPr>
          <p:cNvPr id="4" name="~PP2562.WAV">
            <a:hlinkClick r:id="" action="ppaction://media"/>
          </p:cNvPr>
          <p:cNvPicPr>
            <a:picLocks noRot="1" noChangeAspect="1"/>
          </p:cNvPicPr>
          <p:nvPr>
            <a:wavAudioFile r:embed="rId1" name="~PP256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7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Quartile :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 </a:t>
            </a:r>
            <a:r>
              <a:rPr lang="en-US" sz="3200" dirty="0" smtClean="0"/>
              <a:t>The three points which divide the series into 4 equal parts are called quartiles.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first , second and third points are known as the first, second and third quartiles respectively.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The first quartile,       , is the value which exceed 25% of the observations and is exceeded by 75% of the observation.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second quartile ,       is the point which has 75 % observation before it and 25% observation after it. 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29000" y="2819400"/>
          <a:ext cx="533400" cy="533400"/>
        </p:xfrm>
        <a:graphic>
          <a:graphicData uri="http://schemas.openxmlformats.org/presentationml/2006/ole">
            <p:oleObj spid="_x0000_s24578" name="Equation" r:id="rId4" imgW="177480" imgH="2156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0" y="4114800"/>
          <a:ext cx="609600" cy="609600"/>
        </p:xfrm>
        <a:graphic>
          <a:graphicData uri="http://schemas.openxmlformats.org/presentationml/2006/ole">
            <p:oleObj spid="_x0000_s24579" name="Equation" r:id="rId5" imgW="190440" imgH="228600" progId="Equation.3">
              <p:embed/>
            </p:oleObj>
          </a:graphicData>
        </a:graphic>
      </p:graphicFrame>
      <p:pic>
        <p:nvPicPr>
          <p:cNvPr id="6" name="~PP2485.WAV">
            <a:hlinkClick r:id="" action="ppaction://media"/>
          </p:cNvPr>
          <p:cNvPicPr>
            <a:picLocks noRot="1" noChangeAspect="1"/>
          </p:cNvPicPr>
          <p:nvPr>
            <a:wavAudioFile r:embed="rId2" name="~PP2485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3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Quartile 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dirty="0" smtClean="0"/>
              <a:t>If the number of observation is N 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         = (N/4)+(1/4)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           = (N/2)+(1/2)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            = (3N/4)+(3/4)</a:t>
            </a:r>
          </a:p>
          <a:p>
            <a:endParaRPr lang="en-US" sz="2800" dirty="0" smtClean="0"/>
          </a:p>
          <a:p>
            <a:r>
              <a:rPr lang="en-US" sz="2800" dirty="0" smtClean="0"/>
              <a:t>                           So, IQR=           -  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Range and Inter-quartile range is positional measure of dispersion.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990600" y="1066800"/>
          <a:ext cx="533400" cy="533400"/>
        </p:xfrm>
        <a:graphic>
          <a:graphicData uri="http://schemas.openxmlformats.org/presentationml/2006/ole">
            <p:oleObj spid="_x0000_s25602" name="Equation" r:id="rId4" imgW="177480" imgH="2156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66800" y="1828800"/>
          <a:ext cx="685800" cy="609600"/>
        </p:xfrm>
        <a:graphic>
          <a:graphicData uri="http://schemas.openxmlformats.org/presentationml/2006/ole">
            <p:oleObj spid="_x0000_s25603" name="Equation" r:id="rId5" imgW="203040" imgH="21564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066800" y="2743200"/>
          <a:ext cx="609600" cy="609600"/>
        </p:xfrm>
        <a:graphic>
          <a:graphicData uri="http://schemas.openxmlformats.org/presentationml/2006/ole">
            <p:oleObj spid="_x0000_s25604" name="Equation" r:id="rId6" imgW="190440" imgH="22860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962400" y="3581400"/>
          <a:ext cx="609600" cy="609600"/>
        </p:xfrm>
        <a:graphic>
          <a:graphicData uri="http://schemas.openxmlformats.org/presentationml/2006/ole">
            <p:oleObj spid="_x0000_s25605" name="Equation" r:id="rId7" imgW="190440" imgH="22860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953000" y="3581400"/>
          <a:ext cx="533400" cy="533400"/>
        </p:xfrm>
        <a:graphic>
          <a:graphicData uri="http://schemas.openxmlformats.org/presentationml/2006/ole">
            <p:oleObj spid="_x0000_s25606" name="Equation" r:id="rId8" imgW="177480" imgH="215640" progId="Equation.3">
              <p:embed/>
            </p:oleObj>
          </a:graphicData>
        </a:graphic>
      </p:graphicFrame>
      <p:pic>
        <p:nvPicPr>
          <p:cNvPr id="8" name="~PP699.WAV">
            <a:hlinkClick r:id="" action="ppaction://media"/>
          </p:cNvPr>
          <p:cNvPicPr>
            <a:picLocks noRot="1" noChangeAspect="1"/>
          </p:cNvPicPr>
          <p:nvPr>
            <a:wavAudioFile r:embed="rId2" name="~PP699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4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Mean Deviation (MD) :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 </a:t>
            </a:r>
            <a:r>
              <a:rPr lang="en-US" sz="2800" dirty="0" smtClean="0"/>
              <a:t>The mean deviation (also called the mean absolute deviation) is the </a:t>
            </a:r>
            <a:r>
              <a:rPr lang="en-US" sz="2800" dirty="0" smtClean="0">
                <a:hlinkClick r:id="rId4"/>
              </a:rPr>
              <a:t>mean</a:t>
            </a:r>
            <a:r>
              <a:rPr lang="en-US" sz="2800" dirty="0" smtClean="0"/>
              <a:t> of the </a:t>
            </a:r>
            <a:r>
              <a:rPr lang="en-US" sz="2800" dirty="0" smtClean="0">
                <a:hlinkClick r:id="rId5"/>
              </a:rPr>
              <a:t>absolute deviations</a:t>
            </a:r>
            <a:r>
              <a:rPr lang="en-US" sz="2800" dirty="0" smtClean="0"/>
              <a:t> of a set of data about the data's average A (usually mean, median or mode).  </a:t>
            </a:r>
          </a:p>
          <a:p>
            <a:r>
              <a:rPr lang="en-US" sz="2800" dirty="0" smtClean="0"/>
              <a:t>         Mean Deviation  = ∑∣      − A ∣/N</a:t>
            </a:r>
          </a:p>
          <a:p>
            <a:r>
              <a:rPr lang="en-US" sz="2800" dirty="0" smtClean="0"/>
              <a:t>Where, ∣      − A ∣ represents the modulus or the absolute value of the deviation (      − A ) , where (-) </a:t>
            </a:r>
            <a:r>
              <a:rPr lang="en-US" sz="2800" dirty="0" err="1" smtClean="0"/>
              <a:t>ve</a:t>
            </a:r>
            <a:r>
              <a:rPr lang="en-US" sz="2800" dirty="0" smtClean="0"/>
              <a:t> sign is ignored.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 Mean deviation is least when taken from median.</a:t>
            </a:r>
          </a:p>
          <a:p>
            <a:r>
              <a:rPr lang="en-US" sz="2800" b="1" dirty="0" smtClean="0"/>
              <a:t>Merits 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dirty="0" smtClean="0"/>
              <a:t>Based on all the observations of the data in a set.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Simple to calculate and understand.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Least affected by extreme observations.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86200" y="1905000"/>
          <a:ext cx="533400" cy="457200"/>
        </p:xfrm>
        <a:graphic>
          <a:graphicData uri="http://schemas.openxmlformats.org/presentationml/2006/ole">
            <p:oleObj spid="_x0000_s1027" name="Equation" r:id="rId6" imgW="215640" imgH="2286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447800" y="2362200"/>
          <a:ext cx="533400" cy="457200"/>
        </p:xfrm>
        <a:graphic>
          <a:graphicData uri="http://schemas.openxmlformats.org/presentationml/2006/ole">
            <p:oleObj spid="_x0000_s1028" name="Equation" r:id="rId7" imgW="215640" imgH="2286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590800" y="2819400"/>
          <a:ext cx="533400" cy="457200"/>
        </p:xfrm>
        <a:graphic>
          <a:graphicData uri="http://schemas.openxmlformats.org/presentationml/2006/ole">
            <p:oleObj spid="_x0000_s1029" name="Equation" r:id="rId8" imgW="215640" imgH="228600" progId="Equation.3">
              <p:embed/>
            </p:oleObj>
          </a:graphicData>
        </a:graphic>
      </p:graphicFrame>
      <p:pic>
        <p:nvPicPr>
          <p:cNvPr id="6" name="~PP236.WAV">
            <a:hlinkClick r:id="" action="ppaction://media"/>
          </p:cNvPr>
          <p:cNvPicPr>
            <a:picLocks noRot="1" noChangeAspect="1"/>
          </p:cNvPicPr>
          <p:nvPr>
            <a:wavAudioFile r:embed="rId2" name="~PP236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5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Demerits 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dirty="0" smtClean="0"/>
              <a:t>Step of ignoring the signs of the deviations (      - </a:t>
            </a:r>
            <a:r>
              <a:rPr lang="en-US" sz="2800" i="1" dirty="0" smtClean="0"/>
              <a:t>A)  </a:t>
            </a:r>
            <a:r>
              <a:rPr lang="en-US" sz="2800" dirty="0" smtClean="0"/>
              <a:t>creates artificiality and makes it unable to further mathematical treatment.</a:t>
            </a:r>
          </a:p>
          <a:p>
            <a:r>
              <a:rPr lang="en-US" sz="2800" b="1" u="sng" dirty="0" smtClean="0"/>
              <a:t>Variance :</a:t>
            </a:r>
            <a:endParaRPr lang="en-US" sz="2800" u="sng" dirty="0" smtClean="0"/>
          </a:p>
          <a:p>
            <a:pPr>
              <a:buFont typeface="Wingdings" pitchFamily="2" charset="2"/>
              <a:buChar char="Ø"/>
            </a:pPr>
            <a:r>
              <a:rPr lang="en-IE" altLang="en-US" sz="2800" dirty="0" smtClean="0"/>
              <a:t>The  Variance (</a:t>
            </a:r>
            <a:r>
              <a:rPr lang="el-GR" sz="2800" dirty="0" smtClean="0"/>
              <a:t>σ²</a:t>
            </a:r>
            <a:r>
              <a:rPr lang="en-IE" altLang="en-US" sz="2800" dirty="0" smtClean="0"/>
              <a:t> ), is the arithmetic mean of the squared deviations of the given values from the arithmetic mean:</a:t>
            </a:r>
          </a:p>
          <a:p>
            <a:r>
              <a:rPr lang="en-IE" altLang="en-US" sz="2800" dirty="0" smtClean="0"/>
              <a:t>   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b="1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i="1" dirty="0" smtClean="0"/>
              <a:t>                                          &gt;   </a:t>
            </a:r>
          </a:p>
          <a:p>
            <a:endParaRPr lang="en-US" sz="2800" b="1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400800" y="685800"/>
          <a:ext cx="381000" cy="533400"/>
        </p:xfrm>
        <a:graphic>
          <a:graphicData uri="http://schemas.openxmlformats.org/presentationml/2006/ole">
            <p:oleObj spid="_x0000_s2050" name="Equation" r:id="rId4" imgW="203040" imgH="22860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Grp="1" noChangeAspect="1"/>
          </p:cNvGraphicFramePr>
          <p:nvPr/>
        </p:nvGraphicFramePr>
        <p:xfrm>
          <a:off x="2895600" y="3352800"/>
          <a:ext cx="1995488" cy="1281113"/>
        </p:xfrm>
        <a:graphic>
          <a:graphicData uri="http://schemas.openxmlformats.org/presentationml/2006/ole">
            <p:oleObj spid="_x0000_s2051" name="Equation" r:id="rId5" imgW="990360" imgH="609480" progId="Equation.3">
              <p:embed/>
            </p:oleObj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953000"/>
            <a:ext cx="227806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4876800"/>
            <a:ext cx="227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547.WAV">
            <a:hlinkClick r:id="" action="ppaction://media"/>
          </p:cNvPr>
          <p:cNvPicPr>
            <a:picLocks noRot="1" noChangeAspect="1"/>
          </p:cNvPicPr>
          <p:nvPr>
            <a:wavAudioFile r:embed="rId2" name="~PP3547.WAV"/>
          </p:nvPr>
        </p:nvPicPr>
        <p:blipFill>
          <a:blip r:embed="rId8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841</TotalTime>
  <Words>636</Words>
  <Application>Microsoft Office PowerPoint</Application>
  <PresentationFormat>On-screen Show (4:3)</PresentationFormat>
  <Paragraphs>159</Paragraphs>
  <Slides>15</Slides>
  <Notes>0</Notes>
  <HiddenSlides>0</HiddenSlides>
  <MMClips>15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Equity</vt:lpstr>
      <vt:lpstr>Equation</vt:lpstr>
      <vt:lpstr>Measure of Dispersion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 of Dispersion</dc:title>
  <dc:creator>ALOK</dc:creator>
  <cp:lastModifiedBy>ALOK</cp:lastModifiedBy>
  <cp:revision>55</cp:revision>
  <dcterms:created xsi:type="dcterms:W3CDTF">2020-06-11T15:28:30Z</dcterms:created>
  <dcterms:modified xsi:type="dcterms:W3CDTF">2020-06-13T02:36:05Z</dcterms:modified>
</cp:coreProperties>
</file>