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Override PartName="/ppt/slides/slide2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2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90"/>
  </p:notesMasterIdLst>
  <p:sldIdLst>
    <p:sldId id="256" r:id="rId2"/>
    <p:sldId id="257" r:id="rId3"/>
    <p:sldId id="553" r:id="rId4"/>
    <p:sldId id="276" r:id="rId5"/>
    <p:sldId id="266" r:id="rId6"/>
    <p:sldId id="267" r:id="rId7"/>
    <p:sldId id="268" r:id="rId8"/>
    <p:sldId id="269" r:id="rId9"/>
    <p:sldId id="270" r:id="rId10"/>
    <p:sldId id="271" r:id="rId11"/>
    <p:sldId id="272" r:id="rId12"/>
    <p:sldId id="273" r:id="rId13"/>
    <p:sldId id="274" r:id="rId14"/>
    <p:sldId id="275" r:id="rId15"/>
    <p:sldId id="277" r:id="rId16"/>
    <p:sldId id="258" r:id="rId17"/>
    <p:sldId id="261" r:id="rId18"/>
    <p:sldId id="262" r:id="rId19"/>
    <p:sldId id="263" r:id="rId20"/>
    <p:sldId id="264" r:id="rId21"/>
    <p:sldId id="279" r:id="rId22"/>
    <p:sldId id="280" r:id="rId23"/>
    <p:sldId id="259" r:id="rId24"/>
    <p:sldId id="281" r:id="rId25"/>
    <p:sldId id="282" r:id="rId26"/>
    <p:sldId id="278" r:id="rId27"/>
    <p:sldId id="260" r:id="rId28"/>
    <p:sldId id="283" r:id="rId29"/>
    <p:sldId id="284" r:id="rId30"/>
    <p:sldId id="554" r:id="rId31"/>
    <p:sldId id="555" r:id="rId32"/>
    <p:sldId id="288" r:id="rId33"/>
    <p:sldId id="287" r:id="rId34"/>
    <p:sldId id="556" r:id="rId35"/>
    <p:sldId id="290" r:id="rId36"/>
    <p:sldId id="291" r:id="rId37"/>
    <p:sldId id="292" r:id="rId38"/>
    <p:sldId id="293" r:id="rId39"/>
    <p:sldId id="557" r:id="rId40"/>
    <p:sldId id="558" r:id="rId41"/>
    <p:sldId id="559" r:id="rId42"/>
    <p:sldId id="560" r:id="rId43"/>
    <p:sldId id="301" r:id="rId44"/>
    <p:sldId id="316" r:id="rId45"/>
    <p:sldId id="561" r:id="rId46"/>
    <p:sldId id="562" r:id="rId47"/>
    <p:sldId id="563" r:id="rId48"/>
    <p:sldId id="302" r:id="rId49"/>
    <p:sldId id="308" r:id="rId50"/>
    <p:sldId id="314" r:id="rId51"/>
    <p:sldId id="313" r:id="rId52"/>
    <p:sldId id="309" r:id="rId53"/>
    <p:sldId id="310" r:id="rId54"/>
    <p:sldId id="311" r:id="rId55"/>
    <p:sldId id="312" r:id="rId56"/>
    <p:sldId id="317" r:id="rId57"/>
    <p:sldId id="315" r:id="rId58"/>
    <p:sldId id="318" r:id="rId59"/>
    <p:sldId id="319" r:id="rId60"/>
    <p:sldId id="564" r:id="rId61"/>
    <p:sldId id="321" r:id="rId62"/>
    <p:sldId id="322" r:id="rId63"/>
    <p:sldId id="323" r:id="rId64"/>
    <p:sldId id="324" r:id="rId65"/>
    <p:sldId id="325" r:id="rId66"/>
    <p:sldId id="326" r:id="rId67"/>
    <p:sldId id="327" r:id="rId68"/>
    <p:sldId id="584" r:id="rId69"/>
    <p:sldId id="344" r:id="rId70"/>
    <p:sldId id="328" r:id="rId71"/>
    <p:sldId id="565" r:id="rId72"/>
    <p:sldId id="329" r:id="rId73"/>
    <p:sldId id="566" r:id="rId74"/>
    <p:sldId id="331" r:id="rId75"/>
    <p:sldId id="567" r:id="rId76"/>
    <p:sldId id="568" r:id="rId77"/>
    <p:sldId id="335" r:id="rId78"/>
    <p:sldId id="336" r:id="rId79"/>
    <p:sldId id="337" r:id="rId80"/>
    <p:sldId id="338" r:id="rId81"/>
    <p:sldId id="569" r:id="rId82"/>
    <p:sldId id="570" r:id="rId83"/>
    <p:sldId id="571" r:id="rId84"/>
    <p:sldId id="572" r:id="rId85"/>
    <p:sldId id="573" r:id="rId86"/>
    <p:sldId id="342" r:id="rId87"/>
    <p:sldId id="347" r:id="rId88"/>
    <p:sldId id="349" r:id="rId89"/>
    <p:sldId id="343" r:id="rId90"/>
    <p:sldId id="348"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 id="368" r:id="rId110"/>
    <p:sldId id="370" r:id="rId111"/>
    <p:sldId id="574" r:id="rId112"/>
    <p:sldId id="575" r:id="rId113"/>
    <p:sldId id="576" r:id="rId114"/>
    <p:sldId id="577" r:id="rId115"/>
    <p:sldId id="376" r:id="rId116"/>
    <p:sldId id="377" r:id="rId117"/>
    <p:sldId id="383" r:id="rId118"/>
    <p:sldId id="378" r:id="rId119"/>
    <p:sldId id="379" r:id="rId120"/>
    <p:sldId id="380" r:id="rId121"/>
    <p:sldId id="578" r:id="rId122"/>
    <p:sldId id="382" r:id="rId123"/>
    <p:sldId id="384" r:id="rId124"/>
    <p:sldId id="385" r:id="rId125"/>
    <p:sldId id="386" r:id="rId126"/>
    <p:sldId id="387" r:id="rId127"/>
    <p:sldId id="388" r:id="rId128"/>
    <p:sldId id="579" r:id="rId129"/>
    <p:sldId id="580" r:id="rId130"/>
    <p:sldId id="389" r:id="rId131"/>
    <p:sldId id="581" r:id="rId132"/>
    <p:sldId id="582" r:id="rId133"/>
    <p:sldId id="393" r:id="rId134"/>
    <p:sldId id="583" r:id="rId135"/>
    <p:sldId id="399" r:id="rId136"/>
    <p:sldId id="400" r:id="rId137"/>
    <p:sldId id="391" r:id="rId138"/>
    <p:sldId id="405" r:id="rId139"/>
    <p:sldId id="397" r:id="rId140"/>
    <p:sldId id="398" r:id="rId141"/>
    <p:sldId id="401" r:id="rId142"/>
    <p:sldId id="407" r:id="rId143"/>
    <p:sldId id="402" r:id="rId144"/>
    <p:sldId id="403" r:id="rId145"/>
    <p:sldId id="404" r:id="rId146"/>
    <p:sldId id="406" r:id="rId147"/>
    <p:sldId id="412" r:id="rId148"/>
    <p:sldId id="413" r:id="rId149"/>
    <p:sldId id="408" r:id="rId150"/>
    <p:sldId id="409" r:id="rId151"/>
    <p:sldId id="411" r:id="rId152"/>
    <p:sldId id="410" r:id="rId153"/>
    <p:sldId id="414" r:id="rId154"/>
    <p:sldId id="415" r:id="rId155"/>
    <p:sldId id="416" r:id="rId156"/>
    <p:sldId id="418" r:id="rId157"/>
    <p:sldId id="417" r:id="rId158"/>
    <p:sldId id="419" r:id="rId159"/>
    <p:sldId id="420" r:id="rId160"/>
    <p:sldId id="422" r:id="rId161"/>
    <p:sldId id="421" r:id="rId162"/>
    <p:sldId id="423" r:id="rId163"/>
    <p:sldId id="424" r:id="rId164"/>
    <p:sldId id="425" r:id="rId165"/>
    <p:sldId id="436" r:id="rId166"/>
    <p:sldId id="426" r:id="rId167"/>
    <p:sldId id="427" r:id="rId168"/>
    <p:sldId id="428" r:id="rId169"/>
    <p:sldId id="429" r:id="rId170"/>
    <p:sldId id="430" r:id="rId171"/>
    <p:sldId id="431" r:id="rId172"/>
    <p:sldId id="432" r:id="rId173"/>
    <p:sldId id="433" r:id="rId174"/>
    <p:sldId id="434" r:id="rId175"/>
    <p:sldId id="435" r:id="rId176"/>
    <p:sldId id="437" r:id="rId177"/>
    <p:sldId id="439" r:id="rId178"/>
    <p:sldId id="440" r:id="rId179"/>
    <p:sldId id="441" r:id="rId180"/>
    <p:sldId id="442" r:id="rId181"/>
    <p:sldId id="443" r:id="rId182"/>
    <p:sldId id="445" r:id="rId183"/>
    <p:sldId id="446" r:id="rId184"/>
    <p:sldId id="447" r:id="rId185"/>
    <p:sldId id="448" r:id="rId186"/>
    <p:sldId id="449" r:id="rId187"/>
    <p:sldId id="450" r:id="rId188"/>
    <p:sldId id="451" r:id="rId189"/>
    <p:sldId id="444" r:id="rId190"/>
    <p:sldId id="452" r:id="rId191"/>
    <p:sldId id="453" r:id="rId192"/>
    <p:sldId id="454" r:id="rId193"/>
    <p:sldId id="455" r:id="rId194"/>
    <p:sldId id="456" r:id="rId195"/>
    <p:sldId id="457" r:id="rId196"/>
    <p:sldId id="458" r:id="rId197"/>
    <p:sldId id="459" r:id="rId198"/>
    <p:sldId id="460" r:id="rId199"/>
    <p:sldId id="461" r:id="rId200"/>
    <p:sldId id="462" r:id="rId201"/>
    <p:sldId id="464" r:id="rId202"/>
    <p:sldId id="463" r:id="rId203"/>
    <p:sldId id="465" r:id="rId204"/>
    <p:sldId id="466" r:id="rId205"/>
    <p:sldId id="467" r:id="rId206"/>
    <p:sldId id="468" r:id="rId207"/>
    <p:sldId id="469" r:id="rId208"/>
    <p:sldId id="470" r:id="rId209"/>
    <p:sldId id="471" r:id="rId210"/>
    <p:sldId id="472" r:id="rId211"/>
    <p:sldId id="473" r:id="rId212"/>
    <p:sldId id="474" r:id="rId213"/>
    <p:sldId id="475" r:id="rId214"/>
    <p:sldId id="476" r:id="rId215"/>
    <p:sldId id="477" r:id="rId216"/>
    <p:sldId id="480" r:id="rId217"/>
    <p:sldId id="478" r:id="rId218"/>
    <p:sldId id="479" r:id="rId219"/>
    <p:sldId id="481" r:id="rId220"/>
    <p:sldId id="483" r:id="rId221"/>
    <p:sldId id="484" r:id="rId222"/>
    <p:sldId id="485" r:id="rId223"/>
    <p:sldId id="486" r:id="rId224"/>
    <p:sldId id="487" r:id="rId225"/>
    <p:sldId id="488" r:id="rId226"/>
    <p:sldId id="489" r:id="rId227"/>
    <p:sldId id="490" r:id="rId228"/>
    <p:sldId id="491" r:id="rId229"/>
    <p:sldId id="492" r:id="rId230"/>
    <p:sldId id="493" r:id="rId231"/>
    <p:sldId id="494" r:id="rId232"/>
    <p:sldId id="495" r:id="rId233"/>
    <p:sldId id="496" r:id="rId234"/>
    <p:sldId id="519" r:id="rId235"/>
    <p:sldId id="520" r:id="rId236"/>
    <p:sldId id="521" r:id="rId237"/>
    <p:sldId id="497" r:id="rId238"/>
    <p:sldId id="498" r:id="rId239"/>
    <p:sldId id="499" r:id="rId240"/>
    <p:sldId id="500" r:id="rId241"/>
    <p:sldId id="501" r:id="rId242"/>
    <p:sldId id="502" r:id="rId243"/>
    <p:sldId id="503" r:id="rId244"/>
    <p:sldId id="504" r:id="rId245"/>
    <p:sldId id="505" r:id="rId246"/>
    <p:sldId id="506" r:id="rId247"/>
    <p:sldId id="507" r:id="rId248"/>
    <p:sldId id="508" r:id="rId249"/>
    <p:sldId id="509" r:id="rId250"/>
    <p:sldId id="510" r:id="rId251"/>
    <p:sldId id="511" r:id="rId252"/>
    <p:sldId id="512" r:id="rId253"/>
    <p:sldId id="513" r:id="rId254"/>
    <p:sldId id="514" r:id="rId255"/>
    <p:sldId id="515" r:id="rId256"/>
    <p:sldId id="516" r:id="rId257"/>
    <p:sldId id="517" r:id="rId258"/>
    <p:sldId id="518" r:id="rId259"/>
    <p:sldId id="522" r:id="rId260"/>
    <p:sldId id="523" r:id="rId261"/>
    <p:sldId id="524" r:id="rId262"/>
    <p:sldId id="525" r:id="rId263"/>
    <p:sldId id="526" r:id="rId264"/>
    <p:sldId id="528" r:id="rId265"/>
    <p:sldId id="529" r:id="rId266"/>
    <p:sldId id="532" r:id="rId267"/>
    <p:sldId id="530" r:id="rId268"/>
    <p:sldId id="531" r:id="rId269"/>
    <p:sldId id="533" r:id="rId270"/>
    <p:sldId id="534" r:id="rId271"/>
    <p:sldId id="535" r:id="rId272"/>
    <p:sldId id="536" r:id="rId273"/>
    <p:sldId id="537" r:id="rId274"/>
    <p:sldId id="538" r:id="rId275"/>
    <p:sldId id="539" r:id="rId276"/>
    <p:sldId id="540" r:id="rId277"/>
    <p:sldId id="541" r:id="rId278"/>
    <p:sldId id="542" r:id="rId279"/>
    <p:sldId id="543" r:id="rId280"/>
    <p:sldId id="544" r:id="rId281"/>
    <p:sldId id="545" r:id="rId282"/>
    <p:sldId id="546" r:id="rId283"/>
    <p:sldId id="547" r:id="rId284"/>
    <p:sldId id="548" r:id="rId285"/>
    <p:sldId id="549" r:id="rId286"/>
    <p:sldId id="550" r:id="rId287"/>
    <p:sldId id="551" r:id="rId288"/>
    <p:sldId id="552" r:id="rId2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4229" autoAdjust="0"/>
  </p:normalViewPr>
  <p:slideViewPr>
    <p:cSldViewPr>
      <p:cViewPr>
        <p:scale>
          <a:sx n="66" d="100"/>
          <a:sy n="66" d="100"/>
        </p:scale>
        <p:origin x="-1494" y="-258"/>
      </p:cViewPr>
      <p:guideLst>
        <p:guide orient="horz" pos="2160"/>
        <p:guide pos="2880"/>
      </p:guideLst>
    </p:cSldViewPr>
  </p:slideViewPr>
  <p:notesTextViewPr>
    <p:cViewPr>
      <p:scale>
        <a:sx n="150" d="100"/>
        <a:sy n="15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notesMaster" Target="notesMasters/notesMaster1.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presProps" Target="pres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viewProps" Target="view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380960-E939-4739-BE7C-6555F60642BE}" type="datetimeFigureOut">
              <a:rPr lang="en-IN" smtClean="0"/>
              <a:pPr/>
              <a:t>27-11-2019</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C6CE2A-CBF0-4308-BF19-3C9C686E433E}"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148B395-F34F-4189-A0BA-ECED9D057D0A}" type="slidenum">
              <a:rPr lang="en-US" smtClean="0"/>
              <a:pPr/>
              <a:t>14</a:t>
            </a:fld>
            <a:endParaRPr lang="en-US" smtClean="0"/>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smtClean="0"/>
              <a:t>The strong relationship between histology and biologic behavior</a:t>
            </a:r>
          </a:p>
        </p:txBody>
      </p:sp>
      <p:sp>
        <p:nvSpPr>
          <p:cNvPr id="122884" name="Slide Number Placeholder 3"/>
          <p:cNvSpPr>
            <a:spLocks noGrp="1"/>
          </p:cNvSpPr>
          <p:nvPr>
            <p:ph type="sldNum" sz="quarter" idx="5"/>
          </p:nvPr>
        </p:nvSpPr>
        <p:spPr>
          <a:noFill/>
        </p:spPr>
        <p:txBody>
          <a:bodyPr/>
          <a:lstStyle/>
          <a:p>
            <a:fld id="{5B1515DB-58B5-4830-A10C-FEAFE620FE72}" type="slidenum">
              <a:rPr lang="en-US" smtClean="0"/>
              <a:pPr/>
              <a:t>66</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smtClean="0"/>
              <a:t>The Mormon Tabernacle Choir</a:t>
            </a:r>
          </a:p>
        </p:txBody>
      </p:sp>
      <p:sp>
        <p:nvSpPr>
          <p:cNvPr id="123908" name="Slide Number Placeholder 3"/>
          <p:cNvSpPr>
            <a:spLocks noGrp="1"/>
          </p:cNvSpPr>
          <p:nvPr>
            <p:ph type="sldNum" sz="quarter" idx="5"/>
          </p:nvPr>
        </p:nvSpPr>
        <p:spPr>
          <a:noFill/>
        </p:spPr>
        <p:txBody>
          <a:bodyPr/>
          <a:lstStyle/>
          <a:p>
            <a:fld id="{0A4DC5AF-896A-4F5F-A675-C9B0F88663A2}" type="slidenum">
              <a:rPr lang="en-US" smtClean="0"/>
              <a:pPr/>
              <a:t>67</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smtClean="0"/>
              <a:t>Dysplasia means potential PRE-cancer. Anaplasia means cancer.</a:t>
            </a:r>
          </a:p>
        </p:txBody>
      </p:sp>
      <p:sp>
        <p:nvSpPr>
          <p:cNvPr id="125956" name="Slide Number Placeholder 3"/>
          <p:cNvSpPr>
            <a:spLocks noGrp="1"/>
          </p:cNvSpPr>
          <p:nvPr>
            <p:ph type="sldNum" sz="quarter" idx="5"/>
          </p:nvPr>
        </p:nvSpPr>
        <p:spPr>
          <a:noFill/>
        </p:spPr>
        <p:txBody>
          <a:bodyPr/>
          <a:lstStyle/>
          <a:p>
            <a:fld id="{681A1F08-8146-4835-A611-CB4C699A2A65}" type="slidenum">
              <a:rPr lang="en-US" smtClean="0"/>
              <a:pPr/>
              <a:t>69</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E7F919DA-FF7E-490A-A6B2-3B8838674932}" type="slidenum">
              <a:rPr lang="en-US" smtClean="0"/>
              <a:pPr/>
              <a:t>71</a:t>
            </a:fld>
            <a:endParaRPr lang="en-US" smtClean="0"/>
          </a:p>
        </p:txBody>
      </p:sp>
      <p:sp>
        <p:nvSpPr>
          <p:cNvPr id="126979" name="Rectangle 2"/>
          <p:cNvSpPr>
            <a:spLocks noGrp="1" noRot="1" noChangeAspect="1" noChangeArrowheads="1" noTextEdit="1"/>
          </p:cNvSpPr>
          <p:nvPr>
            <p:ph type="sldImg"/>
          </p:nvPr>
        </p:nvSpPr>
        <p:spPr>
          <a:ln>
            <a:noFill/>
          </a:ln>
        </p:spPr>
      </p:sp>
      <p:sp>
        <p:nvSpPr>
          <p:cNvPr id="126980" name="Rectangle 3"/>
          <p:cNvSpPr>
            <a:spLocks noGrp="1" noChangeArrowheads="1"/>
          </p:cNvSpPr>
          <p:nvPr>
            <p:ph type="body" idx="1"/>
          </p:nvPr>
        </p:nvSpPr>
        <p:spPr>
          <a:xfrm>
            <a:off x="914400" y="4343400"/>
            <a:ext cx="5029200" cy="4114800"/>
          </a:xfrm>
          <a:noFill/>
          <a:ln/>
        </p:spPr>
        <p:txBody>
          <a:bodyPr/>
          <a:lstStyle/>
          <a:p>
            <a:pPr>
              <a:spcBef>
                <a:spcPct val="0"/>
              </a:spcBef>
            </a:pPr>
            <a:r>
              <a:rPr lang="en-US" smtClean="0"/>
              <a:t>Anaplastic large cell carcinoma of lung showing cellular and nuclear variation in size and shape. No differentiation into squamous or glandular epithelium is evident. This is what we mean when we say, it looks “bad”, i.e., pleomorphic, hyperchromatic.</a:t>
            </a:r>
          </a:p>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DA6544CB-83EC-491C-A98B-2D01C9BD6284}" type="slidenum">
              <a:rPr lang="en-US" smtClean="0"/>
              <a:pPr/>
              <a:t>82</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en-US" smtClean="0"/>
              <a:t>This epithelium shows severe dysplasia: Note that dysplastic basal cells characterized by cuboidal shape, high nuclear cytoplasmic ratio, hyperchromatism, mitotic activity, and some loss of orientation to the basement membrane, occupy the lower two thirds of the surface rather than just the basal row of cells. More differentiated cells which occupy the outer third, though still retaining some dysplastic nuclear features have the appearance of maturing squamous cells rather than basal cells, and eventually become flattened on the surface.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B0733164-14BD-4B71-BB05-66DDA0F47894}" type="slidenum">
              <a:rPr lang="en-US" smtClean="0"/>
              <a:pPr/>
              <a:t>83</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smtClean="0"/>
              <a:t>Carcinoma in situ: This section shows that the dysplastic basiloid cells go all the way to the surface and never undergo significant differentistion towards more differentiated flattened squamous cells. Note however that the basement membrane is still intact.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8C430E3A-4B55-4DA4-9FDF-B8BF1B6CEE31}" type="slidenum">
              <a:rPr lang="en-US" smtClean="0"/>
              <a:pPr/>
              <a:t>93</a:t>
            </a:fld>
            <a:endParaRPr lang="en-US" smtClean="0"/>
          </a:p>
        </p:txBody>
      </p:sp>
      <p:sp>
        <p:nvSpPr>
          <p:cNvPr id="132099" name="Rectangle 2"/>
          <p:cNvSpPr>
            <a:spLocks noGrp="1" noRot="1" noChangeAspect="1" noChangeArrowheads="1" noTextEdit="1"/>
          </p:cNvSpPr>
          <p:nvPr>
            <p:ph type="sldImg"/>
          </p:nvPr>
        </p:nvSpPr>
        <p:spPr>
          <a:ln>
            <a:noFill/>
          </a:ln>
        </p:spPr>
      </p:sp>
      <p:sp>
        <p:nvSpPr>
          <p:cNvPr id="132100" name="Rectangle 3"/>
          <p:cNvSpPr>
            <a:spLocks noGrp="1" noChangeArrowheads="1"/>
          </p:cNvSpPr>
          <p:nvPr>
            <p:ph type="body" idx="1"/>
          </p:nvPr>
        </p:nvSpPr>
        <p:spPr>
          <a:xfrm>
            <a:off x="914400" y="4343400"/>
            <a:ext cx="5029200" cy="4114800"/>
          </a:xfrm>
          <a:noFill/>
          <a:ln/>
        </p:spPr>
        <p:txBody>
          <a:bodyPr/>
          <a:lstStyle/>
          <a:p>
            <a:pPr>
              <a:spcBef>
                <a:spcPct val="0"/>
              </a:spcBef>
            </a:pPr>
            <a:r>
              <a:rPr lang="en-US" smtClean="0"/>
              <a:t>Figure 7-12 Biology of tumor growth. The left panel depicts minimal estimates of tumor cell doublings that precede the formation of a clinically detectable tumor mass. It is evident that by the time a solid tumor is detected, it has already completed a major portion of its life cycle as measured by cell doublings. The right panel illustrates clonal evolution of tumors and generation of tumor cell heterogeneity. New subclones arise from the descendants of the original transformed cell, and with progressive growth the tumor mass becomes enriched for those variants that are more adept at evading host defenses and are likely to be more aggressive. (Adapted from Tannock IF: Biology of tumor growth. Hosp Pract 18:81, 1983.)</a:t>
            </a:r>
          </a:p>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E2558ABE-0617-42ED-BACB-E4C5EB45209B}" type="slidenum">
              <a:rPr lang="en-US" smtClean="0"/>
              <a:pPr/>
              <a:t>95</a:t>
            </a:fld>
            <a:endParaRPr lang="en-US" smtClean="0"/>
          </a:p>
        </p:txBody>
      </p:sp>
      <p:sp>
        <p:nvSpPr>
          <p:cNvPr id="133123" name="Rectangle 2"/>
          <p:cNvSpPr>
            <a:spLocks noGrp="1" noRot="1" noChangeAspect="1" noChangeArrowheads="1" noTextEdit="1"/>
          </p:cNvSpPr>
          <p:nvPr>
            <p:ph type="sldImg"/>
          </p:nvPr>
        </p:nvSpPr>
        <p:spPr>
          <a:ln>
            <a:noFill/>
          </a:ln>
        </p:spPr>
      </p:sp>
      <p:sp>
        <p:nvSpPr>
          <p:cNvPr id="133124" name="Rectangle 3"/>
          <p:cNvSpPr>
            <a:spLocks noGrp="1" noChangeArrowheads="1"/>
          </p:cNvSpPr>
          <p:nvPr>
            <p:ph type="body" idx="1"/>
          </p:nvPr>
        </p:nvSpPr>
        <p:spPr>
          <a:xfrm>
            <a:off x="914400" y="4343400"/>
            <a:ext cx="5029200" cy="4114800"/>
          </a:xfrm>
          <a:noFill/>
          <a:ln/>
        </p:spPr>
        <p:txBody>
          <a:bodyPr/>
          <a:lstStyle/>
          <a:p>
            <a:pPr>
              <a:spcBef>
                <a:spcPct val="0"/>
              </a:spcBef>
            </a:pPr>
            <a:r>
              <a:rPr lang="en-US" dirty="0" smtClean="0"/>
              <a:t>Figure 7-13 Schematic representation of tumor growth. As the cell population expands, a progressively higher percentage of tumor cells leaves the </a:t>
            </a:r>
            <a:r>
              <a:rPr lang="en-US" dirty="0" err="1" smtClean="0"/>
              <a:t>replicative</a:t>
            </a:r>
            <a:r>
              <a:rPr lang="en-US" dirty="0" smtClean="0"/>
              <a:t> pool by reversion to G0, differentiation, and death. Radiation and chemotherapy work on dividing cells, so the size of the non-proliferative pool is important.</a:t>
            </a:r>
          </a:p>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135172" name="Slide Number Placeholder 3"/>
          <p:cNvSpPr>
            <a:spLocks noGrp="1"/>
          </p:cNvSpPr>
          <p:nvPr>
            <p:ph type="sldNum" sz="quarter" idx="5"/>
          </p:nvPr>
        </p:nvSpPr>
        <p:spPr>
          <a:noFill/>
        </p:spPr>
        <p:txBody>
          <a:bodyPr/>
          <a:lstStyle/>
          <a:p>
            <a:fld id="{7219FF0A-D1DD-440D-8236-0908FC4ECFD2}" type="slidenum">
              <a:rPr lang="en-US" smtClean="0"/>
              <a:pPr/>
              <a:t>110</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674CD3CD-86C8-4B12-9DB8-A11AA4B8E81E}" type="slidenum">
              <a:rPr lang="en-US" smtClean="0"/>
              <a:pPr/>
              <a:t>111</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n-US" smtClean="0"/>
              <a:t>Note the sharply demarcated border and a thin capsule in this neoplasm which is composed of both proliferating fibrous stroma (fibro) and glands (adenoma). The tumor is at the right and normal breast is at the left. As shown in this view the fibroadenoma, a benign tumor, is well circumscribed and has a fibrous capsule. This view shows the proliferation of benign appearing fibroblasts (arrows) (i.e. the "fibro" component), and several glands (the "adeno" component).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548343F0-CEAE-4C81-8034-0A4ABF10CDF3}" type="slidenum">
              <a:rPr lang="en-US" smtClean="0"/>
              <a:pPr/>
              <a:t>39</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n-US" smtClean="0"/>
              <a:t>This view shows the transition from normal squamous epithelium into invasive carcinoma.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r>
              <a:rPr lang="en-US" smtClean="0"/>
              <a:t>The invasiveness aspect of solid tumors is how “cancer” got its name, i.e., “crab”-like</a:t>
            </a:r>
          </a:p>
        </p:txBody>
      </p:sp>
      <p:sp>
        <p:nvSpPr>
          <p:cNvPr id="137220" name="Slide Number Placeholder 3"/>
          <p:cNvSpPr>
            <a:spLocks noGrp="1"/>
          </p:cNvSpPr>
          <p:nvPr>
            <p:ph type="sldNum" sz="quarter" idx="5"/>
          </p:nvPr>
        </p:nvSpPr>
        <p:spPr>
          <a:noFill/>
        </p:spPr>
        <p:txBody>
          <a:bodyPr/>
          <a:lstStyle/>
          <a:p>
            <a:fld id="{A949E0BA-A05E-4522-BD43-430D605EC41A}" type="slidenum">
              <a:rPr lang="en-US" smtClean="0"/>
              <a:pPr/>
              <a:t>112</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r>
              <a:rPr lang="en-US" smtClean="0"/>
              <a:t>Invasiveness (aka, “infiltration”) has BOTH gross as well as microscopic connotations</a:t>
            </a:r>
          </a:p>
        </p:txBody>
      </p:sp>
      <p:sp>
        <p:nvSpPr>
          <p:cNvPr id="138244" name="Slide Number Placeholder 3"/>
          <p:cNvSpPr>
            <a:spLocks noGrp="1"/>
          </p:cNvSpPr>
          <p:nvPr>
            <p:ph type="sldNum" sz="quarter" idx="5"/>
          </p:nvPr>
        </p:nvSpPr>
        <p:spPr>
          <a:noFill/>
        </p:spPr>
        <p:txBody>
          <a:bodyPr/>
          <a:lstStyle/>
          <a:p>
            <a:fld id="{D10EA19C-3833-4928-9918-041A4B91FFCD}" type="slidenum">
              <a:rPr lang="en-US" smtClean="0"/>
              <a:pPr/>
              <a:t>113</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9BE327D7-7B45-4D7B-99BB-F5363C37DAE4}" type="slidenum">
              <a:rPr lang="en-US" smtClean="0"/>
              <a:pPr/>
              <a:t>114</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r>
              <a:rPr lang="en-US" smtClean="0"/>
              <a:t>Adenocarcinoma of the breast. Note that the fibrous stroma of the beast is infiltrated by tumor cells arranged in nests with some gland formation. The dense fibrous stroma results in the tumor having a very firm consistency (schirrous carcinoma). Every pathologist could look at this image, and instantly know it was carcinoma.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endParaRPr lang="en-US" smtClean="0"/>
          </a:p>
        </p:txBody>
      </p:sp>
      <p:sp>
        <p:nvSpPr>
          <p:cNvPr id="140292" name="Slide Number Placeholder 3"/>
          <p:cNvSpPr>
            <a:spLocks noGrp="1"/>
          </p:cNvSpPr>
          <p:nvPr>
            <p:ph type="sldNum" sz="quarter" idx="5"/>
          </p:nvPr>
        </p:nvSpPr>
        <p:spPr>
          <a:noFill/>
        </p:spPr>
        <p:txBody>
          <a:bodyPr/>
          <a:lstStyle/>
          <a:p>
            <a:fld id="{41C47D62-1FA1-4ED5-82AE-0582DA57453C}" type="slidenum">
              <a:rPr lang="en-US" smtClean="0"/>
              <a:pPr/>
              <a:t>131</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1C5FC765-41B8-4AE7-B5E2-12B8C7DE2FA2}" type="slidenum">
              <a:rPr lang="en-US" smtClean="0"/>
              <a:pPr/>
              <a:t>132</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r>
              <a:rPr lang="en-US" smtClean="0"/>
              <a:t>Lymph node with metastatic adenocarcinoma. In this case only a few remnants of normal lymph node tissue are seen. Find them.</a:t>
            </a:r>
          </a:p>
          <a:p>
            <a:pPr eaLnBrk="1" hangingPunct="1"/>
            <a:r>
              <a:rPr lang="en-US" smtClean="0"/>
              <a:t>In fact, this could even be a PRIMARY with some lymphoid tissue reacting to it.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endParaRPr lang="en-US" smtClean="0"/>
          </a:p>
        </p:txBody>
      </p:sp>
      <p:sp>
        <p:nvSpPr>
          <p:cNvPr id="143364" name="Slide Number Placeholder 3"/>
          <p:cNvSpPr>
            <a:spLocks noGrp="1"/>
          </p:cNvSpPr>
          <p:nvPr>
            <p:ph type="sldNum" sz="quarter" idx="5"/>
          </p:nvPr>
        </p:nvSpPr>
        <p:spPr>
          <a:noFill/>
        </p:spPr>
        <p:txBody>
          <a:bodyPr/>
          <a:lstStyle/>
          <a:p>
            <a:fld id="{08D186E8-6767-4C15-BB23-867FA9BFFDD1}" type="slidenum">
              <a:rPr lang="en-US" smtClean="0"/>
              <a:pPr/>
              <a:t>133</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02F9AC96-7A64-4090-A313-526E634ABCBC}" type="slidenum">
              <a:rPr lang="en-US" smtClean="0"/>
              <a:pPr/>
              <a:t>141</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r>
              <a:rPr lang="en-US" smtClean="0"/>
              <a:t>Figure 1 indicates the most common cancers expected to occur in men and women in 2005. Among men, cancers of the prostate, lung and bronchus, and colon and rectum account for more than 56% of all newly diagnosed cancers. Prostate cancer alone accounts for approximately 33% (232,090) of incident cases in men. Based on cases diagnosed between 1995 and 2000, about 90% of these estimated new cases of prostate cancer are expected to be diagnosed at local or regional stages, for which 5-year relative survival approaches 100%.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19C6CE2A-CBF0-4308-BF19-3C9C686E433E}" type="slidenum">
              <a:rPr lang="en-IN" smtClean="0"/>
              <a:pPr/>
              <a:t>146</a:t>
            </a:fld>
            <a:endParaRPr lang="en-I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19C6CE2A-CBF0-4308-BF19-3C9C686E433E}" type="slidenum">
              <a:rPr lang="en-IN" smtClean="0"/>
              <a:pPr/>
              <a:t>153</a:t>
            </a:fld>
            <a:endParaRPr lang="en-I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19C6CE2A-CBF0-4308-BF19-3C9C686E433E}" type="slidenum">
              <a:rPr lang="en-IN" smtClean="0"/>
              <a:pPr/>
              <a:t>154</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7CA034A1-2B86-4362-BA9F-ACAF8E13A4CD}" type="slidenum">
              <a:rPr lang="en-US" smtClean="0"/>
              <a:pPr/>
              <a:t>40</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smtClean="0"/>
              <a:t>A hallmark of well differentiated squamous cell carcinoma is that the nests of invading cells still attempt to make keratin which then gets deposited in the center of the nests, resulting in a keratin "pearl". </a:t>
            </a:r>
          </a:p>
          <a:p>
            <a:pPr eaLnBrk="1" hangingPunct="1"/>
            <a:endParaRPr lang="en-US" smtClean="0"/>
          </a:p>
          <a:p>
            <a:pPr eaLnBrk="1" hangingPunct="1"/>
            <a:r>
              <a:rPr lang="en-US" smtClean="0"/>
              <a:t>From the Iowa Collection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r>
              <a:rPr lang="en-US" smtClean="0"/>
              <a:t>The various aspects of “malignant tansformation”.</a:t>
            </a:r>
          </a:p>
        </p:txBody>
      </p:sp>
      <p:sp>
        <p:nvSpPr>
          <p:cNvPr id="153604" name="Slide Number Placeholder 3"/>
          <p:cNvSpPr>
            <a:spLocks noGrp="1"/>
          </p:cNvSpPr>
          <p:nvPr>
            <p:ph type="sldNum" sz="quarter" idx="5"/>
          </p:nvPr>
        </p:nvSpPr>
        <p:spPr>
          <a:noFill/>
        </p:spPr>
        <p:txBody>
          <a:bodyPr/>
          <a:lstStyle/>
          <a:p>
            <a:fld id="{3DE9BEAC-195E-442F-BCDF-971CD3162FC0}" type="slidenum">
              <a:rPr lang="en-US" smtClean="0"/>
              <a:pPr/>
              <a:t>164</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p:spPr>
        <p:txBody>
          <a:bodyPr/>
          <a:lstStyle/>
          <a:p>
            <a:r>
              <a:rPr lang="en-US" smtClean="0"/>
              <a:t>Which one of these two is more important?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41C53B3A-4B9F-4E4D-99FC-7FB3686FC911}" type="slidenum">
              <a:rPr lang="en-US" smtClean="0"/>
              <a:pPr/>
              <a:t>41</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smtClean="0"/>
              <a:t>Another characteristic of a well differentiated squamous cell carcinoma is that it still makes visible intercellular bridges.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9D32D6A7-D857-4BBE-A007-94BA76E24636}" type="slidenum">
              <a:rPr lang="en-US" smtClean="0"/>
              <a:pPr/>
              <a:t>42</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en-US" smtClean="0"/>
              <a:t>Adenocarcinoma of color arising in a case of ulcerative colitis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1C633750-2C26-4689-A89E-9D792F252101}" type="slidenum">
              <a:rPr lang="en-US" smtClean="0"/>
              <a:pPr/>
              <a:t>45</a:t>
            </a:fld>
            <a:endParaRPr lang="en-US" smtClean="0"/>
          </a:p>
        </p:txBody>
      </p:sp>
      <p:sp>
        <p:nvSpPr>
          <p:cNvPr id="117763" name="Rectangle 2"/>
          <p:cNvSpPr>
            <a:spLocks noGrp="1" noRot="1" noChangeAspect="1" noChangeArrowheads="1" noTextEdit="1"/>
          </p:cNvSpPr>
          <p:nvPr>
            <p:ph type="sldImg"/>
          </p:nvPr>
        </p:nvSpPr>
        <p:spPr>
          <a:ln>
            <a:noFill/>
          </a:ln>
        </p:spPr>
      </p:sp>
      <p:sp>
        <p:nvSpPr>
          <p:cNvPr id="117764" name="Rectangle 3"/>
          <p:cNvSpPr>
            <a:spLocks noGrp="1" noChangeArrowheads="1"/>
          </p:cNvSpPr>
          <p:nvPr>
            <p:ph type="body" idx="1"/>
          </p:nvPr>
        </p:nvSpPr>
        <p:spPr>
          <a:xfrm>
            <a:off x="914400" y="4343400"/>
            <a:ext cx="5029200" cy="4114800"/>
          </a:xfrm>
          <a:noFill/>
          <a:ln/>
        </p:spPr>
        <p:txBody>
          <a:bodyPr/>
          <a:lstStyle/>
          <a:p>
            <a:pPr>
              <a:spcBef>
                <a:spcPct val="0"/>
              </a:spcBef>
            </a:pPr>
            <a:r>
              <a:rPr lang="en-US" smtClean="0"/>
              <a:t>Figure 7-4 A, Gross appearance of an opened cystic teratoma of the ovary. Note the presence of hair, sebaceous material, and tooth.  You do not need a microscope to appreciate this tumor produces both connective tissue as well as epithelial derived elements.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77FB5B11-1CAC-413C-976B-47BF72AC6FC7}" type="slidenum">
              <a:rPr lang="en-US" smtClean="0"/>
              <a:pPr/>
              <a:t>46</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r>
              <a:rPr lang="en-US" smtClean="0"/>
              <a:t>Dermoid cyst of ovary (a component of benign cystic teratoma)</a:t>
            </a:r>
          </a:p>
          <a:p>
            <a:pPr eaLnBrk="1" hangingPunct="1"/>
            <a:endParaRPr lang="en-US" smtClean="0"/>
          </a:p>
          <a:p>
            <a:pPr eaLnBrk="1" hangingPunct="1"/>
            <a:r>
              <a:rPr lang="en-US" smtClean="0"/>
              <a:t>Iowa Collection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0EF84BF3-929F-41B3-9098-80AA29107144}" type="slidenum">
              <a:rPr lang="en-US" smtClean="0"/>
              <a:pPr/>
              <a:t>47</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a:spcBef>
                <a:spcPct val="0"/>
              </a:spcBef>
            </a:pPr>
            <a:r>
              <a:rPr lang="en-US" smtClean="0"/>
              <a:t>A microscopic view of a similar tumor shows sebaceous glands, respiratory epithelium, bone, and bone marrow.</a:t>
            </a:r>
          </a:p>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8F0D00B2-CEBF-42DF-9600-EB0835979753}" type="slidenum">
              <a:rPr lang="en-US" smtClean="0"/>
              <a:pPr/>
              <a:t>60</a:t>
            </a:fld>
            <a:endParaRPr lang="en-US" dirty="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a:spcBef>
                <a:spcPct val="0"/>
              </a:spcBef>
            </a:pPr>
            <a:r>
              <a:rPr lang="en-US" dirty="0" err="1" smtClean="0"/>
              <a:t>Leiomyoma</a:t>
            </a:r>
            <a:r>
              <a:rPr lang="en-US" smtClean="0"/>
              <a:t> of the uterus. This benign, well-differentiated tumor contains interlacing bundles of neoplastic smooth muscle cells that are virtually identical in appearance to normal smooth muscle cells in the myometrium.</a:t>
            </a:r>
          </a:p>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11/27/2019</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11/27/2019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11/27/2019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8750"/>
            <a:ext cx="8229600" cy="12588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F40D4D67-E56A-4A25-951F-47B1C3C351A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53B0F21-EAD2-4119-89C6-153D5E0668A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11/27/2019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11/27/2019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11/27/2019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11/27/2019</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11/27/2019</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D8BD707-D9CF-40AE-B4C6-C98DA3205C09}" type="datetimeFigureOut">
              <a:rPr lang="en-US" smtClean="0"/>
              <a:pPr/>
              <a:t>11/27/2019</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11/27/2019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11/27/2019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D8BD707-D9CF-40AE-B4C6-C98DA3205C09}" type="datetimeFigureOut">
              <a:rPr lang="en-US" smtClean="0"/>
              <a:pPr/>
              <a:t>11/27/2019</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6F15528-21DE-4FAA-801E-634DDDAF4B2B}"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mk:@MSITStore:C:\Users\pankaj\Desktop\Power%20Point\BOOKS\Robbins%20and%20Cotran's%20Pathologic%20Basis%20of%20Disease%20(7th%20ed).chm::/69.html"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IN" sz="2800" dirty="0" smtClean="0">
                <a:solidFill>
                  <a:srgbClr val="002060"/>
                </a:solidFill>
                <a:latin typeface="Arial" pitchFamily="34" charset="0"/>
                <a:cs typeface="Arial" pitchFamily="34" charset="0"/>
              </a:rPr>
              <a:t>                       </a:t>
            </a:r>
            <a:endParaRPr lang="en-IN" sz="2800" dirty="0">
              <a:solidFill>
                <a:srgbClr val="002060"/>
              </a:solidFill>
              <a:latin typeface="Arial" pitchFamily="34" charset="0"/>
              <a:cs typeface="Arial" pitchFamily="34" charset="0"/>
            </a:endParaRPr>
          </a:p>
        </p:txBody>
      </p:sp>
      <p:sp>
        <p:nvSpPr>
          <p:cNvPr id="3" name="Subtitle 2"/>
          <p:cNvSpPr>
            <a:spLocks noGrp="1"/>
          </p:cNvSpPr>
          <p:nvPr>
            <p:ph type="subTitle" idx="1"/>
          </p:nvPr>
        </p:nvSpPr>
        <p:spPr>
          <a:xfrm>
            <a:off x="1432560" y="1850064"/>
            <a:ext cx="7406640" cy="4626936"/>
          </a:xfrm>
        </p:spPr>
        <p:txBody>
          <a:bodyPr>
            <a:normAutofit fontScale="92500"/>
          </a:bodyPr>
          <a:lstStyle/>
          <a:p>
            <a:r>
              <a:rPr lang="en-IN" sz="5400" dirty="0" err="1" smtClean="0"/>
              <a:t>Neoplasia</a:t>
            </a:r>
            <a:endParaRPr lang="en-IN" sz="5400" dirty="0" smtClean="0"/>
          </a:p>
          <a:p>
            <a:endParaRPr lang="en-IN" sz="5400" dirty="0" smtClean="0"/>
          </a:p>
          <a:p>
            <a:endParaRPr lang="en-IN" sz="5400" dirty="0" smtClean="0"/>
          </a:p>
          <a:p>
            <a:r>
              <a:rPr lang="en-IN" sz="5400" dirty="0" smtClean="0"/>
              <a:t>      		</a:t>
            </a:r>
            <a:r>
              <a:rPr lang="en-IN" sz="5400" b="1" dirty="0" smtClean="0">
                <a:solidFill>
                  <a:srgbClr val="C00000"/>
                </a:solidFill>
                <a:latin typeface="Blackadder ITC" pitchFamily="82" charset="0"/>
              </a:rPr>
              <a:t>         </a:t>
            </a:r>
            <a:r>
              <a:rPr lang="en-IN" sz="3500" b="1" dirty="0" smtClean="0">
                <a:solidFill>
                  <a:srgbClr val="C00000"/>
                </a:solidFill>
                <a:latin typeface="Bradley Hand ITC" pitchFamily="66" charset="0"/>
              </a:rPr>
              <a:t>Dr. </a:t>
            </a:r>
            <a:r>
              <a:rPr lang="en-IN" sz="3500" b="1" dirty="0" err="1" smtClean="0">
                <a:solidFill>
                  <a:srgbClr val="C00000"/>
                </a:solidFill>
                <a:latin typeface="Bradley Hand ITC" pitchFamily="66" charset="0"/>
              </a:rPr>
              <a:t>Pankaj</a:t>
            </a:r>
            <a:r>
              <a:rPr lang="en-IN" sz="3500" b="1" dirty="0" smtClean="0">
                <a:solidFill>
                  <a:srgbClr val="C00000"/>
                </a:solidFill>
                <a:latin typeface="Bradley Hand ITC" pitchFamily="66" charset="0"/>
              </a:rPr>
              <a:t> Kr. Patel</a:t>
            </a:r>
          </a:p>
          <a:p>
            <a:r>
              <a:rPr lang="en-IN" sz="3000" dirty="0" smtClean="0"/>
              <a:t>			</a:t>
            </a:r>
            <a:r>
              <a:rPr lang="en-IN" sz="2200" dirty="0" smtClean="0"/>
              <a:t>                                 Associate professor</a:t>
            </a:r>
          </a:p>
          <a:p>
            <a:r>
              <a:rPr lang="en-IN" sz="2200" dirty="0" smtClean="0"/>
              <a:t>			                                 Dept. of Pathology</a:t>
            </a:r>
          </a:p>
          <a:p>
            <a:r>
              <a:rPr lang="en-IN" sz="2200" dirty="0" smtClean="0"/>
              <a:t>			                                 SKMCH, Muzaffarpur</a:t>
            </a:r>
          </a:p>
          <a:p>
            <a:endParaRPr lang="en-IN" sz="5400" dirty="0" smtClean="0"/>
          </a:p>
          <a:p>
            <a:endParaRPr lang="en-IN" sz="3200" dirty="0" smtClean="0"/>
          </a:p>
          <a:p>
            <a:endParaRPr lang="en-IN" sz="5400" dirty="0" smtClean="0"/>
          </a:p>
          <a:p>
            <a:endParaRPr lang="en-IN" sz="5400" dirty="0" smtClean="0"/>
          </a:p>
        </p:txBody>
      </p:sp>
      <p:sp>
        <p:nvSpPr>
          <p:cNvPr id="2050" name="AutoShape 2" descr="mk:@MSITStore:C:\Users\pankaj\Desktop\PATH-BOOKS\Robbins%20&amp;%20Cotran%20Pathologic%20Basis%20of%20Disease%20-%208th%20Ed.chm::/f4-u1.0-b978-1-4377-0792-2..50012-2..gr11.jpg"/>
          <p:cNvSpPr>
            <a:spLocks noChangeAspect="1" noChangeArrowheads="1"/>
          </p:cNvSpPr>
          <p:nvPr/>
        </p:nvSpPr>
        <p:spPr bwMode="auto">
          <a:xfrm>
            <a:off x="63500" y="-136525"/>
            <a:ext cx="5715000" cy="3629025"/>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2052" name="AutoShape 4" descr="mk:@MSITStore:C:\Users\pankaj\Desktop\PATH-BOOKS\Robbins%20&amp;%20Cotran%20Pathologic%20Basis%20of%20Disease%20-%208th%20Ed.chm::/f4-u1.0-b978-1-4377-0792-2..50012-2..gr11.jpg"/>
          <p:cNvSpPr>
            <a:spLocks noChangeAspect="1" noChangeArrowheads="1"/>
          </p:cNvSpPr>
          <p:nvPr/>
        </p:nvSpPr>
        <p:spPr bwMode="auto">
          <a:xfrm>
            <a:off x="63500" y="-136525"/>
            <a:ext cx="5715000" cy="3629025"/>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2054" name="AutoShape 6" descr="mk:@MSITStore:C:\Users\pankaj\Desktop\PATH-BOOKS\Robbins%20&amp;%20Cotran%20Pathologic%20Basis%20of%20Disease%20-%208th%20Ed.chm::/f4-u1.0-b978-1-4377-0792-2..50012-2..gr11.jpg"/>
          <p:cNvSpPr>
            <a:spLocks noChangeAspect="1" noChangeArrowheads="1"/>
          </p:cNvSpPr>
          <p:nvPr/>
        </p:nvSpPr>
        <p:spPr bwMode="auto">
          <a:xfrm>
            <a:off x="63500" y="-136525"/>
            <a:ext cx="5715000" cy="3629025"/>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7" name="Picture 3"/>
          <p:cNvPicPr>
            <a:picLocks noChangeAspect="1" noChangeArrowheads="1"/>
          </p:cNvPicPr>
          <p:nvPr/>
        </p:nvPicPr>
        <p:blipFill>
          <a:blip r:embed="rId2" cstate="print"/>
          <a:srcRect l="32211" t="39583" r="32651" b="15625"/>
          <a:stretch>
            <a:fillRect/>
          </a:stretch>
        </p:blipFill>
        <p:spPr bwMode="auto">
          <a:xfrm>
            <a:off x="6248400" y="304800"/>
            <a:ext cx="20574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Clinical Details:</a:t>
            </a:r>
          </a:p>
        </p:txBody>
      </p:sp>
      <p:sp>
        <p:nvSpPr>
          <p:cNvPr id="18435" name="Rectangle 3"/>
          <p:cNvSpPr>
            <a:spLocks noGrp="1" noChangeArrowheads="1"/>
          </p:cNvSpPr>
          <p:nvPr>
            <p:ph idx="1"/>
          </p:nvPr>
        </p:nvSpPr>
        <p:spPr>
          <a:xfrm>
            <a:off x="1249363" y="1676400"/>
            <a:ext cx="7589837" cy="4256087"/>
          </a:xfrm>
        </p:spPr>
        <p:txBody>
          <a:bodyPr/>
          <a:lstStyle/>
          <a:p>
            <a:pPr eaLnBrk="1" hangingPunct="1"/>
            <a:r>
              <a:rPr lang="en-US" dirty="0" smtClean="0"/>
              <a:t>34 year  male</a:t>
            </a:r>
          </a:p>
          <a:p>
            <a:pPr eaLnBrk="1" hangingPunct="1"/>
            <a:r>
              <a:rPr lang="en-US" dirty="0" smtClean="0"/>
              <a:t>Neck swelling, 2-3 months, </a:t>
            </a:r>
          </a:p>
          <a:p>
            <a:pPr eaLnBrk="1" hangingPunct="1"/>
            <a:r>
              <a:rPr lang="en-US" dirty="0" smtClean="0"/>
              <a:t>Fever, weight loss, </a:t>
            </a:r>
          </a:p>
          <a:p>
            <a:pPr eaLnBrk="1" hangingPunct="1"/>
            <a:r>
              <a:rPr lang="en-US" dirty="0" smtClean="0"/>
              <a:t>no other </a:t>
            </a:r>
            <a:r>
              <a:rPr lang="en-US" dirty="0" err="1" smtClean="0"/>
              <a:t>lymphadenopathy</a:t>
            </a:r>
            <a:endParaRPr lang="en-US" dirty="0" smtClean="0"/>
          </a:p>
          <a:p>
            <a:pPr eaLnBrk="1" hangingPunct="1"/>
            <a:r>
              <a:rPr lang="en-US" dirty="0" err="1" smtClean="0"/>
              <a:t>Lymphnode</a:t>
            </a:r>
            <a:r>
              <a:rPr lang="en-US" dirty="0" smtClean="0"/>
              <a:t> biopsy done</a:t>
            </a:r>
          </a:p>
          <a:p>
            <a:pPr eaLnBrk="1" hangingPunct="1"/>
            <a:endParaRPr lang="en-US" dirty="0"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effectLst/>
              </a:rPr>
              <a:t>Several important conceptual and practical lessons can be learned from studies of </a:t>
            </a:r>
            <a:r>
              <a:rPr lang="en-IN" sz="2400" dirty="0" err="1" smtClean="0">
                <a:effectLst/>
              </a:rPr>
              <a:t>tumor</a:t>
            </a:r>
            <a:r>
              <a:rPr lang="en-IN" sz="2400" dirty="0" smtClean="0">
                <a:effectLst/>
              </a:rPr>
              <a:t> cell kinetics : </a:t>
            </a:r>
            <a:endParaRPr lang="en-IN" sz="2400" dirty="0">
              <a:effectLst/>
            </a:endParaRPr>
          </a:p>
        </p:txBody>
      </p:sp>
      <p:sp>
        <p:nvSpPr>
          <p:cNvPr id="3" name="Content Placeholder 2"/>
          <p:cNvSpPr>
            <a:spLocks noGrp="1"/>
          </p:cNvSpPr>
          <p:nvPr>
            <p:ph idx="1"/>
          </p:nvPr>
        </p:nvSpPr>
        <p:spPr/>
        <p:txBody>
          <a:bodyPr>
            <a:normAutofit/>
          </a:bodyPr>
          <a:lstStyle/>
          <a:p>
            <a:endParaRPr lang="en-IN" sz="2000" dirty="0" smtClean="0"/>
          </a:p>
          <a:p>
            <a:r>
              <a:rPr lang="en-IN" sz="2000" dirty="0" smtClean="0"/>
              <a:t>Fast-growing </a:t>
            </a:r>
            <a:r>
              <a:rPr lang="en-IN" sz="2000" dirty="0" err="1" smtClean="0"/>
              <a:t>tumors</a:t>
            </a:r>
            <a:r>
              <a:rPr lang="en-IN" sz="2000" dirty="0" smtClean="0"/>
              <a:t> may have a high </a:t>
            </a:r>
            <a:r>
              <a:rPr lang="en-IN" sz="2000" i="1" dirty="0" smtClean="0"/>
              <a:t>cell turnover,</a:t>
            </a:r>
            <a:r>
              <a:rPr lang="en-IN" sz="2000" dirty="0" smtClean="0"/>
              <a:t> implying that rates of both proliferation and apoptosis are high. </a:t>
            </a:r>
          </a:p>
          <a:p>
            <a:pPr>
              <a:buNone/>
            </a:pPr>
            <a:endParaRPr lang="en-IN" sz="2000" dirty="0" smtClean="0"/>
          </a:p>
          <a:p>
            <a:endParaRPr lang="en-IN" sz="2000" dirty="0" smtClean="0"/>
          </a:p>
          <a:p>
            <a:r>
              <a:rPr lang="en-IN" sz="2000" dirty="0" smtClean="0"/>
              <a:t>Obviously, for the </a:t>
            </a:r>
            <a:r>
              <a:rPr lang="en-IN" sz="2000" dirty="0" err="1" smtClean="0"/>
              <a:t>tumor</a:t>
            </a:r>
            <a:r>
              <a:rPr lang="en-IN" sz="2000" dirty="0" smtClean="0"/>
              <a:t> to grow, the rate of proliferation should exceed that of apoptosis.</a:t>
            </a:r>
          </a:p>
          <a:p>
            <a:endParaRPr lang="en-IN" sz="2000" dirty="0" smtClean="0"/>
          </a:p>
          <a:p>
            <a:r>
              <a:rPr lang="en-IN" sz="2000" dirty="0" smtClean="0"/>
              <a:t>The </a:t>
            </a:r>
            <a:r>
              <a:rPr lang="en-IN" sz="2000" dirty="0" smtClean="0">
                <a:solidFill>
                  <a:srgbClr val="C00000"/>
                </a:solidFill>
              </a:rPr>
              <a:t>growth fraction </a:t>
            </a:r>
            <a:r>
              <a:rPr lang="en-IN" sz="2000" dirty="0" smtClean="0"/>
              <a:t>of </a:t>
            </a:r>
            <a:r>
              <a:rPr lang="en-IN" sz="2000" dirty="0" err="1" smtClean="0"/>
              <a:t>tumor</a:t>
            </a:r>
            <a:r>
              <a:rPr lang="en-IN" sz="2000" dirty="0" smtClean="0"/>
              <a:t> cells has a profound effect on their </a:t>
            </a:r>
            <a:r>
              <a:rPr lang="en-IN" sz="2000" dirty="0" smtClean="0">
                <a:solidFill>
                  <a:srgbClr val="C00000"/>
                </a:solidFill>
              </a:rPr>
              <a:t>susceptibility to cancer chemotherapy.</a:t>
            </a:r>
            <a:endParaRPr lang="en-IN" sz="2000" dirty="0">
              <a:solidFill>
                <a:srgbClr val="C00000"/>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Because </a:t>
            </a:r>
            <a:r>
              <a:rPr lang="en-IN" sz="2400" dirty="0" smtClean="0">
                <a:solidFill>
                  <a:srgbClr val="C00000"/>
                </a:solidFill>
              </a:rPr>
              <a:t>most anticancer agents </a:t>
            </a:r>
            <a:r>
              <a:rPr lang="en-IN" sz="2400" dirty="0" smtClean="0"/>
              <a:t>act on cells that are in cycle, </a:t>
            </a:r>
          </a:p>
          <a:p>
            <a:pPr>
              <a:buNone/>
            </a:pPr>
            <a:endParaRPr lang="en-IN" sz="2400" dirty="0" smtClean="0"/>
          </a:p>
          <a:p>
            <a:r>
              <a:rPr lang="en-IN" sz="2400" dirty="0" smtClean="0"/>
              <a:t>it is not difficult to imagine that a </a:t>
            </a:r>
            <a:r>
              <a:rPr lang="en-IN" sz="2400" dirty="0" err="1" smtClean="0"/>
              <a:t>tumor</a:t>
            </a:r>
            <a:r>
              <a:rPr lang="en-IN" sz="2400" dirty="0" smtClean="0"/>
              <a:t> that contains 5% of all cells in the </a:t>
            </a:r>
            <a:r>
              <a:rPr lang="en-IN" sz="2400" dirty="0" err="1" smtClean="0"/>
              <a:t>replicative</a:t>
            </a:r>
            <a:r>
              <a:rPr lang="en-IN" sz="2400" dirty="0" smtClean="0"/>
              <a:t> pool will be slow growing but relatively </a:t>
            </a:r>
            <a:r>
              <a:rPr lang="en-IN" sz="2400" dirty="0" smtClean="0">
                <a:solidFill>
                  <a:srgbClr val="C00000"/>
                </a:solidFill>
              </a:rPr>
              <a:t>refractory to treatment </a:t>
            </a:r>
            <a:r>
              <a:rPr lang="en-IN" sz="2400" dirty="0" smtClean="0"/>
              <a:t>with drugs that kill dividing cells. </a:t>
            </a:r>
          </a:p>
          <a:p>
            <a:pPr>
              <a:buNone/>
            </a:pPr>
            <a:endParaRPr lang="en-IN" sz="2400" dirty="0" smtClean="0"/>
          </a:p>
          <a:p>
            <a:r>
              <a:rPr lang="en-IN" sz="2400" dirty="0" smtClean="0"/>
              <a:t>One strategy employed in the treatment of </a:t>
            </a:r>
            <a:r>
              <a:rPr lang="en-IN" sz="2400" dirty="0" err="1" smtClean="0"/>
              <a:t>tumors</a:t>
            </a:r>
            <a:r>
              <a:rPr lang="en-IN" sz="2400" dirty="0" smtClean="0"/>
              <a:t> with low growth fraction (e.g., cancer of colon and breast) is first to shift </a:t>
            </a:r>
            <a:r>
              <a:rPr lang="en-IN" sz="2400" dirty="0" err="1" smtClean="0"/>
              <a:t>tumor</a:t>
            </a:r>
            <a:r>
              <a:rPr lang="en-IN" sz="2400" dirty="0" smtClean="0"/>
              <a:t> cells from G</a:t>
            </a:r>
            <a:r>
              <a:rPr lang="en-IN" sz="2400" baseline="-25000" dirty="0" smtClean="0"/>
              <a:t>0</a:t>
            </a:r>
            <a:r>
              <a:rPr lang="en-IN" sz="2400" dirty="0" smtClean="0"/>
              <a:t> into the cell cycle</a:t>
            </a:r>
            <a:endParaRPr lang="en-IN" sz="24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10000"/>
          </a:bodyPr>
          <a:lstStyle/>
          <a:p>
            <a:r>
              <a:rPr lang="en-IN" sz="2400" dirty="0" smtClean="0"/>
              <a:t>This can be accomplished by </a:t>
            </a:r>
            <a:r>
              <a:rPr lang="en-IN" sz="2400" dirty="0" err="1" smtClean="0">
                <a:solidFill>
                  <a:srgbClr val="C00000"/>
                </a:solidFill>
              </a:rPr>
              <a:t>debulking</a:t>
            </a:r>
            <a:r>
              <a:rPr lang="en-IN" sz="2400" dirty="0" smtClean="0">
                <a:solidFill>
                  <a:srgbClr val="C00000"/>
                </a:solidFill>
              </a:rPr>
              <a:t> the </a:t>
            </a:r>
            <a:r>
              <a:rPr lang="en-IN" sz="2400" dirty="0" err="1" smtClean="0">
                <a:solidFill>
                  <a:srgbClr val="C00000"/>
                </a:solidFill>
              </a:rPr>
              <a:t>tumor</a:t>
            </a:r>
            <a:r>
              <a:rPr lang="en-IN" sz="2400" dirty="0" smtClean="0">
                <a:solidFill>
                  <a:srgbClr val="C00000"/>
                </a:solidFill>
              </a:rPr>
              <a:t> </a:t>
            </a:r>
            <a:r>
              <a:rPr lang="en-IN" sz="2400" dirty="0" smtClean="0"/>
              <a:t>with surgery or radiation. </a:t>
            </a:r>
          </a:p>
          <a:p>
            <a:pPr>
              <a:buNone/>
            </a:pPr>
            <a:endParaRPr lang="en-IN" sz="2400" dirty="0" smtClean="0"/>
          </a:p>
          <a:p>
            <a:r>
              <a:rPr lang="en-IN" sz="2400" dirty="0" smtClean="0"/>
              <a:t>The surviving </a:t>
            </a:r>
            <a:r>
              <a:rPr lang="en-IN" sz="2400" dirty="0" err="1" smtClean="0"/>
              <a:t>tumor</a:t>
            </a:r>
            <a:r>
              <a:rPr lang="en-IN" sz="2400" dirty="0" smtClean="0"/>
              <a:t> cells tend to enter the cell cycle and thus become susceptible to drug therapy. </a:t>
            </a:r>
          </a:p>
          <a:p>
            <a:pPr>
              <a:buNone/>
            </a:pPr>
            <a:endParaRPr lang="en-IN" sz="2400" dirty="0" smtClean="0"/>
          </a:p>
          <a:p>
            <a:r>
              <a:rPr lang="en-IN" sz="2400" dirty="0" smtClean="0"/>
              <a:t>Such considerations form the basis of combined modality treatment. </a:t>
            </a:r>
          </a:p>
          <a:p>
            <a:pPr>
              <a:buNone/>
            </a:pPr>
            <a:endParaRPr lang="en-IN" sz="2400" dirty="0" smtClean="0"/>
          </a:p>
          <a:p>
            <a:r>
              <a:rPr lang="en-IN" sz="2400" dirty="0" smtClean="0"/>
              <a:t>Some aggressive </a:t>
            </a:r>
            <a:r>
              <a:rPr lang="en-IN" sz="2400" dirty="0" err="1" smtClean="0"/>
              <a:t>tumors</a:t>
            </a:r>
            <a:r>
              <a:rPr lang="en-IN" sz="2400" dirty="0" smtClean="0"/>
              <a:t> (such as certain lymphomas) that contain a large pool of dividing cells literally melt away with chemotherapy and cures may even be effected.</a:t>
            </a:r>
            <a:r>
              <a:rPr lang="en-IN" dirty="0" smtClean="0"/>
              <a:t/>
            </a:r>
            <a:br>
              <a:rPr lang="en-IN" dirty="0" smtClean="0"/>
            </a:br>
            <a:endParaRPr lang="en-IN"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In general, </a:t>
            </a:r>
            <a:r>
              <a:rPr lang="en-IN" sz="2400" i="1" dirty="0" smtClean="0"/>
              <a:t>the growth rate of </a:t>
            </a:r>
            <a:r>
              <a:rPr lang="en-IN" sz="2400" i="1" dirty="0" err="1" smtClean="0"/>
              <a:t>tumors</a:t>
            </a:r>
            <a:r>
              <a:rPr lang="en-IN" sz="2400" i="1" dirty="0" smtClean="0"/>
              <a:t> correlates with their </a:t>
            </a:r>
            <a:r>
              <a:rPr lang="en-IN" sz="2400" i="1" dirty="0" smtClean="0">
                <a:solidFill>
                  <a:srgbClr val="C00000"/>
                </a:solidFill>
              </a:rPr>
              <a:t>level of differentiation, </a:t>
            </a:r>
            <a:r>
              <a:rPr lang="en-IN" sz="2400" i="1" dirty="0" smtClean="0"/>
              <a:t>and thus most malignant </a:t>
            </a:r>
            <a:r>
              <a:rPr lang="en-IN" sz="2400" i="1" dirty="0" err="1" smtClean="0"/>
              <a:t>tumors</a:t>
            </a:r>
            <a:r>
              <a:rPr lang="en-IN" sz="2400" i="1" dirty="0" smtClean="0"/>
              <a:t> grow more rapidly than do benign lesions.</a:t>
            </a:r>
          </a:p>
          <a:p>
            <a:endParaRPr lang="en-IN" sz="2400" i="1" dirty="0" smtClean="0"/>
          </a:p>
          <a:p>
            <a:pPr>
              <a:buNone/>
            </a:pPr>
            <a:endParaRPr lang="en-IN" sz="2400" i="1" dirty="0" smtClean="0"/>
          </a:p>
          <a:p>
            <a:r>
              <a:rPr lang="en-IN" sz="2400" i="1" dirty="0" smtClean="0"/>
              <a:t>Most benign </a:t>
            </a:r>
            <a:r>
              <a:rPr lang="en-IN" sz="2400" i="1" dirty="0" err="1" smtClean="0"/>
              <a:t>tumors</a:t>
            </a:r>
            <a:r>
              <a:rPr lang="en-IN" sz="2400" i="1" dirty="0" smtClean="0"/>
              <a:t> grow slowly, with some exceptions:  - </a:t>
            </a:r>
          </a:p>
          <a:p>
            <a:endParaRPr lang="en-IN" sz="2400" i="1" dirty="0" smtClean="0"/>
          </a:p>
          <a:p>
            <a:r>
              <a:rPr lang="en-IN" sz="2400" i="1" dirty="0" err="1" smtClean="0">
                <a:solidFill>
                  <a:srgbClr val="C00000"/>
                </a:solidFill>
              </a:rPr>
              <a:t>Leiomyomas</a:t>
            </a:r>
            <a:r>
              <a:rPr lang="en-IN" sz="2400" i="1" dirty="0" smtClean="0"/>
              <a:t> of the uterus are influenced by circulating </a:t>
            </a:r>
            <a:r>
              <a:rPr lang="en-IN" sz="2400" i="1" dirty="0" err="1" smtClean="0"/>
              <a:t>estrogen</a:t>
            </a:r>
            <a:r>
              <a:rPr lang="en-IN" sz="2400" i="1" dirty="0" smtClean="0"/>
              <a:t> level:  increase in size during pregnancy and cease growing after menopause. </a:t>
            </a:r>
          </a:p>
          <a:p>
            <a:pPr>
              <a:buNone/>
            </a:pPr>
            <a:endParaRPr lang="en-IN" sz="2400" i="1" dirty="0" smtClean="0"/>
          </a:p>
          <a:p>
            <a:pPr>
              <a:buNone/>
            </a:pPr>
            <a:endParaRPr lang="en-IN" sz="2400" dirty="0">
              <a:solidFill>
                <a:srgbClr val="C00000"/>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On occasions, cancers have been observed to decrease in size and even spontaneously disappear. </a:t>
            </a:r>
          </a:p>
          <a:p>
            <a:pPr>
              <a:buNone/>
            </a:pPr>
            <a:endParaRPr lang="en-IN" sz="2400" dirty="0" smtClean="0"/>
          </a:p>
          <a:p>
            <a:endParaRPr lang="en-IN" sz="2400" dirty="0" smtClean="0"/>
          </a:p>
          <a:p>
            <a:r>
              <a:rPr lang="en-IN" sz="2400" dirty="0" smtClean="0"/>
              <a:t>Examples include : </a:t>
            </a:r>
            <a:r>
              <a:rPr lang="en-IN" sz="2400" dirty="0" smtClean="0">
                <a:solidFill>
                  <a:srgbClr val="C00000"/>
                </a:solidFill>
              </a:rPr>
              <a:t>renal cell carcinoma, malignant melanoma, </a:t>
            </a:r>
            <a:r>
              <a:rPr lang="en-IN" sz="2400" dirty="0" err="1" smtClean="0">
                <a:solidFill>
                  <a:srgbClr val="C00000"/>
                </a:solidFill>
              </a:rPr>
              <a:t>choriocarcinoma</a:t>
            </a:r>
            <a:r>
              <a:rPr lang="en-IN" sz="2400" dirty="0" smtClean="0">
                <a:solidFill>
                  <a:srgbClr val="C00000"/>
                </a:solidFill>
              </a:rPr>
              <a:t>. </a:t>
            </a:r>
          </a:p>
          <a:p>
            <a:endParaRPr lang="en-IN" sz="240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i="1" dirty="0" smtClean="0">
                <a:solidFill>
                  <a:srgbClr val="C00000"/>
                </a:solidFill>
                <a:effectLst/>
              </a:rPr>
              <a:t>LOCAL INVASION</a:t>
            </a:r>
            <a:r>
              <a:rPr lang="en-IN" sz="2400" dirty="0" smtClean="0">
                <a:solidFill>
                  <a:srgbClr val="C00000"/>
                </a:solidFill>
                <a:effectLst/>
              </a:rPr>
              <a:t> </a:t>
            </a:r>
            <a:endParaRPr lang="en-IN" sz="2400" dirty="0">
              <a:solidFill>
                <a:srgbClr val="C00000"/>
              </a:solidFill>
              <a:effectLst/>
            </a:endParaRPr>
          </a:p>
        </p:txBody>
      </p:sp>
      <p:sp>
        <p:nvSpPr>
          <p:cNvPr id="3" name="Content Placeholder 2"/>
          <p:cNvSpPr>
            <a:spLocks noGrp="1"/>
          </p:cNvSpPr>
          <p:nvPr>
            <p:ph idx="1"/>
          </p:nvPr>
        </p:nvSpPr>
        <p:spPr/>
        <p:txBody>
          <a:bodyPr>
            <a:normAutofit/>
          </a:bodyPr>
          <a:lstStyle/>
          <a:p>
            <a:pPr lvl="1"/>
            <a:r>
              <a:rPr lang="en-US" sz="2400" dirty="0" smtClean="0">
                <a:solidFill>
                  <a:srgbClr val="C00000"/>
                </a:solidFill>
              </a:rPr>
              <a:t>Benign tumors </a:t>
            </a:r>
            <a:r>
              <a:rPr lang="en-US" dirty="0" smtClean="0"/>
              <a:t>: </a:t>
            </a:r>
          </a:p>
          <a:p>
            <a:pPr lvl="2"/>
            <a:r>
              <a:rPr lang="en-US" sz="2000" dirty="0" smtClean="0"/>
              <a:t>Remain localized</a:t>
            </a:r>
          </a:p>
          <a:p>
            <a:pPr lvl="2"/>
            <a:r>
              <a:rPr lang="en-US" sz="2000" dirty="0" smtClean="0"/>
              <a:t>Cannot invade</a:t>
            </a:r>
          </a:p>
          <a:p>
            <a:pPr lvl="2"/>
            <a:r>
              <a:rPr lang="en-US" sz="2000" dirty="0" smtClean="0"/>
              <a:t>Usually capsulated</a:t>
            </a:r>
          </a:p>
          <a:p>
            <a:pPr lvl="2">
              <a:buNone/>
            </a:pPr>
            <a:endParaRPr lang="en-US" sz="2000" dirty="0" smtClean="0"/>
          </a:p>
          <a:p>
            <a:pPr lvl="1"/>
            <a:r>
              <a:rPr lang="en-US" sz="2400" dirty="0" smtClean="0">
                <a:solidFill>
                  <a:srgbClr val="C00000"/>
                </a:solidFill>
              </a:rPr>
              <a:t>Malignant tumors </a:t>
            </a:r>
            <a:r>
              <a:rPr lang="en-US" dirty="0" smtClean="0"/>
              <a:t>: </a:t>
            </a:r>
          </a:p>
          <a:p>
            <a:pPr lvl="2"/>
            <a:r>
              <a:rPr lang="en-US" sz="2000" dirty="0" smtClean="0"/>
              <a:t>Progressive invasion</a:t>
            </a:r>
          </a:p>
          <a:p>
            <a:pPr lvl="2"/>
            <a:r>
              <a:rPr lang="en-US" sz="2000" dirty="0" smtClean="0"/>
              <a:t>Destruction</a:t>
            </a:r>
          </a:p>
          <a:p>
            <a:pPr lvl="2"/>
            <a:r>
              <a:rPr lang="en-US" sz="2000" dirty="0" smtClean="0"/>
              <a:t>Usually not capsulated</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000" dirty="0" smtClean="0"/>
              <a:t>A </a:t>
            </a:r>
            <a:r>
              <a:rPr lang="en-IN" sz="2000" dirty="0" smtClean="0">
                <a:solidFill>
                  <a:srgbClr val="C00000"/>
                </a:solidFill>
              </a:rPr>
              <a:t>benign neoplasm </a:t>
            </a:r>
            <a:r>
              <a:rPr lang="en-IN" sz="2000" dirty="0" smtClean="0"/>
              <a:t>remains localized at its site of origin. </a:t>
            </a:r>
          </a:p>
          <a:p>
            <a:pPr>
              <a:buNone/>
            </a:pPr>
            <a:endParaRPr lang="en-IN" sz="2000" dirty="0" smtClean="0"/>
          </a:p>
          <a:p>
            <a:r>
              <a:rPr lang="en-IN" sz="2000" dirty="0" smtClean="0"/>
              <a:t>It does not have the capacity to infiltrate, invade, or metastasize to distant sites.  </a:t>
            </a:r>
          </a:p>
          <a:p>
            <a:pPr>
              <a:buNone/>
            </a:pPr>
            <a:endParaRPr lang="en-IN" sz="2000" dirty="0" smtClean="0"/>
          </a:p>
          <a:p>
            <a:r>
              <a:rPr lang="en-IN" sz="2000" dirty="0" smtClean="0"/>
              <a:t>Most benign </a:t>
            </a:r>
            <a:r>
              <a:rPr lang="en-IN" sz="2000" dirty="0" err="1" smtClean="0"/>
              <a:t>neoplasms</a:t>
            </a:r>
            <a:r>
              <a:rPr lang="en-IN" sz="2000" dirty="0" smtClean="0"/>
              <a:t> are encapsulated (separated from the host tissue by a fibrous capsule). </a:t>
            </a:r>
          </a:p>
          <a:p>
            <a:pPr>
              <a:buNone/>
            </a:pPr>
            <a:endParaRPr lang="en-IN" sz="2000" dirty="0" smtClean="0"/>
          </a:p>
          <a:p>
            <a:r>
              <a:rPr lang="en-IN" sz="2000" dirty="0" smtClean="0"/>
              <a:t>The capsule probably derives from the </a:t>
            </a:r>
            <a:r>
              <a:rPr lang="en-IN" sz="2000" dirty="0" err="1" smtClean="0"/>
              <a:t>stroma</a:t>
            </a:r>
            <a:r>
              <a:rPr lang="en-IN" sz="2000" dirty="0" smtClean="0"/>
              <a:t> of the host tissue and the  </a:t>
            </a:r>
            <a:r>
              <a:rPr lang="en-IN" sz="2000" dirty="0" err="1" smtClean="0"/>
              <a:t>stroma</a:t>
            </a:r>
            <a:r>
              <a:rPr lang="en-IN" sz="2000" dirty="0" smtClean="0"/>
              <a:t> of the </a:t>
            </a:r>
            <a:r>
              <a:rPr lang="en-IN" sz="2000" dirty="0" err="1" smtClean="0"/>
              <a:t>tumor</a:t>
            </a:r>
            <a:r>
              <a:rPr lang="en-IN" sz="2000" dirty="0" smtClean="0"/>
              <a:t> itself. </a:t>
            </a:r>
            <a:endParaRPr lang="en-IN" sz="20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smtClean="0"/>
              <a:t> </a:t>
            </a:r>
            <a:r>
              <a:rPr lang="en-IN" sz="2400" dirty="0" smtClean="0"/>
              <a:t>Not all benign </a:t>
            </a:r>
            <a:r>
              <a:rPr lang="en-IN" sz="2400" dirty="0" err="1" smtClean="0"/>
              <a:t>neoplasms</a:t>
            </a:r>
            <a:r>
              <a:rPr lang="en-IN" sz="2400" dirty="0" smtClean="0"/>
              <a:t> are encapsulated: </a:t>
            </a:r>
          </a:p>
          <a:p>
            <a:endParaRPr lang="en-IN" sz="2400" dirty="0" smtClean="0"/>
          </a:p>
          <a:p>
            <a:r>
              <a:rPr lang="en-IN" sz="2400" dirty="0" err="1" smtClean="0">
                <a:solidFill>
                  <a:srgbClr val="C00000"/>
                </a:solidFill>
              </a:rPr>
              <a:t>Leiomyoma</a:t>
            </a:r>
            <a:r>
              <a:rPr lang="en-IN" sz="2400" dirty="0" smtClean="0"/>
              <a:t> of the uterus is discretely demarcated from the surrounding smooth muscle by a zone of compressed normal </a:t>
            </a:r>
            <a:r>
              <a:rPr lang="en-IN" sz="2400" dirty="0" err="1" smtClean="0"/>
              <a:t>myometrium</a:t>
            </a:r>
            <a:r>
              <a:rPr lang="en-IN" sz="2400" dirty="0" smtClean="0"/>
              <a:t>. </a:t>
            </a:r>
            <a:endParaRPr lang="en-IN" sz="24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lnSpcReduction="10000"/>
          </a:bodyPr>
          <a:lstStyle/>
          <a:p>
            <a:r>
              <a:rPr lang="en-IN" sz="2400" dirty="0" smtClean="0"/>
              <a:t>Cancers grow by progressive infiltration, invasion, destruction, and penetration of the surrounding tissue .</a:t>
            </a:r>
          </a:p>
          <a:p>
            <a:pPr>
              <a:buNone/>
            </a:pPr>
            <a:endParaRPr lang="en-IN" sz="2400" dirty="0" smtClean="0"/>
          </a:p>
          <a:p>
            <a:r>
              <a:rPr lang="en-IN" sz="2400" dirty="0" smtClean="0"/>
              <a:t>They </a:t>
            </a:r>
            <a:r>
              <a:rPr lang="en-IN" sz="2400" dirty="0" smtClean="0">
                <a:solidFill>
                  <a:srgbClr val="C00000"/>
                </a:solidFill>
              </a:rPr>
              <a:t>do not develop well-defined capsules </a:t>
            </a:r>
            <a:r>
              <a:rPr lang="en-IN" sz="2400" dirty="0" smtClean="0"/>
              <a:t>.</a:t>
            </a:r>
          </a:p>
          <a:p>
            <a:pPr>
              <a:buNone/>
            </a:pPr>
            <a:endParaRPr lang="en-IN" sz="2400" dirty="0" smtClean="0"/>
          </a:p>
          <a:p>
            <a:r>
              <a:rPr lang="en-IN" sz="2400" dirty="0" smtClean="0"/>
              <a:t>Occasionally, a slowly growing malignant </a:t>
            </a:r>
            <a:r>
              <a:rPr lang="en-IN" sz="2400" dirty="0" err="1" smtClean="0"/>
              <a:t>tumor</a:t>
            </a:r>
            <a:r>
              <a:rPr lang="en-IN" sz="2400" dirty="0" smtClean="0"/>
              <a:t> appears to be encased by the </a:t>
            </a:r>
            <a:r>
              <a:rPr lang="en-IN" sz="2400" dirty="0" err="1" smtClean="0"/>
              <a:t>stroma</a:t>
            </a:r>
            <a:r>
              <a:rPr lang="en-IN" sz="2400" dirty="0" smtClean="0"/>
              <a:t> of the surrounding host tissue. </a:t>
            </a:r>
          </a:p>
          <a:p>
            <a:pPr>
              <a:buNone/>
            </a:pPr>
            <a:endParaRPr lang="en-IN" sz="2400" dirty="0" smtClean="0"/>
          </a:p>
          <a:p>
            <a:r>
              <a:rPr lang="en-IN" sz="2400" dirty="0" smtClean="0"/>
              <a:t>But microscopic examination usually reveals tiny crablike feet penetrating the margin and infiltrating adjacent structures. </a:t>
            </a:r>
            <a:endParaRPr lang="en-IN" sz="24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800" dirty="0" smtClean="0"/>
              <a:t>It is necessary to remove a wide margin of surrounding normal tissue when surgical excision of a malignant </a:t>
            </a:r>
            <a:r>
              <a:rPr lang="en-IN" sz="2800" dirty="0" err="1" smtClean="0"/>
              <a:t>tumor</a:t>
            </a:r>
            <a:r>
              <a:rPr lang="en-IN" sz="2800" dirty="0" smtClean="0"/>
              <a:t> is attempted </a:t>
            </a:r>
            <a:r>
              <a:rPr lang="en-IN" sz="2800" dirty="0" smtClean="0">
                <a:solidFill>
                  <a:srgbClr val="C00000"/>
                </a:solidFill>
              </a:rPr>
              <a:t>(clean margins).</a:t>
            </a:r>
            <a:endParaRPr lang="en-IN" sz="2800" dirty="0">
              <a:solidFill>
                <a:srgbClr val="C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Right neck mass</a:t>
            </a:r>
          </a:p>
        </p:txBody>
      </p:sp>
      <p:pic>
        <p:nvPicPr>
          <p:cNvPr id="19459" name="Picture 3" descr="Image3"/>
          <p:cNvPicPr>
            <a:picLocks noChangeAspect="1" noChangeArrowheads="1"/>
          </p:cNvPicPr>
          <p:nvPr/>
        </p:nvPicPr>
        <p:blipFill>
          <a:blip r:embed="rId2" cstate="print">
            <a:lum contrast="12000"/>
          </a:blip>
          <a:srcRect/>
          <a:stretch>
            <a:fillRect/>
          </a:stretch>
        </p:blipFill>
        <p:spPr bwMode="auto">
          <a:xfrm>
            <a:off x="2438400" y="1600200"/>
            <a:ext cx="4584700" cy="4660900"/>
          </a:xfrm>
          <a:prstGeom prst="rect">
            <a:avLst/>
          </a:prstGeom>
          <a:noFill/>
          <a:ln w="9525">
            <a:noFill/>
            <a:miter lim="800000"/>
            <a:headEnd/>
            <a:tailEnd/>
          </a:ln>
        </p:spPr>
      </p:pic>
      <p:sp>
        <p:nvSpPr>
          <p:cNvPr id="87044" name="AutoShape 4"/>
          <p:cNvSpPr>
            <a:spLocks noChangeArrowheads="1"/>
          </p:cNvSpPr>
          <p:nvPr/>
        </p:nvSpPr>
        <p:spPr bwMode="auto">
          <a:xfrm>
            <a:off x="3581400" y="3124200"/>
            <a:ext cx="914400" cy="533400"/>
          </a:xfrm>
          <a:prstGeom prst="rightArrow">
            <a:avLst>
              <a:gd name="adj1" fmla="val 50000"/>
              <a:gd name="adj2" fmla="val 42857"/>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anim calcmode="lin" valueType="num">
                                      <p:cBhvr additive="base">
                                        <p:cTn id="7" dur="1000" fill="hold"/>
                                        <p:tgtEl>
                                          <p:spTgt spid="87044"/>
                                        </p:tgtEl>
                                        <p:attrNameLst>
                                          <p:attrName>ppt_x</p:attrName>
                                        </p:attrNameLst>
                                      </p:cBhvr>
                                      <p:tavLst>
                                        <p:tav tm="0">
                                          <p:val>
                                            <p:strVal val="0-#ppt_w/2"/>
                                          </p:val>
                                        </p:tav>
                                        <p:tav tm="100000">
                                          <p:val>
                                            <p:strVal val="#ppt_x"/>
                                          </p:val>
                                        </p:tav>
                                      </p:tavLst>
                                    </p:anim>
                                    <p:anim calcmode="lin" valueType="num">
                                      <p:cBhvr additive="base">
                                        <p:cTn id="8" dur="1000" fill="hold"/>
                                        <p:tgtEl>
                                          <p:spTgt spid="870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7"/>
          <p:cNvPicPr>
            <a:picLocks noChangeAspect="1" noChangeArrowheads="1"/>
          </p:cNvPicPr>
          <p:nvPr/>
        </p:nvPicPr>
        <p:blipFill>
          <a:blip r:embed="rId3" cstate="print"/>
          <a:srcRect/>
          <a:stretch>
            <a:fillRect/>
          </a:stretch>
        </p:blipFill>
        <p:spPr bwMode="auto">
          <a:xfrm>
            <a:off x="1143000" y="1143000"/>
            <a:ext cx="75438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Fibroadenoma"/>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p:cNvPicPr>
            <a:picLocks noChangeAspect="1" noChangeArrowheads="1"/>
          </p:cNvPicPr>
          <p:nvPr/>
        </p:nvPicPr>
        <p:blipFill>
          <a:blip r:embed="rId3" cstate="print"/>
          <a:srcRect/>
          <a:stretch>
            <a:fillRect/>
          </a:stretch>
        </p:blipFill>
        <p:spPr bwMode="auto">
          <a:xfrm>
            <a:off x="0" y="0"/>
            <a:ext cx="9170988" cy="6078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8" descr="BreastCaLowPower"/>
          <p:cNvPicPr>
            <a:picLocks noGrp="1" noChangeAspect="1" noChangeArrowheads="1"/>
          </p:cNvPicPr>
          <p:nvPr>
            <p:ph idx="1"/>
          </p:nvPr>
        </p:nvPicPr>
        <p:blipFill>
          <a:blip r:embed="rId3" cstate="print"/>
          <a:srcRect/>
          <a:stretch>
            <a:fillRect/>
          </a:stretch>
        </p:blipFill>
        <p:spPr>
          <a:xfrm>
            <a:off x="0" y="0"/>
            <a:ext cx="9144000" cy="6811963"/>
          </a:xfr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BreastAdenoCa"/>
          <p:cNvPicPr>
            <a:picLocks noGrp="1" noChangeAspect="1" noChangeArrowheads="1"/>
          </p:cNvPicPr>
          <p:nvPr>
            <p:ph idx="1"/>
          </p:nvPr>
        </p:nvPicPr>
        <p:blipFill>
          <a:blip r:embed="rId3" cstate="print"/>
          <a:srcRect/>
          <a:stretch>
            <a:fillRect/>
          </a:stretch>
        </p:blipFill>
        <p:spPr>
          <a:xfrm>
            <a:off x="0" y="0"/>
            <a:ext cx="9067800" cy="6858000"/>
          </a:xfr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a:buNone/>
            </a:pPr>
            <a:endParaRPr lang="en-IN" sz="2800" dirty="0" smtClean="0"/>
          </a:p>
          <a:p>
            <a:pPr>
              <a:buNone/>
            </a:pPr>
            <a:endParaRPr lang="en-IN" sz="2800" dirty="0" smtClean="0"/>
          </a:p>
          <a:p>
            <a:r>
              <a:rPr lang="en-IN" sz="2800" dirty="0" smtClean="0"/>
              <a:t>Next to the development of metastases, </a:t>
            </a:r>
            <a:r>
              <a:rPr lang="en-IN" sz="2800" dirty="0" smtClean="0">
                <a:solidFill>
                  <a:srgbClr val="C00000"/>
                </a:solidFill>
              </a:rPr>
              <a:t>local invasiveness is the most reliable</a:t>
            </a:r>
            <a:r>
              <a:rPr lang="en-IN" sz="2800" dirty="0" smtClean="0"/>
              <a:t> feature that distinguishes malignant from benign </a:t>
            </a:r>
            <a:r>
              <a:rPr lang="en-IN" sz="2800" dirty="0" err="1" smtClean="0"/>
              <a:t>tumors</a:t>
            </a:r>
            <a:r>
              <a:rPr lang="en-IN" sz="2800" dirty="0" smtClean="0"/>
              <a:t>. </a:t>
            </a:r>
            <a:endParaRPr lang="en-IN" sz="2800" dirty="0"/>
          </a:p>
        </p:txBody>
      </p:sp>
      <p:pic>
        <p:nvPicPr>
          <p:cNvPr id="1026" name="Picture 2" descr="C:\Program Files (x86)\Microsoft Office\MEDIA\CAGCAT10\j0286068.wmf"/>
          <p:cNvPicPr>
            <a:picLocks noChangeAspect="1" noChangeArrowheads="1"/>
          </p:cNvPicPr>
          <p:nvPr/>
        </p:nvPicPr>
        <p:blipFill>
          <a:blip r:embed="rId2" cstate="print"/>
          <a:srcRect/>
          <a:stretch>
            <a:fillRect/>
          </a:stretch>
        </p:blipFill>
        <p:spPr bwMode="auto">
          <a:xfrm>
            <a:off x="7543800" y="1447800"/>
            <a:ext cx="625450" cy="937260"/>
          </a:xfrm>
          <a:prstGeom prst="rect">
            <a:avLst/>
          </a:prstGeom>
          <a:noFill/>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563562"/>
          </a:xfrm>
        </p:spPr>
        <p:txBody>
          <a:bodyPr>
            <a:normAutofit/>
          </a:bodyPr>
          <a:lstStyle/>
          <a:p>
            <a:r>
              <a:rPr lang="en-IN" sz="2800" dirty="0" smtClean="0">
                <a:solidFill>
                  <a:srgbClr val="C00000"/>
                </a:solidFill>
                <a:effectLst/>
              </a:rPr>
              <a:t> ?????? Q    </a:t>
            </a:r>
            <a:endParaRPr lang="en-IN" sz="2800" dirty="0">
              <a:solidFill>
                <a:srgbClr val="C00000"/>
              </a:solidFill>
              <a:effectLst/>
            </a:endParaRPr>
          </a:p>
        </p:txBody>
      </p:sp>
      <p:sp>
        <p:nvSpPr>
          <p:cNvPr id="3" name="Content Placeholder 2"/>
          <p:cNvSpPr>
            <a:spLocks noGrp="1"/>
          </p:cNvSpPr>
          <p:nvPr>
            <p:ph idx="1"/>
          </p:nvPr>
        </p:nvSpPr>
        <p:spPr>
          <a:xfrm>
            <a:off x="1435608" y="990600"/>
            <a:ext cx="7498080" cy="5334000"/>
          </a:xfrm>
        </p:spPr>
        <p:txBody>
          <a:bodyPr>
            <a:normAutofit lnSpcReduction="10000"/>
          </a:bodyPr>
          <a:lstStyle/>
          <a:p>
            <a:r>
              <a:rPr lang="en-IN" sz="2000" dirty="0" smtClean="0"/>
              <a:t>A 35 yr old man presents with the new onset of a “bulge” in his left inguinal area.  After performing a physical examination, you diagnose the bulge to be an </a:t>
            </a:r>
            <a:r>
              <a:rPr lang="en-IN" sz="2000" dirty="0" smtClean="0">
                <a:solidFill>
                  <a:srgbClr val="C00000"/>
                </a:solidFill>
              </a:rPr>
              <a:t>inguinal hernia</a:t>
            </a:r>
            <a:r>
              <a:rPr lang="en-IN" sz="2000" dirty="0" smtClean="0"/>
              <a:t>.  You refer the patient to a surgeon, who repairs the hernia and sends the </a:t>
            </a:r>
            <a:r>
              <a:rPr lang="en-IN" sz="2000" dirty="0" err="1" smtClean="0"/>
              <a:t>resected</a:t>
            </a:r>
            <a:r>
              <a:rPr lang="en-IN" sz="2000" dirty="0" smtClean="0"/>
              <a:t> hernia sac to the pathology laboratory along with some adipose tissue, which he calls a </a:t>
            </a:r>
            <a:r>
              <a:rPr lang="en-IN" sz="2000" dirty="0" smtClean="0">
                <a:solidFill>
                  <a:srgbClr val="C00000"/>
                </a:solidFill>
              </a:rPr>
              <a:t>“</a:t>
            </a:r>
            <a:r>
              <a:rPr lang="en-IN" sz="2000" dirty="0" err="1" smtClean="0">
                <a:solidFill>
                  <a:srgbClr val="C00000"/>
                </a:solidFill>
              </a:rPr>
              <a:t>lipoma</a:t>
            </a:r>
            <a:r>
              <a:rPr lang="en-IN" sz="2000" dirty="0" smtClean="0">
                <a:solidFill>
                  <a:srgbClr val="C00000"/>
                </a:solidFill>
              </a:rPr>
              <a:t> of the cord”. </a:t>
            </a:r>
            <a:r>
              <a:rPr lang="en-IN" sz="2000" dirty="0" smtClean="0"/>
              <a:t>The pathology resident examines the tissue grossly and microscopically and decides that it is not a </a:t>
            </a:r>
            <a:r>
              <a:rPr lang="en-IN" sz="2000" dirty="0" err="1" smtClean="0"/>
              <a:t>neoplastic</a:t>
            </a:r>
            <a:r>
              <a:rPr lang="en-IN" sz="2000" dirty="0" smtClean="0"/>
              <a:t> </a:t>
            </a:r>
            <a:r>
              <a:rPr lang="en-IN" sz="2000" dirty="0" err="1" smtClean="0"/>
              <a:t>lipoma</a:t>
            </a:r>
            <a:r>
              <a:rPr lang="en-IN" sz="2000" dirty="0" smtClean="0"/>
              <a:t>, but instead is </a:t>
            </a:r>
            <a:r>
              <a:rPr lang="en-IN" sz="2000" dirty="0" err="1" smtClean="0"/>
              <a:t>nonneoplastic</a:t>
            </a:r>
            <a:r>
              <a:rPr lang="en-IN" sz="2000" dirty="0" smtClean="0"/>
              <a:t> normal adipose tissue. Which one of the following features should be present to make the diagnosis of </a:t>
            </a:r>
            <a:r>
              <a:rPr lang="en-IN" sz="2000" dirty="0" err="1" smtClean="0"/>
              <a:t>lipoma</a:t>
            </a:r>
            <a:r>
              <a:rPr lang="en-IN" sz="2000" dirty="0" smtClean="0"/>
              <a:t> rather than normal adipose tissue ?</a:t>
            </a:r>
          </a:p>
          <a:p>
            <a:pPr>
              <a:buNone/>
            </a:pPr>
            <a:endParaRPr lang="en-IN" sz="2000" dirty="0" smtClean="0"/>
          </a:p>
          <a:p>
            <a:r>
              <a:rPr lang="en-IN" sz="2000" dirty="0" smtClean="0"/>
              <a:t>A) </a:t>
            </a:r>
            <a:r>
              <a:rPr lang="en-IN" sz="2000" dirty="0" err="1" smtClean="0"/>
              <a:t>Anaplasia</a:t>
            </a:r>
            <a:endParaRPr lang="en-IN" sz="2000" dirty="0" smtClean="0"/>
          </a:p>
          <a:p>
            <a:r>
              <a:rPr lang="en-IN" sz="2000" dirty="0" smtClean="0"/>
              <a:t>B) Fibrous capsule</a:t>
            </a:r>
          </a:p>
          <a:p>
            <a:r>
              <a:rPr lang="en-IN" sz="2000" dirty="0" smtClean="0"/>
              <a:t>C) Numerous mitoses</a:t>
            </a:r>
          </a:p>
          <a:p>
            <a:r>
              <a:rPr lang="en-IN" sz="2000" dirty="0" smtClean="0"/>
              <a:t>D) Prominent nucleoli</a:t>
            </a:r>
          </a:p>
          <a:p>
            <a:r>
              <a:rPr lang="en-IN" sz="2000" dirty="0" smtClean="0"/>
              <a:t>E) Uniform population of cells </a:t>
            </a:r>
          </a:p>
          <a:p>
            <a:pPr>
              <a:buNone/>
            </a:pPr>
            <a:r>
              <a:rPr lang="en-IN" sz="2000" dirty="0" smtClean="0"/>
              <a:t> </a:t>
            </a:r>
            <a:endParaRPr lang="en-IN" sz="2000" dirty="0"/>
          </a:p>
        </p:txBody>
      </p:sp>
      <p:pic>
        <p:nvPicPr>
          <p:cNvPr id="2050" name="Picture 2" descr="C:\Program Files (x86)\Microsoft Office\MEDIA\CAGCAT10\j0293844.wmf"/>
          <p:cNvPicPr>
            <a:picLocks noChangeAspect="1" noChangeArrowheads="1"/>
          </p:cNvPicPr>
          <p:nvPr/>
        </p:nvPicPr>
        <p:blipFill>
          <a:blip r:embed="rId2" cstate="print"/>
          <a:srcRect/>
          <a:stretch>
            <a:fillRect/>
          </a:stretch>
        </p:blipFill>
        <p:spPr bwMode="auto">
          <a:xfrm>
            <a:off x="7391400" y="0"/>
            <a:ext cx="1524000" cy="914400"/>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52400"/>
            <a:ext cx="7498080" cy="838200"/>
          </a:xfrm>
        </p:spPr>
        <p:txBody>
          <a:bodyPr>
            <a:normAutofit fontScale="90000"/>
          </a:bodyPr>
          <a:lstStyle/>
          <a:p>
            <a:r>
              <a:rPr lang="en-US" sz="2800" dirty="0" smtClean="0">
                <a:solidFill>
                  <a:srgbClr val="C00000"/>
                </a:solidFill>
                <a:effectLst/>
              </a:rPr>
              <a:t>Metastasis</a:t>
            </a:r>
            <a:br>
              <a:rPr lang="en-US" sz="2800" dirty="0" smtClean="0">
                <a:solidFill>
                  <a:srgbClr val="C00000"/>
                </a:solidFill>
                <a:effectLst/>
              </a:rPr>
            </a:br>
            <a:endParaRPr lang="en-IN" sz="2800" dirty="0">
              <a:solidFill>
                <a:srgbClr val="C00000"/>
              </a:solidFill>
              <a:effectLst/>
            </a:endParaRPr>
          </a:p>
        </p:txBody>
      </p:sp>
      <p:sp>
        <p:nvSpPr>
          <p:cNvPr id="3" name="Content Placeholder 2"/>
          <p:cNvSpPr>
            <a:spLocks noGrp="1"/>
          </p:cNvSpPr>
          <p:nvPr>
            <p:ph idx="1"/>
          </p:nvPr>
        </p:nvSpPr>
        <p:spPr>
          <a:xfrm>
            <a:off x="1435608" y="990600"/>
            <a:ext cx="7498080" cy="5257800"/>
          </a:xfrm>
        </p:spPr>
        <p:txBody>
          <a:bodyPr>
            <a:normAutofit/>
          </a:bodyPr>
          <a:lstStyle/>
          <a:p>
            <a:r>
              <a:rPr lang="en-IN" sz="2400" dirty="0" smtClean="0"/>
              <a:t>Definition</a:t>
            </a:r>
          </a:p>
          <a:p>
            <a:pPr marL="457200" indent="-457200" eaLnBrk="0" hangingPunct="0">
              <a:spcBef>
                <a:spcPct val="20000"/>
              </a:spcBef>
            </a:pPr>
            <a:r>
              <a:rPr lang="en-IN" sz="2400" dirty="0" smtClean="0"/>
              <a:t>Pathway : </a:t>
            </a:r>
            <a:r>
              <a:rPr lang="en-US" altLang="en-US" sz="2400" dirty="0" smtClean="0">
                <a:latin typeface="Times" pitchFamily="18" charset="0"/>
              </a:rPr>
              <a:t>Direct spread </a:t>
            </a:r>
          </a:p>
          <a:p>
            <a:pPr marL="457200" indent="-457200" eaLnBrk="0" hangingPunct="0">
              <a:spcBef>
                <a:spcPct val="20000"/>
              </a:spcBef>
              <a:buNone/>
            </a:pPr>
            <a:r>
              <a:rPr lang="en-US" altLang="en-US" sz="2400" dirty="0" smtClean="0">
                <a:latin typeface="Times" pitchFamily="18" charset="0"/>
              </a:rPr>
              <a:t>                      Lymphatic spread (via lymphatic vessels)</a:t>
            </a:r>
          </a:p>
          <a:p>
            <a:pPr marL="457200" indent="-457200" eaLnBrk="0" hangingPunct="0">
              <a:spcBef>
                <a:spcPct val="20000"/>
              </a:spcBef>
              <a:buNone/>
            </a:pPr>
            <a:r>
              <a:rPr lang="en-US" altLang="en-US" sz="2400" dirty="0" smtClean="0">
                <a:latin typeface="Times" pitchFamily="18" charset="0"/>
              </a:rPr>
              <a:t>                      </a:t>
            </a:r>
            <a:r>
              <a:rPr lang="en-US" altLang="en-US" sz="2400" dirty="0" err="1" smtClean="0">
                <a:latin typeface="Times" pitchFamily="18" charset="0"/>
              </a:rPr>
              <a:t>Haematogenous</a:t>
            </a:r>
            <a:r>
              <a:rPr lang="en-US" altLang="en-US" sz="2400" dirty="0" smtClean="0">
                <a:latin typeface="Times" pitchFamily="18" charset="0"/>
              </a:rPr>
              <a:t> spread (via veins) </a:t>
            </a:r>
          </a:p>
          <a:p>
            <a:pPr marL="457200" indent="-457200" eaLnBrk="0" hangingPunct="0">
              <a:spcBef>
                <a:spcPct val="20000"/>
              </a:spcBef>
              <a:buNone/>
            </a:pPr>
            <a:r>
              <a:rPr lang="en-US" altLang="en-US" sz="2400" dirty="0" smtClean="0">
                <a:latin typeface="Times" pitchFamily="18" charset="0"/>
              </a:rPr>
              <a:t>					Why not arteries??</a:t>
            </a:r>
          </a:p>
          <a:p>
            <a:pPr marL="457200" indent="-457200" eaLnBrk="0" hangingPunct="0">
              <a:spcBef>
                <a:spcPct val="20000"/>
              </a:spcBef>
            </a:pPr>
            <a:r>
              <a:rPr lang="en-US" sz="2400" dirty="0" smtClean="0">
                <a:solidFill>
                  <a:srgbClr val="C00000"/>
                </a:solidFill>
                <a:cs typeface="Tahoma" pitchFamily="34" charset="0"/>
              </a:rPr>
              <a:t>Very rare in Skeletal Muscle! Why?</a:t>
            </a:r>
          </a:p>
          <a:p>
            <a:pPr marL="457200" indent="-457200" eaLnBrk="0" hangingPunct="0">
              <a:spcBef>
                <a:spcPct val="20000"/>
              </a:spcBef>
            </a:pPr>
            <a:r>
              <a:rPr lang="en-US" sz="2000" dirty="0" smtClean="0">
                <a:cs typeface="Tahoma" pitchFamily="34" charset="0"/>
              </a:rPr>
              <a:t>(</a:t>
            </a:r>
            <a:r>
              <a:rPr lang="en-IN" sz="2000" dirty="0" smtClean="0">
                <a:cs typeface="Tahoma" pitchFamily="34" charset="0"/>
              </a:rPr>
              <a:t>Organs least favoured for metastatic spread include striated muscles and spleen)</a:t>
            </a:r>
          </a:p>
          <a:p>
            <a:pPr marL="457200" indent="-457200" eaLnBrk="0" hangingPunct="0">
              <a:spcBef>
                <a:spcPct val="20000"/>
              </a:spcBef>
              <a:buNone/>
            </a:pPr>
            <a:endParaRPr lang="en-US" sz="2000" dirty="0" smtClean="0">
              <a:cs typeface="Tahoma" pitchFamily="34" charset="0"/>
            </a:endParaRPr>
          </a:p>
          <a:p>
            <a:pPr marL="457200" indent="-457200" eaLnBrk="0" hangingPunct="0">
              <a:spcBef>
                <a:spcPct val="20000"/>
              </a:spcBef>
            </a:pPr>
            <a:r>
              <a:rPr lang="en-US" altLang="en-US" sz="2400" dirty="0" smtClean="0">
                <a:latin typeface="Times" pitchFamily="18" charset="0"/>
              </a:rPr>
              <a:t>Seed and soil phenomenon</a:t>
            </a:r>
          </a:p>
          <a:p>
            <a:pPr marL="457200" indent="-457200" eaLnBrk="0" hangingPunct="0">
              <a:spcBef>
                <a:spcPct val="20000"/>
              </a:spcBef>
              <a:buNone/>
            </a:pPr>
            <a:endParaRPr lang="en-US" altLang="en-US" sz="2400" dirty="0" smtClean="0">
              <a:latin typeface="Times" pitchFamily="18" charset="0"/>
            </a:endParaRPr>
          </a:p>
          <a:p>
            <a:pPr marL="457200" indent="-457200" eaLnBrk="0" hangingPunct="0">
              <a:spcBef>
                <a:spcPct val="20000"/>
              </a:spcBef>
            </a:pPr>
            <a:r>
              <a:rPr lang="en-IN" altLang="en-US" sz="2400" dirty="0" smtClean="0">
                <a:latin typeface="Times" pitchFamily="18" charset="0"/>
              </a:rPr>
              <a:t> </a:t>
            </a:r>
            <a:r>
              <a:rPr lang="en-IN" altLang="en-US" sz="2400" dirty="0" smtClean="0">
                <a:solidFill>
                  <a:srgbClr val="C00000"/>
                </a:solidFill>
                <a:latin typeface="Times" pitchFamily="18" charset="0"/>
              </a:rPr>
              <a:t>Lung &amp; liver </a:t>
            </a:r>
            <a:r>
              <a:rPr lang="en-IN" altLang="en-US" sz="2400" dirty="0" smtClean="0">
                <a:latin typeface="Times" pitchFamily="18" charset="0"/>
              </a:rPr>
              <a:t>are common sites of metastasis </a:t>
            </a:r>
            <a:endParaRPr lang="en-US" altLang="en-US" sz="2400" dirty="0">
              <a:latin typeface="Times" pitchFamily="18"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2800" dirty="0" smtClean="0">
                <a:solidFill>
                  <a:srgbClr val="C00000"/>
                </a:solidFill>
                <a:effectLst/>
                <a:latin typeface="Times" pitchFamily="18" charset="0"/>
              </a:rPr>
              <a:t>Metastasis</a:t>
            </a:r>
            <a:endParaRPr lang="en-IN" sz="2800" dirty="0">
              <a:solidFill>
                <a:srgbClr val="C00000"/>
              </a:solidFill>
              <a:effectLst/>
            </a:endParaRPr>
          </a:p>
        </p:txBody>
      </p:sp>
      <p:sp>
        <p:nvSpPr>
          <p:cNvPr id="3" name="Content Placeholder 2"/>
          <p:cNvSpPr>
            <a:spLocks noGrp="1"/>
          </p:cNvSpPr>
          <p:nvPr>
            <p:ph idx="1"/>
          </p:nvPr>
        </p:nvSpPr>
        <p:spPr>
          <a:xfrm>
            <a:off x="1435608" y="1447800"/>
            <a:ext cx="7498080" cy="4953000"/>
          </a:xfrm>
        </p:spPr>
        <p:txBody>
          <a:bodyPr>
            <a:normAutofit/>
          </a:bodyPr>
          <a:lstStyle/>
          <a:p>
            <a:r>
              <a:rPr lang="en-US" sz="2800" dirty="0" smtClean="0"/>
              <a:t>Definition :  </a:t>
            </a:r>
          </a:p>
          <a:p>
            <a:endParaRPr lang="en-US" sz="2800" dirty="0" smtClean="0"/>
          </a:p>
          <a:p>
            <a:pPr marL="457200" indent="-457200" eaLnBrk="0" hangingPunct="0">
              <a:spcBef>
                <a:spcPct val="20000"/>
              </a:spcBef>
            </a:pPr>
            <a:r>
              <a:rPr lang="en-US" altLang="en-US" sz="2400" dirty="0" smtClean="0">
                <a:latin typeface="Times" pitchFamily="18" charset="0"/>
                <a:cs typeface="Times" pitchFamily="18" charset="0"/>
              </a:rPr>
              <a:t>Metastasis is defined as the development of </a:t>
            </a:r>
            <a:r>
              <a:rPr lang="en-US" altLang="en-US" sz="2400" dirty="0" smtClean="0">
                <a:solidFill>
                  <a:srgbClr val="C00000"/>
                </a:solidFill>
                <a:latin typeface="Times" pitchFamily="18" charset="0"/>
                <a:cs typeface="Times" pitchFamily="18" charset="0"/>
              </a:rPr>
              <a:t>secondary implants </a:t>
            </a:r>
            <a:r>
              <a:rPr lang="en-US" altLang="en-US" sz="2400" dirty="0" smtClean="0">
                <a:latin typeface="Times" pitchFamily="18" charset="0"/>
                <a:cs typeface="Times" pitchFamily="18" charset="0"/>
              </a:rPr>
              <a:t>discontinuous with the primary Malignant neoplasm in remote tissues.</a:t>
            </a:r>
          </a:p>
          <a:p>
            <a:pPr marL="457200" indent="-457200" eaLnBrk="0" hangingPunct="0">
              <a:spcBef>
                <a:spcPct val="20000"/>
              </a:spcBef>
              <a:buNone/>
            </a:pPr>
            <a:endParaRPr lang="en-US" altLang="en-US" sz="2400" dirty="0" smtClean="0">
              <a:latin typeface="Times" pitchFamily="18" charset="0"/>
              <a:cs typeface="Times" pitchFamily="18" charset="0"/>
            </a:endParaRPr>
          </a:p>
          <a:p>
            <a:pPr marL="457200" indent="-457200" eaLnBrk="0" hangingPunct="0">
              <a:spcBef>
                <a:spcPct val="20000"/>
              </a:spcBef>
            </a:pPr>
            <a:r>
              <a:rPr lang="en-IN" sz="2400" dirty="0" smtClean="0">
                <a:latin typeface="Times" pitchFamily="18" charset="0"/>
                <a:cs typeface="Times" pitchFamily="18" charset="0"/>
              </a:rPr>
              <a:t>Metastasis is the </a:t>
            </a:r>
            <a:r>
              <a:rPr lang="en-IN" sz="2400" dirty="0" smtClean="0">
                <a:solidFill>
                  <a:srgbClr val="C00000"/>
                </a:solidFill>
                <a:latin typeface="Times" pitchFamily="18" charset="0"/>
                <a:cs typeface="Times" pitchFamily="18" charset="0"/>
              </a:rPr>
              <a:t>most reliable </a:t>
            </a:r>
            <a:r>
              <a:rPr lang="en-IN" sz="2400" dirty="0" smtClean="0">
                <a:latin typeface="Times" pitchFamily="18" charset="0"/>
                <a:cs typeface="Times" pitchFamily="18" charset="0"/>
              </a:rPr>
              <a:t>sign of malignancy.</a:t>
            </a:r>
          </a:p>
          <a:p>
            <a:pPr marL="457200" indent="-457200" eaLnBrk="0" hangingPunct="0">
              <a:spcBef>
                <a:spcPct val="20000"/>
              </a:spcBef>
              <a:buNone/>
            </a:pPr>
            <a:endParaRPr lang="en-IN" sz="2400" dirty="0" smtClean="0">
              <a:latin typeface="Times" pitchFamily="18" charset="0"/>
              <a:cs typeface="Times" pitchFamily="18" charset="0"/>
            </a:endParaRPr>
          </a:p>
          <a:p>
            <a:pPr marL="457200" indent="-457200" eaLnBrk="0" hangingPunct="0">
              <a:spcBef>
                <a:spcPct val="20000"/>
              </a:spcBef>
            </a:pPr>
            <a:r>
              <a:rPr lang="en-IN" sz="2400" dirty="0" smtClean="0">
                <a:latin typeface="Times" pitchFamily="18" charset="0"/>
                <a:cs typeface="Times" pitchFamily="18" charset="0"/>
              </a:rPr>
              <a:t>The invasiveness of cancers permits them to penetrate in to the blood vessel, lymphatic and body cavities providing the opportunity for spread.</a:t>
            </a:r>
            <a:endParaRPr lang="en-IN" sz="2400" dirty="0">
              <a:latin typeface="Times" pitchFamily="18" charset="0"/>
              <a:cs typeface="Times" pitchFamily="18"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Most malignant neoplasm </a:t>
            </a:r>
            <a:r>
              <a:rPr lang="en-IN" sz="2400" dirty="0" err="1" smtClean="0"/>
              <a:t>metastasies</a:t>
            </a:r>
            <a:r>
              <a:rPr lang="en-IN" sz="2400" dirty="0" smtClean="0"/>
              <a:t> except few such as  : </a:t>
            </a:r>
          </a:p>
          <a:p>
            <a:r>
              <a:rPr lang="en-IN" sz="2400" dirty="0" err="1" smtClean="0">
                <a:solidFill>
                  <a:srgbClr val="C00000"/>
                </a:solidFill>
              </a:rPr>
              <a:t>Gliomas</a:t>
            </a:r>
            <a:r>
              <a:rPr lang="en-IN" sz="2400" dirty="0" smtClean="0"/>
              <a:t> in the central nervous system</a:t>
            </a:r>
          </a:p>
          <a:p>
            <a:pPr>
              <a:buNone/>
            </a:pPr>
            <a:endParaRPr lang="en-IN" sz="2400" dirty="0" smtClean="0"/>
          </a:p>
          <a:p>
            <a:r>
              <a:rPr lang="en-IN" sz="2400" dirty="0" smtClean="0"/>
              <a:t> </a:t>
            </a:r>
            <a:r>
              <a:rPr lang="en-IN" sz="2400" dirty="0" smtClean="0">
                <a:solidFill>
                  <a:srgbClr val="C00000"/>
                </a:solidFill>
              </a:rPr>
              <a:t>Basal cell carcinoma </a:t>
            </a:r>
            <a:r>
              <a:rPr lang="en-IN" sz="2400" dirty="0" smtClean="0"/>
              <a:t>(Rodent ulcer) in the skin and</a:t>
            </a:r>
          </a:p>
          <a:p>
            <a:pPr>
              <a:buNone/>
            </a:pPr>
            <a:r>
              <a:rPr lang="en-IN" sz="2400" dirty="0" smtClean="0"/>
              <a:t> </a:t>
            </a:r>
          </a:p>
          <a:p>
            <a:r>
              <a:rPr lang="en-IN" sz="2400" dirty="0" err="1" smtClean="0">
                <a:solidFill>
                  <a:srgbClr val="C00000"/>
                </a:solidFill>
              </a:rPr>
              <a:t>Dermatofibrosarcoma</a:t>
            </a:r>
            <a:r>
              <a:rPr lang="en-IN" sz="2400" dirty="0" smtClean="0"/>
              <a:t> in soft tissues</a:t>
            </a:r>
          </a:p>
          <a:p>
            <a:pPr>
              <a:buNone/>
            </a:pPr>
            <a:endParaRPr lang="en-IN" sz="2400" dirty="0" smtClean="0"/>
          </a:p>
          <a:p>
            <a:pPr marL="365760" lvl="1" indent="-283464">
              <a:spcBef>
                <a:spcPts val="600"/>
              </a:spcBef>
              <a:buSzPct val="80000"/>
              <a:buFont typeface="Wingdings 2"/>
              <a:buChar char=""/>
            </a:pPr>
            <a:r>
              <a:rPr lang="en-US" sz="2400" dirty="0" smtClean="0"/>
              <a:t>Generally, the more </a:t>
            </a:r>
            <a:r>
              <a:rPr lang="en-US" sz="2400" dirty="0" err="1" smtClean="0"/>
              <a:t>anaplastic</a:t>
            </a:r>
            <a:r>
              <a:rPr lang="en-US" sz="2400" dirty="0" smtClean="0"/>
              <a:t> and the larger the primary tumor, the more likely is metastasis</a:t>
            </a:r>
          </a:p>
          <a:p>
            <a:pPr>
              <a:buNone/>
            </a:pPr>
            <a:endParaRPr lang="en-IN"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NHL-0"/>
          <p:cNvPicPr>
            <a:picLocks noChangeAspect="1" noChangeArrowheads="1"/>
          </p:cNvPicPr>
          <p:nvPr/>
        </p:nvPicPr>
        <p:blipFill>
          <a:blip r:embed="rId2" cstate="print"/>
          <a:srcRect/>
          <a:stretch>
            <a:fillRect/>
          </a:stretch>
        </p:blipFill>
        <p:spPr bwMode="auto">
          <a:xfrm>
            <a:off x="2133600" y="1524000"/>
            <a:ext cx="6197600" cy="4648200"/>
          </a:xfrm>
          <a:prstGeom prst="rect">
            <a:avLst/>
          </a:prstGeom>
          <a:noFill/>
          <a:ln w="9525">
            <a:noFill/>
            <a:miter lim="800000"/>
            <a:headEnd/>
            <a:tailEnd/>
          </a:ln>
        </p:spPr>
      </p:pic>
      <p:sp>
        <p:nvSpPr>
          <p:cNvPr id="20483" name="Rectangle 3"/>
          <p:cNvSpPr>
            <a:spLocks noGrp="1" noChangeArrowheads="1"/>
          </p:cNvSpPr>
          <p:nvPr>
            <p:ph type="title"/>
          </p:nvPr>
        </p:nvSpPr>
        <p:spPr/>
        <p:txBody>
          <a:bodyPr/>
          <a:lstStyle/>
          <a:p>
            <a:pPr eaLnBrk="1" hangingPunct="1"/>
            <a:r>
              <a:rPr lang="en-US" smtClean="0"/>
              <a:t>Lymphnode Biopsy</a:t>
            </a:r>
          </a:p>
        </p:txBody>
      </p:sp>
      <p:sp>
        <p:nvSpPr>
          <p:cNvPr id="20484" name="Text Box 4"/>
          <p:cNvSpPr txBox="1">
            <a:spLocks noChangeArrowheads="1"/>
          </p:cNvSpPr>
          <p:nvPr/>
        </p:nvSpPr>
        <p:spPr bwMode="auto">
          <a:xfrm>
            <a:off x="228600" y="2209800"/>
            <a:ext cx="1981200" cy="1552575"/>
          </a:xfrm>
          <a:prstGeom prst="rect">
            <a:avLst/>
          </a:prstGeom>
          <a:noFill/>
          <a:ln w="12700" cap="sq">
            <a:noFill/>
            <a:miter lim="800000"/>
            <a:headEnd type="none" w="sm" len="sm"/>
            <a:tailEnd type="none" w="sm" len="sm"/>
          </a:ln>
        </p:spPr>
        <p:txBody>
          <a:bodyPr>
            <a:spAutoFit/>
          </a:bodyPr>
          <a:lstStyle/>
          <a:p>
            <a:pPr marL="107950" indent="-107950" eaLnBrk="1" hangingPunct="1">
              <a:buFontTx/>
              <a:buChar char="•"/>
            </a:pPr>
            <a:r>
              <a:rPr lang="en-US" sz="2400">
                <a:latin typeface="Times New Roman" pitchFamily="18" charset="0"/>
              </a:rPr>
              <a:t>Diffuse tumour</a:t>
            </a:r>
          </a:p>
          <a:p>
            <a:pPr marL="107950" indent="-107950" eaLnBrk="1" hangingPunct="1">
              <a:buFontTx/>
              <a:buChar char="•"/>
            </a:pPr>
            <a:endParaRPr lang="en-US" sz="2400">
              <a:latin typeface="Times New Roman" pitchFamily="18" charset="0"/>
            </a:endParaRPr>
          </a:p>
          <a:p>
            <a:pPr marL="107950" indent="-107950" eaLnBrk="1" hangingPunct="1">
              <a:buFontTx/>
              <a:buChar char="•"/>
            </a:pPr>
            <a:r>
              <a:rPr lang="en-US" sz="2400">
                <a:latin typeface="Times New Roman" pitchFamily="18" charset="0"/>
              </a:rPr>
              <a:t>Capsule</a:t>
            </a:r>
          </a:p>
        </p:txBody>
      </p:sp>
      <p:sp>
        <p:nvSpPr>
          <p:cNvPr id="20485" name="Line 5"/>
          <p:cNvSpPr>
            <a:spLocks noChangeShapeType="1"/>
          </p:cNvSpPr>
          <p:nvPr/>
        </p:nvSpPr>
        <p:spPr bwMode="auto">
          <a:xfrm flipV="1">
            <a:off x="1447800" y="2133600"/>
            <a:ext cx="3505200" cy="457200"/>
          </a:xfrm>
          <a:prstGeom prst="line">
            <a:avLst/>
          </a:prstGeom>
          <a:noFill/>
          <a:ln w="57150" cap="sq">
            <a:solidFill>
              <a:srgbClr val="FF9900"/>
            </a:solidFill>
            <a:round/>
            <a:headEnd type="none" w="sm" len="sm"/>
            <a:tailEnd type="triangle" w="sm" len="sm"/>
          </a:ln>
        </p:spPr>
        <p:txBody>
          <a:bodyPr wrap="none"/>
          <a:lstStyle/>
          <a:p>
            <a:endParaRPr lang="en-IN"/>
          </a:p>
        </p:txBody>
      </p:sp>
      <p:sp>
        <p:nvSpPr>
          <p:cNvPr id="20486" name="Line 6"/>
          <p:cNvSpPr>
            <a:spLocks noChangeShapeType="1"/>
          </p:cNvSpPr>
          <p:nvPr/>
        </p:nvSpPr>
        <p:spPr bwMode="auto">
          <a:xfrm>
            <a:off x="1524000" y="3581400"/>
            <a:ext cx="1295400" cy="304800"/>
          </a:xfrm>
          <a:prstGeom prst="line">
            <a:avLst/>
          </a:prstGeom>
          <a:noFill/>
          <a:ln w="57150" cap="sq">
            <a:solidFill>
              <a:srgbClr val="FF9900"/>
            </a:solidFill>
            <a:round/>
            <a:headEnd type="none" w="sm" len="sm"/>
            <a:tailEnd type="triangle" w="sm" len="sm"/>
          </a:ln>
        </p:spPr>
        <p:txBody>
          <a:bodyPr wrap="none"/>
          <a:lstStyle/>
          <a:p>
            <a:endParaRPr lang="en-IN"/>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sz="2800" dirty="0" smtClean="0">
                <a:latin typeface="Times" pitchFamily="18" charset="0"/>
                <a:cs typeface="Times" pitchFamily="18" charset="0"/>
              </a:rPr>
              <a:t>Metastasis : three pathways </a:t>
            </a:r>
          </a:p>
          <a:p>
            <a:pPr>
              <a:buNone/>
            </a:pPr>
            <a:endParaRPr lang="en-US" sz="2800" dirty="0" smtClean="0">
              <a:latin typeface="Times" pitchFamily="18" charset="0"/>
              <a:cs typeface="Times" pitchFamily="18" charset="0"/>
            </a:endParaRPr>
          </a:p>
          <a:p>
            <a:pPr marL="365760" lvl="1" indent="-283464">
              <a:spcBef>
                <a:spcPts val="600"/>
              </a:spcBef>
              <a:buSzPct val="80000"/>
              <a:buFont typeface="Wingdings 2"/>
              <a:buChar char=""/>
            </a:pPr>
            <a:r>
              <a:rPr lang="en-US" altLang="en-US" sz="2400" dirty="0" smtClean="0">
                <a:solidFill>
                  <a:srgbClr val="C00000"/>
                </a:solidFill>
                <a:latin typeface="Times" pitchFamily="18" charset="0"/>
              </a:rPr>
              <a:t>Direct spread </a:t>
            </a:r>
            <a:r>
              <a:rPr lang="en-US" altLang="en-US" sz="2400" dirty="0" smtClean="0">
                <a:latin typeface="Times" pitchFamily="18" charset="0"/>
              </a:rPr>
              <a:t>: </a:t>
            </a:r>
            <a:r>
              <a:rPr lang="en-IN" altLang="en-US" sz="2400" dirty="0" smtClean="0">
                <a:latin typeface="Times" pitchFamily="18" charset="0"/>
              </a:rPr>
              <a:t>Seeding of body cavities and surfaces (</a:t>
            </a:r>
            <a:r>
              <a:rPr lang="en-IN" altLang="en-US" sz="2400" i="1" dirty="0" err="1" smtClean="0">
                <a:solidFill>
                  <a:srgbClr val="C00000"/>
                </a:solidFill>
                <a:latin typeface="Times" pitchFamily="18" charset="0"/>
              </a:rPr>
              <a:t>transcoelomic</a:t>
            </a:r>
            <a:r>
              <a:rPr lang="en-IN" altLang="en-US" sz="2400" i="1" dirty="0" smtClean="0">
                <a:solidFill>
                  <a:srgbClr val="C00000"/>
                </a:solidFill>
                <a:latin typeface="Times" pitchFamily="18" charset="0"/>
              </a:rPr>
              <a:t> spread</a:t>
            </a:r>
            <a:r>
              <a:rPr lang="en-IN" altLang="en-US" sz="2400" dirty="0" smtClean="0">
                <a:latin typeface="Times" pitchFamily="18" charset="0"/>
              </a:rPr>
              <a:t>) </a:t>
            </a:r>
            <a:r>
              <a:rPr lang="en-US" dirty="0" smtClean="0"/>
              <a:t>: </a:t>
            </a:r>
            <a:r>
              <a:rPr lang="en-US" sz="2400" dirty="0" smtClean="0"/>
              <a:t>pleural, peritoneal cavities and cerebral ventricles.</a:t>
            </a:r>
          </a:p>
          <a:p>
            <a:pPr marL="365760" lvl="1" indent="-283464">
              <a:spcBef>
                <a:spcPts val="600"/>
              </a:spcBef>
              <a:buSzPct val="80000"/>
              <a:buNone/>
            </a:pPr>
            <a:endParaRPr lang="en-US" sz="2400" dirty="0" smtClean="0"/>
          </a:p>
          <a:p>
            <a:pPr marL="365760" lvl="1" indent="-283464">
              <a:spcBef>
                <a:spcPts val="600"/>
              </a:spcBef>
              <a:buSzPct val="80000"/>
              <a:buFont typeface="Wingdings 2"/>
              <a:buChar char=""/>
            </a:pPr>
            <a:r>
              <a:rPr lang="en-US" altLang="en-US" sz="2400" dirty="0" smtClean="0">
                <a:solidFill>
                  <a:srgbClr val="C00000"/>
                </a:solidFill>
                <a:latin typeface="Times" pitchFamily="18" charset="0"/>
              </a:rPr>
              <a:t>Lymphatic spread </a:t>
            </a:r>
            <a:r>
              <a:rPr lang="en-US" altLang="en-US" sz="2400" dirty="0" smtClean="0">
                <a:latin typeface="Times" pitchFamily="18" charset="0"/>
              </a:rPr>
              <a:t>(via lymphatic vessels)</a:t>
            </a:r>
          </a:p>
          <a:p>
            <a:pPr marL="365760" lvl="1" indent="-283464">
              <a:spcBef>
                <a:spcPts val="600"/>
              </a:spcBef>
              <a:buSzPct val="80000"/>
              <a:buNone/>
            </a:pPr>
            <a:endParaRPr lang="en-US" altLang="en-US" sz="2400" dirty="0" smtClean="0">
              <a:latin typeface="Times" pitchFamily="18" charset="0"/>
            </a:endParaRPr>
          </a:p>
          <a:p>
            <a:pPr marL="365760" lvl="1" indent="-283464">
              <a:spcBef>
                <a:spcPts val="600"/>
              </a:spcBef>
              <a:buSzPct val="80000"/>
              <a:buFont typeface="Wingdings 2"/>
              <a:buChar char=""/>
            </a:pPr>
            <a:r>
              <a:rPr lang="en-US" altLang="en-US" sz="2400" dirty="0" err="1" smtClean="0">
                <a:solidFill>
                  <a:srgbClr val="C00000"/>
                </a:solidFill>
                <a:latin typeface="Times" pitchFamily="18" charset="0"/>
              </a:rPr>
              <a:t>Haematogenous</a:t>
            </a:r>
            <a:r>
              <a:rPr lang="en-US" altLang="en-US" sz="2400" dirty="0" smtClean="0">
                <a:solidFill>
                  <a:srgbClr val="C00000"/>
                </a:solidFill>
                <a:latin typeface="Times" pitchFamily="18" charset="0"/>
              </a:rPr>
              <a:t> spread </a:t>
            </a:r>
            <a:r>
              <a:rPr lang="en-US" altLang="en-US" sz="2400" dirty="0" smtClean="0">
                <a:latin typeface="Times" pitchFamily="18" charset="0"/>
              </a:rPr>
              <a:t>(via veins) . Why not arteries</a:t>
            </a:r>
            <a:r>
              <a:rPr lang="en-US" altLang="en-US" sz="1600" dirty="0" smtClean="0">
                <a:latin typeface="Times" pitchFamily="18" charset="0"/>
              </a:rPr>
              <a:t>??</a:t>
            </a:r>
            <a:endParaRPr lang="en-US" altLang="en-US" sz="2400" dirty="0" smtClean="0">
              <a:latin typeface="Times" pitchFamily="18" charset="0"/>
            </a:endParaRPr>
          </a:p>
          <a:p>
            <a:pPr marL="365760" lvl="1" indent="-283464">
              <a:spcBef>
                <a:spcPts val="600"/>
              </a:spcBef>
              <a:buSzPct val="80000"/>
              <a:buFont typeface="Wingdings 2"/>
              <a:buChar char=""/>
            </a:pPr>
            <a:endParaRPr lang="en-US" sz="2400" dirty="0" smtClean="0"/>
          </a:p>
          <a:p>
            <a:endParaRPr lang="en-IN" altLang="en-US" sz="2400" dirty="0" smtClean="0">
              <a:latin typeface="Times" pitchFamily="18" charset="0"/>
            </a:endParaRPr>
          </a:p>
          <a:p>
            <a:endParaRPr lang="en-IN" altLang="en-US" sz="2400" dirty="0" smtClean="0">
              <a:latin typeface="Times" pitchFamily="18" charset="0"/>
            </a:endParaRPr>
          </a:p>
          <a:p>
            <a:endParaRPr lang="en-IN" altLang="en-US" sz="2400" dirty="0" smtClean="0">
              <a:latin typeface="Times" pitchFamily="18" charset="0"/>
            </a:endParaRPr>
          </a:p>
          <a:p>
            <a:endParaRPr lang="en-US" altLang="en-US" sz="2400" dirty="0" smtClean="0">
              <a:latin typeface="Times" pitchFamily="18" charset="0"/>
            </a:endParaRPr>
          </a:p>
          <a:p>
            <a:endParaRPr lang="en-IN" sz="2400"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N4"/>
          <p:cNvPicPr>
            <a:picLocks noChangeAspect="1" noChangeArrowheads="1"/>
          </p:cNvPicPr>
          <p:nvPr/>
        </p:nvPicPr>
        <p:blipFill>
          <a:blip r:embed="rId2" cstate="print"/>
          <a:srcRect r="3999"/>
          <a:stretch>
            <a:fillRect/>
          </a:stretch>
        </p:blipFill>
        <p:spPr bwMode="auto">
          <a:xfrm>
            <a:off x="0" y="0"/>
            <a:ext cx="9372600" cy="6858000"/>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92162"/>
          </a:xfrm>
        </p:spPr>
        <p:txBody>
          <a:bodyPr>
            <a:normAutofit/>
          </a:bodyPr>
          <a:lstStyle/>
          <a:p>
            <a:r>
              <a:rPr lang="en-IN" sz="2400" dirty="0" smtClean="0">
                <a:solidFill>
                  <a:srgbClr val="C00000"/>
                </a:solidFill>
                <a:effectLst/>
              </a:rPr>
              <a:t>Pathways of spread: </a:t>
            </a:r>
            <a:endParaRPr lang="en-IN" sz="2400" dirty="0">
              <a:solidFill>
                <a:srgbClr val="C00000"/>
              </a:solidFill>
              <a:effectLst/>
            </a:endParaRPr>
          </a:p>
        </p:txBody>
      </p:sp>
      <p:sp>
        <p:nvSpPr>
          <p:cNvPr id="3" name="Content Placeholder 2"/>
          <p:cNvSpPr>
            <a:spLocks noGrp="1"/>
          </p:cNvSpPr>
          <p:nvPr>
            <p:ph idx="1"/>
          </p:nvPr>
        </p:nvSpPr>
        <p:spPr>
          <a:xfrm>
            <a:off x="1435608" y="1295400"/>
            <a:ext cx="7498080" cy="4953000"/>
          </a:xfrm>
        </p:spPr>
        <p:txBody>
          <a:bodyPr>
            <a:normAutofit/>
          </a:bodyPr>
          <a:lstStyle/>
          <a:p>
            <a:r>
              <a:rPr lang="en-IN" sz="2400" dirty="0" smtClean="0"/>
              <a:t>Seeding of body cavities and surfaces </a:t>
            </a:r>
            <a:r>
              <a:rPr lang="en-IN" sz="2400" dirty="0" smtClean="0">
                <a:solidFill>
                  <a:srgbClr val="C00000"/>
                </a:solidFill>
              </a:rPr>
              <a:t>(</a:t>
            </a:r>
            <a:r>
              <a:rPr lang="en-IN" sz="2400" dirty="0" err="1" smtClean="0">
                <a:solidFill>
                  <a:srgbClr val="C00000"/>
                </a:solidFill>
              </a:rPr>
              <a:t>transcoelomic</a:t>
            </a:r>
            <a:r>
              <a:rPr lang="en-IN" sz="2400" dirty="0" smtClean="0">
                <a:solidFill>
                  <a:srgbClr val="C00000"/>
                </a:solidFill>
              </a:rPr>
              <a:t> spread) : </a:t>
            </a:r>
          </a:p>
          <a:p>
            <a:pPr>
              <a:buNone/>
            </a:pPr>
            <a:endParaRPr lang="en-IN" sz="2400" dirty="0" smtClean="0">
              <a:solidFill>
                <a:srgbClr val="C00000"/>
              </a:solidFill>
            </a:endParaRPr>
          </a:p>
          <a:p>
            <a:r>
              <a:rPr lang="en-IN" sz="2000" dirty="0" smtClean="0"/>
              <a:t>This seeding may occur wherever a malignant neoplasm penetrates into a natural </a:t>
            </a:r>
            <a:r>
              <a:rPr lang="en-IN" sz="2000" dirty="0" smtClean="0">
                <a:solidFill>
                  <a:srgbClr val="C00000"/>
                </a:solidFill>
              </a:rPr>
              <a:t>“open field”. </a:t>
            </a:r>
          </a:p>
          <a:p>
            <a:pPr>
              <a:buNone/>
            </a:pPr>
            <a:endParaRPr lang="en-IN" sz="2000" dirty="0" smtClean="0">
              <a:solidFill>
                <a:srgbClr val="C00000"/>
              </a:solidFill>
            </a:endParaRPr>
          </a:p>
          <a:p>
            <a:r>
              <a:rPr lang="en-IN" sz="2000" dirty="0" smtClean="0"/>
              <a:t>Most often involved is the </a:t>
            </a:r>
            <a:r>
              <a:rPr lang="en-IN" sz="2000" dirty="0" smtClean="0">
                <a:solidFill>
                  <a:srgbClr val="C00000"/>
                </a:solidFill>
              </a:rPr>
              <a:t>peritoneal cavity</a:t>
            </a:r>
            <a:r>
              <a:rPr lang="en-IN" sz="2000" dirty="0" smtClean="0"/>
              <a:t>, </a:t>
            </a:r>
          </a:p>
          <a:p>
            <a:pPr>
              <a:buNone/>
            </a:pPr>
            <a:endParaRPr lang="en-IN" sz="2000" dirty="0" smtClean="0"/>
          </a:p>
          <a:p>
            <a:r>
              <a:rPr lang="en-IN" sz="2000" dirty="0" smtClean="0"/>
              <a:t>but any other cavities such as  : </a:t>
            </a:r>
            <a:r>
              <a:rPr lang="en-IN" sz="2000" i="1" dirty="0" smtClean="0">
                <a:solidFill>
                  <a:srgbClr val="C00000"/>
                </a:solidFill>
              </a:rPr>
              <a:t>Pleural, </a:t>
            </a:r>
          </a:p>
          <a:p>
            <a:pPr>
              <a:buNone/>
            </a:pPr>
            <a:r>
              <a:rPr lang="en-IN" sz="2000" i="1" dirty="0" smtClean="0">
                <a:solidFill>
                  <a:srgbClr val="C00000"/>
                </a:solidFill>
              </a:rPr>
              <a:t>	                                               pericardial, </a:t>
            </a:r>
          </a:p>
          <a:p>
            <a:pPr>
              <a:buNone/>
            </a:pPr>
            <a:r>
              <a:rPr lang="en-IN" sz="2000" i="1" dirty="0" smtClean="0">
                <a:solidFill>
                  <a:srgbClr val="C00000"/>
                </a:solidFill>
              </a:rPr>
              <a:t>	                                                sub-</a:t>
            </a:r>
            <a:r>
              <a:rPr lang="en-IN" sz="2000" i="1" dirty="0" err="1" smtClean="0">
                <a:solidFill>
                  <a:srgbClr val="C00000"/>
                </a:solidFill>
              </a:rPr>
              <a:t>arachnoid</a:t>
            </a:r>
            <a:r>
              <a:rPr lang="en-IN" sz="2000" i="1" dirty="0" smtClean="0">
                <a:solidFill>
                  <a:srgbClr val="C00000"/>
                </a:solidFill>
              </a:rPr>
              <a:t> and </a:t>
            </a:r>
          </a:p>
          <a:p>
            <a:pPr>
              <a:buNone/>
            </a:pPr>
            <a:r>
              <a:rPr lang="en-IN" sz="2000" i="1" dirty="0" smtClean="0">
                <a:solidFill>
                  <a:srgbClr val="C00000"/>
                </a:solidFill>
              </a:rPr>
              <a:t>	                                               joint spaces-may be affected</a:t>
            </a:r>
            <a:r>
              <a:rPr lang="en-IN" sz="2000" dirty="0" smtClean="0"/>
              <a:t>. </a:t>
            </a:r>
            <a:endParaRPr lang="en-IN" sz="20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smtClean="0"/>
              <a:t> </a:t>
            </a:r>
            <a:r>
              <a:rPr lang="en-IN" sz="2400" dirty="0" smtClean="0"/>
              <a:t>Particular examples are </a:t>
            </a:r>
          </a:p>
          <a:p>
            <a:r>
              <a:rPr lang="en-IN" sz="2400" dirty="0" err="1" smtClean="0">
                <a:solidFill>
                  <a:srgbClr val="C00000"/>
                </a:solidFill>
              </a:rPr>
              <a:t>Krukenberg</a:t>
            </a:r>
            <a:r>
              <a:rPr lang="en-IN" sz="2400" dirty="0" smtClean="0">
                <a:solidFill>
                  <a:srgbClr val="C00000"/>
                </a:solidFill>
              </a:rPr>
              <a:t> tumour </a:t>
            </a:r>
            <a:r>
              <a:rPr lang="en-IN" sz="2400" dirty="0" smtClean="0"/>
              <a:t>: </a:t>
            </a:r>
          </a:p>
          <a:p>
            <a:r>
              <a:rPr lang="en-IN" sz="2400" dirty="0" smtClean="0"/>
              <a:t>It is a classical example of </a:t>
            </a:r>
            <a:r>
              <a:rPr lang="en-IN" sz="2400" dirty="0" err="1" smtClean="0"/>
              <a:t>mucin</a:t>
            </a:r>
            <a:r>
              <a:rPr lang="en-IN" sz="2400" dirty="0" smtClean="0"/>
              <a:t> producing </a:t>
            </a:r>
            <a:r>
              <a:rPr lang="en-IN" sz="2400" dirty="0" smtClean="0">
                <a:solidFill>
                  <a:srgbClr val="C00000"/>
                </a:solidFill>
              </a:rPr>
              <a:t>signet ring </a:t>
            </a:r>
            <a:r>
              <a:rPr lang="en-IN" sz="2400" dirty="0" err="1" smtClean="0">
                <a:solidFill>
                  <a:srgbClr val="C00000"/>
                </a:solidFill>
              </a:rPr>
              <a:t>adenocarcinomas</a:t>
            </a:r>
            <a:r>
              <a:rPr lang="en-IN" sz="2400" dirty="0" smtClean="0"/>
              <a:t> arising from : </a:t>
            </a:r>
          </a:p>
          <a:p>
            <a:pPr>
              <a:buNone/>
            </a:pPr>
            <a:r>
              <a:rPr lang="en-IN" sz="2400" dirty="0" smtClean="0"/>
              <a:t>                                                 </a:t>
            </a:r>
            <a:r>
              <a:rPr lang="en-IN" sz="2000" dirty="0" smtClean="0">
                <a:solidFill>
                  <a:srgbClr val="C00000"/>
                </a:solidFill>
              </a:rPr>
              <a:t>Gastrointestinal tract, </a:t>
            </a:r>
          </a:p>
          <a:p>
            <a:pPr>
              <a:buNone/>
            </a:pPr>
            <a:r>
              <a:rPr lang="en-IN" sz="2000" dirty="0" smtClean="0">
                <a:solidFill>
                  <a:srgbClr val="C00000"/>
                </a:solidFill>
              </a:rPr>
              <a:t>	                                                        Pancreas,</a:t>
            </a:r>
          </a:p>
          <a:p>
            <a:pPr>
              <a:buNone/>
            </a:pPr>
            <a:r>
              <a:rPr lang="en-IN" sz="2000" dirty="0" smtClean="0">
                <a:solidFill>
                  <a:srgbClr val="C00000"/>
                </a:solidFill>
              </a:rPr>
              <a:t>   		                                                Breast,  and</a:t>
            </a:r>
          </a:p>
          <a:p>
            <a:pPr>
              <a:buNone/>
            </a:pPr>
            <a:r>
              <a:rPr lang="en-IN" sz="2000" dirty="0" smtClean="0">
                <a:solidFill>
                  <a:srgbClr val="C00000"/>
                </a:solidFill>
              </a:rPr>
              <a:t>	                                                        Gall bladder </a:t>
            </a:r>
          </a:p>
          <a:p>
            <a:pPr>
              <a:buNone/>
            </a:pPr>
            <a:endParaRPr lang="en-IN" sz="2000" dirty="0" smtClean="0"/>
          </a:p>
          <a:p>
            <a:r>
              <a:rPr lang="en-IN" sz="2000" dirty="0" smtClean="0"/>
              <a:t>may spread to one or both </a:t>
            </a:r>
            <a:r>
              <a:rPr lang="en-IN" sz="2000" dirty="0" smtClean="0">
                <a:solidFill>
                  <a:srgbClr val="C00000"/>
                </a:solidFill>
              </a:rPr>
              <a:t>ovaries </a:t>
            </a:r>
            <a:r>
              <a:rPr lang="en-IN" sz="2000" dirty="0" smtClean="0"/>
              <a:t>and the </a:t>
            </a:r>
            <a:r>
              <a:rPr lang="en-IN" sz="2000" dirty="0" smtClean="0">
                <a:solidFill>
                  <a:srgbClr val="C00000"/>
                </a:solidFill>
              </a:rPr>
              <a:t>peritoneal cavities</a:t>
            </a:r>
            <a:r>
              <a:rPr lang="en-IN" sz="2000" dirty="0" smtClean="0"/>
              <a:t>. </a:t>
            </a:r>
            <a:endParaRPr lang="en-IN" sz="2000"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The other example is : </a:t>
            </a:r>
          </a:p>
          <a:p>
            <a:r>
              <a:rPr lang="en-IN" sz="2400" dirty="0" err="1" smtClean="0">
                <a:solidFill>
                  <a:srgbClr val="C00000"/>
                </a:solidFill>
              </a:rPr>
              <a:t>Pseudomyxoma</a:t>
            </a:r>
            <a:r>
              <a:rPr lang="en-IN" sz="2400" dirty="0" smtClean="0">
                <a:solidFill>
                  <a:srgbClr val="C00000"/>
                </a:solidFill>
              </a:rPr>
              <a:t> </a:t>
            </a:r>
            <a:r>
              <a:rPr lang="en-IN" sz="2400" dirty="0" err="1" smtClean="0">
                <a:solidFill>
                  <a:srgbClr val="C00000"/>
                </a:solidFill>
              </a:rPr>
              <a:t>peritoni</a:t>
            </a:r>
            <a:r>
              <a:rPr lang="en-IN" sz="2400" dirty="0" smtClean="0">
                <a:solidFill>
                  <a:srgbClr val="C00000"/>
                </a:solidFill>
              </a:rPr>
              <a:t> </a:t>
            </a:r>
          </a:p>
          <a:p>
            <a:pPr>
              <a:buNone/>
            </a:pPr>
            <a:endParaRPr lang="en-IN" sz="2400" dirty="0" smtClean="0">
              <a:solidFill>
                <a:srgbClr val="C00000"/>
              </a:solidFill>
            </a:endParaRPr>
          </a:p>
          <a:p>
            <a:r>
              <a:rPr lang="en-IN" sz="2400" dirty="0" smtClean="0"/>
              <a:t>which are mucus secreting </a:t>
            </a:r>
            <a:r>
              <a:rPr lang="en-IN" sz="2400" dirty="0" err="1" smtClean="0"/>
              <a:t>adrocarcinoma</a:t>
            </a:r>
            <a:r>
              <a:rPr lang="en-IN" sz="2400" dirty="0" smtClean="0"/>
              <a:t> arising either from ovary or appendix. </a:t>
            </a:r>
          </a:p>
          <a:p>
            <a:pPr>
              <a:buNone/>
            </a:pPr>
            <a:endParaRPr lang="en-IN" sz="2400" dirty="0" smtClean="0"/>
          </a:p>
          <a:p>
            <a:r>
              <a:rPr lang="en-IN" sz="2400" dirty="0" smtClean="0"/>
              <a:t>These carcinomas fill the peritoneal cavity with a gelatinous soft, translucent </a:t>
            </a:r>
            <a:r>
              <a:rPr lang="en-IN" sz="2400" dirty="0" err="1" smtClean="0"/>
              <a:t>neoplastic</a:t>
            </a:r>
            <a:r>
              <a:rPr lang="en-IN" sz="2400" dirty="0" smtClean="0"/>
              <a:t> mass.  </a:t>
            </a:r>
            <a:endParaRPr lang="en-IN" sz="2400"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639762"/>
          </a:xfrm>
        </p:spPr>
        <p:txBody>
          <a:bodyPr>
            <a:normAutofit/>
          </a:bodyPr>
          <a:lstStyle/>
          <a:p>
            <a:r>
              <a:rPr lang="en-IN" sz="2400" dirty="0" smtClean="0">
                <a:solidFill>
                  <a:srgbClr val="C00000"/>
                </a:solidFill>
                <a:effectLst/>
              </a:rPr>
              <a:t> Lymphatic spread </a:t>
            </a:r>
            <a:endParaRPr lang="en-IN" sz="2400" dirty="0">
              <a:solidFill>
                <a:srgbClr val="C00000"/>
              </a:solidFill>
              <a:effectLst/>
            </a:endParaRPr>
          </a:p>
        </p:txBody>
      </p:sp>
      <p:sp>
        <p:nvSpPr>
          <p:cNvPr id="3" name="Content Placeholder 2"/>
          <p:cNvSpPr>
            <a:spLocks noGrp="1"/>
          </p:cNvSpPr>
          <p:nvPr>
            <p:ph idx="1"/>
          </p:nvPr>
        </p:nvSpPr>
        <p:spPr>
          <a:xfrm>
            <a:off x="1435608" y="1066800"/>
            <a:ext cx="7498080" cy="5181600"/>
          </a:xfrm>
        </p:spPr>
        <p:txBody>
          <a:bodyPr>
            <a:normAutofit/>
          </a:bodyPr>
          <a:lstStyle/>
          <a:p>
            <a:r>
              <a:rPr lang="en-IN" sz="2000" dirty="0" smtClean="0"/>
              <a:t>Lymphatic route is the most common pathway for the initial dissemination of </a:t>
            </a:r>
            <a:r>
              <a:rPr lang="en-IN" sz="2000" dirty="0" smtClean="0">
                <a:solidFill>
                  <a:srgbClr val="C00000"/>
                </a:solidFill>
              </a:rPr>
              <a:t>carcinomas</a:t>
            </a:r>
            <a:r>
              <a:rPr lang="en-IN" sz="2000" dirty="0" smtClean="0"/>
              <a:t> </a:t>
            </a:r>
          </a:p>
          <a:p>
            <a:pPr>
              <a:buNone/>
            </a:pPr>
            <a:endParaRPr lang="en-IN" sz="2000" dirty="0" smtClean="0"/>
          </a:p>
          <a:p>
            <a:r>
              <a:rPr lang="en-IN" sz="2000" dirty="0" smtClean="0"/>
              <a:t>The pattern of lymph node involvement follows the natural routes of drainage</a:t>
            </a:r>
          </a:p>
          <a:p>
            <a:pPr>
              <a:buNone/>
            </a:pPr>
            <a:endParaRPr lang="en-IN" sz="2000" dirty="0" smtClean="0"/>
          </a:p>
          <a:p>
            <a:r>
              <a:rPr lang="en-IN" sz="2000" dirty="0" smtClean="0"/>
              <a:t> Metastasis to lymph nodes first lodge in the marginal sinus and then extends throughout the node.</a:t>
            </a:r>
          </a:p>
          <a:p>
            <a:pPr>
              <a:buNone/>
            </a:pPr>
            <a:endParaRPr lang="en-IN" sz="2000" dirty="0" smtClean="0"/>
          </a:p>
          <a:p>
            <a:r>
              <a:rPr lang="en-IN" sz="2000" dirty="0" smtClean="0"/>
              <a:t>A </a:t>
            </a:r>
            <a:r>
              <a:rPr lang="en-IN" sz="2000" dirty="0" smtClean="0">
                <a:solidFill>
                  <a:srgbClr val="C00000"/>
                </a:solidFill>
              </a:rPr>
              <a:t>sentinel lymph node </a:t>
            </a:r>
            <a:r>
              <a:rPr lang="en-IN" sz="2000" dirty="0" smtClean="0"/>
              <a:t>is defined as the first node in the regional lymphatic chain to receive lymph flow from the primary </a:t>
            </a:r>
            <a:r>
              <a:rPr lang="en-IN" sz="2000" dirty="0" err="1" smtClean="0"/>
              <a:t>tumor</a:t>
            </a:r>
            <a:r>
              <a:rPr lang="en-IN" sz="2000" dirty="0" smtClean="0"/>
              <a:t>.</a:t>
            </a:r>
          </a:p>
          <a:p>
            <a:pPr>
              <a:buNone/>
            </a:pPr>
            <a:endParaRPr lang="en-IN" sz="2000" dirty="0" smtClean="0"/>
          </a:p>
          <a:p>
            <a:r>
              <a:rPr lang="en-IN" sz="2000" dirty="0" smtClean="0"/>
              <a:t>The best examples of lymphatic spread of malignant neoplasm can be exemplified by </a:t>
            </a:r>
            <a:r>
              <a:rPr lang="en-IN" sz="2000" dirty="0" smtClean="0">
                <a:solidFill>
                  <a:srgbClr val="C00000"/>
                </a:solidFill>
              </a:rPr>
              <a:t>breast carcinoma</a:t>
            </a:r>
            <a:r>
              <a:rPr lang="en-IN" sz="2000" dirty="0" smtClean="0"/>
              <a:t>. </a:t>
            </a:r>
            <a:endParaRPr lang="en-IN" sz="2000"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solidFill>
                  <a:srgbClr val="C00000"/>
                </a:solidFill>
              </a:rPr>
              <a:t>Skip metastasis :</a:t>
            </a:r>
          </a:p>
          <a:p>
            <a:pPr>
              <a:buNone/>
            </a:pPr>
            <a:endParaRPr lang="en-IN" sz="2400" dirty="0" smtClean="0">
              <a:solidFill>
                <a:srgbClr val="C00000"/>
              </a:solidFill>
            </a:endParaRPr>
          </a:p>
          <a:p>
            <a:r>
              <a:rPr lang="en-IN" sz="2000" dirty="0" smtClean="0"/>
              <a:t>may occur when local lymph nodes may be by- passed and occasionally found in lymph node distant from the site of the primary malignant neoplasm. </a:t>
            </a:r>
          </a:p>
          <a:p>
            <a:pPr>
              <a:buNone/>
            </a:pPr>
            <a:endParaRPr lang="en-IN" sz="2000" dirty="0" smtClean="0"/>
          </a:p>
          <a:p>
            <a:r>
              <a:rPr lang="en-IN" sz="2000" dirty="0" smtClean="0"/>
              <a:t>Skip metastasis happen to occur because of venous lymphatic </a:t>
            </a:r>
            <a:r>
              <a:rPr lang="en-IN" sz="2000" dirty="0" err="1" smtClean="0"/>
              <a:t>anastomoses</a:t>
            </a:r>
            <a:r>
              <a:rPr lang="en-IN" sz="2000" dirty="0" smtClean="0"/>
              <a:t> or because inflammation or radiation has obliterated the lymphatic channels </a:t>
            </a:r>
          </a:p>
          <a:p>
            <a:pPr>
              <a:buNone/>
            </a:pPr>
            <a:endParaRPr lang="en-IN" sz="2000" dirty="0" smtClean="0"/>
          </a:p>
          <a:p>
            <a:r>
              <a:rPr lang="en-IN" sz="2000" dirty="0" smtClean="0"/>
              <a:t>for example abdominal cancer </a:t>
            </a:r>
            <a:r>
              <a:rPr lang="en-IN" sz="2000" dirty="0" smtClean="0">
                <a:solidFill>
                  <a:srgbClr val="C00000"/>
                </a:solidFill>
              </a:rPr>
              <a:t>(gastric cancer</a:t>
            </a:r>
            <a:r>
              <a:rPr lang="en-IN" sz="2000" dirty="0" smtClean="0"/>
              <a:t>) may be initially </a:t>
            </a:r>
            <a:r>
              <a:rPr lang="en-IN" sz="2000" dirty="0" err="1" smtClean="0"/>
              <a:t>signaled</a:t>
            </a:r>
            <a:r>
              <a:rPr lang="en-IN" sz="2000" dirty="0" smtClean="0"/>
              <a:t> by supra </a:t>
            </a:r>
            <a:r>
              <a:rPr lang="en-IN" sz="2000" dirty="0" err="1" smtClean="0"/>
              <a:t>clavicular</a:t>
            </a:r>
            <a:r>
              <a:rPr lang="en-IN" sz="2000" dirty="0" smtClean="0"/>
              <a:t> node </a:t>
            </a:r>
            <a:r>
              <a:rPr lang="en-IN" sz="2000" dirty="0" smtClean="0">
                <a:solidFill>
                  <a:srgbClr val="C00000"/>
                </a:solidFill>
              </a:rPr>
              <a:t>(Virchow’s node).</a:t>
            </a:r>
            <a:endParaRPr lang="en-IN" sz="2000" dirty="0">
              <a:solidFill>
                <a:srgbClr val="C00000"/>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639762"/>
          </a:xfrm>
        </p:spPr>
        <p:txBody>
          <a:bodyPr>
            <a:normAutofit fontScale="90000"/>
          </a:bodyPr>
          <a:lstStyle/>
          <a:p>
            <a:r>
              <a:rPr lang="en-IN" dirty="0" smtClean="0"/>
              <a:t> </a:t>
            </a:r>
            <a:r>
              <a:rPr lang="en-IN" sz="2400" dirty="0" err="1" smtClean="0">
                <a:solidFill>
                  <a:srgbClr val="C00000"/>
                </a:solidFill>
                <a:effectLst/>
              </a:rPr>
              <a:t>Hematogenous</a:t>
            </a:r>
            <a:r>
              <a:rPr lang="en-IN" sz="2400" dirty="0" smtClean="0">
                <a:solidFill>
                  <a:srgbClr val="C00000"/>
                </a:solidFill>
                <a:effectLst/>
              </a:rPr>
              <a:t> spread </a:t>
            </a:r>
            <a:endParaRPr lang="en-IN" sz="2400" dirty="0">
              <a:solidFill>
                <a:srgbClr val="C00000"/>
              </a:solidFill>
              <a:effectLst/>
            </a:endParaRPr>
          </a:p>
        </p:txBody>
      </p:sp>
      <p:sp>
        <p:nvSpPr>
          <p:cNvPr id="3" name="Content Placeholder 2"/>
          <p:cNvSpPr>
            <a:spLocks noGrp="1"/>
          </p:cNvSpPr>
          <p:nvPr>
            <p:ph idx="1"/>
          </p:nvPr>
        </p:nvSpPr>
        <p:spPr>
          <a:xfrm>
            <a:off x="1435608" y="1371600"/>
            <a:ext cx="7498080" cy="4876800"/>
          </a:xfrm>
        </p:spPr>
        <p:txBody>
          <a:bodyPr>
            <a:normAutofit/>
          </a:bodyPr>
          <a:lstStyle/>
          <a:p>
            <a:r>
              <a:rPr lang="en-IN" sz="2000" dirty="0" smtClean="0"/>
              <a:t>Typical for </a:t>
            </a:r>
            <a:r>
              <a:rPr lang="en-IN" sz="2000" dirty="0" smtClean="0">
                <a:solidFill>
                  <a:srgbClr val="C00000"/>
                </a:solidFill>
              </a:rPr>
              <a:t>all sarcomas </a:t>
            </a:r>
            <a:r>
              <a:rPr lang="en-IN" sz="2000" dirty="0" smtClean="0"/>
              <a:t>and certain carcinomas </a:t>
            </a:r>
          </a:p>
          <a:p>
            <a:pPr>
              <a:buNone/>
            </a:pPr>
            <a:r>
              <a:rPr lang="en-IN" sz="2000" dirty="0" smtClean="0"/>
              <a:t>     (</a:t>
            </a:r>
            <a:r>
              <a:rPr lang="en-IN" sz="2000" dirty="0" smtClean="0">
                <a:solidFill>
                  <a:srgbClr val="C00000"/>
                </a:solidFill>
              </a:rPr>
              <a:t>Renal cell carcinoma and </a:t>
            </a:r>
            <a:r>
              <a:rPr lang="en-IN" sz="2000" dirty="0" err="1" smtClean="0">
                <a:solidFill>
                  <a:srgbClr val="C00000"/>
                </a:solidFill>
              </a:rPr>
              <a:t>Hepatocellular</a:t>
            </a:r>
            <a:r>
              <a:rPr lang="en-IN" sz="2000" dirty="0" smtClean="0">
                <a:solidFill>
                  <a:srgbClr val="C00000"/>
                </a:solidFill>
              </a:rPr>
              <a:t> carcinoma</a:t>
            </a:r>
            <a:r>
              <a:rPr lang="en-IN" sz="2000" dirty="0" smtClean="0"/>
              <a:t>)</a:t>
            </a:r>
          </a:p>
          <a:p>
            <a:pPr>
              <a:buNone/>
            </a:pPr>
            <a:endParaRPr lang="en-IN" sz="2000" dirty="0" smtClean="0"/>
          </a:p>
          <a:p>
            <a:r>
              <a:rPr lang="en-IN" sz="2000" dirty="0" smtClean="0"/>
              <a:t> the spread appears to be selective with </a:t>
            </a:r>
            <a:r>
              <a:rPr lang="en-IN" sz="2000" dirty="0" smtClean="0">
                <a:solidFill>
                  <a:srgbClr val="C00000"/>
                </a:solidFill>
              </a:rPr>
              <a:t>seed and soil phenomenon</a:t>
            </a:r>
            <a:r>
              <a:rPr lang="en-IN" sz="2000" dirty="0" smtClean="0"/>
              <a:t>. </a:t>
            </a:r>
          </a:p>
          <a:p>
            <a:pPr>
              <a:buNone/>
            </a:pPr>
            <a:endParaRPr lang="en-IN" sz="2000" dirty="0" smtClean="0"/>
          </a:p>
          <a:p>
            <a:r>
              <a:rPr lang="en-IN" sz="2000" dirty="0" smtClean="0">
                <a:solidFill>
                  <a:srgbClr val="C00000"/>
                </a:solidFill>
              </a:rPr>
              <a:t>Lung &amp; liver </a:t>
            </a:r>
            <a:r>
              <a:rPr lang="en-IN" sz="2000" dirty="0" smtClean="0"/>
              <a:t>are common sites of metastasis because they receive the systemic and venous out flow respectively. </a:t>
            </a:r>
          </a:p>
          <a:p>
            <a:pPr>
              <a:buNone/>
            </a:pPr>
            <a:endParaRPr lang="en-IN" sz="2000" dirty="0" smtClean="0"/>
          </a:p>
          <a:p>
            <a:r>
              <a:rPr lang="en-IN" sz="2000" dirty="0" smtClean="0"/>
              <a:t>Other major sites of </a:t>
            </a:r>
            <a:r>
              <a:rPr lang="en-IN" sz="2000" dirty="0" err="1" smtClean="0"/>
              <a:t>hematogenous</a:t>
            </a:r>
            <a:r>
              <a:rPr lang="en-IN" sz="2000" dirty="0" smtClean="0"/>
              <a:t> spread include </a:t>
            </a:r>
            <a:r>
              <a:rPr lang="en-IN" sz="2000" dirty="0" smtClean="0">
                <a:solidFill>
                  <a:srgbClr val="C00000"/>
                </a:solidFill>
              </a:rPr>
              <a:t>brain and bones.</a:t>
            </a:r>
            <a:endParaRPr lang="en-IN" sz="2000" dirty="0">
              <a:solidFill>
                <a:srgbClr val="C00000"/>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Two foci of lymphatic invasion by carcinoma - the focus on the right is close to a venous channel"/>
          <p:cNvPicPr>
            <a:picLocks noChangeAspect="1" noChangeArrowheads="1"/>
          </p:cNvPicPr>
          <p:nvPr/>
        </p:nvPicPr>
        <p:blipFill>
          <a:blip r:embed="rId2" cstate="print"/>
          <a:srcRect/>
          <a:stretch>
            <a:fillRect/>
          </a:stretch>
        </p:blipFill>
        <p:spPr bwMode="auto">
          <a:xfrm>
            <a:off x="228600" y="1295400"/>
            <a:ext cx="4572000" cy="3048000"/>
          </a:xfrm>
          <a:prstGeom prst="rect">
            <a:avLst/>
          </a:prstGeom>
          <a:noFill/>
          <a:ln w="9525">
            <a:noFill/>
            <a:miter lim="800000"/>
            <a:headEnd/>
            <a:tailEnd/>
          </a:ln>
        </p:spPr>
      </p:pic>
      <p:cxnSp>
        <p:nvCxnSpPr>
          <p:cNvPr id="4" name="Straight Arrow Connector 3"/>
          <p:cNvCxnSpPr/>
          <p:nvPr/>
        </p:nvCxnSpPr>
        <p:spPr>
          <a:xfrm flipH="1">
            <a:off x="1143000" y="1828800"/>
            <a:ext cx="1524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657600" y="3124200"/>
            <a:ext cx="228600" cy="457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5845" name="Picture 4" descr="Low and hgh power views of lymphatic invasion - note adjacent artery &amp; vein"/>
          <p:cNvPicPr>
            <a:picLocks noChangeAspect="1" noChangeArrowheads="1"/>
          </p:cNvPicPr>
          <p:nvPr/>
        </p:nvPicPr>
        <p:blipFill>
          <a:blip r:embed="rId3" cstate="print"/>
          <a:srcRect/>
          <a:stretch>
            <a:fillRect/>
          </a:stretch>
        </p:blipFill>
        <p:spPr bwMode="auto">
          <a:xfrm>
            <a:off x="4876800" y="1295400"/>
            <a:ext cx="4048125" cy="3048000"/>
          </a:xfrm>
          <a:prstGeom prst="rect">
            <a:avLst/>
          </a:prstGeom>
          <a:noFill/>
          <a:ln w="9525">
            <a:noFill/>
            <a:miter lim="800000"/>
            <a:headEnd/>
            <a:tailEnd/>
          </a:ln>
        </p:spPr>
      </p:pic>
      <p:cxnSp>
        <p:nvCxnSpPr>
          <p:cNvPr id="9" name="Straight Arrow Connector 8"/>
          <p:cNvCxnSpPr/>
          <p:nvPr/>
        </p:nvCxnSpPr>
        <p:spPr>
          <a:xfrm>
            <a:off x="6248400" y="3429000"/>
            <a:ext cx="990600" cy="228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847" name="TextBox 9"/>
          <p:cNvSpPr txBox="1">
            <a:spLocks noChangeArrowheads="1"/>
          </p:cNvSpPr>
          <p:nvPr/>
        </p:nvSpPr>
        <p:spPr bwMode="auto">
          <a:xfrm>
            <a:off x="838200" y="838200"/>
            <a:ext cx="6593087" cy="369332"/>
          </a:xfrm>
          <a:prstGeom prst="rect">
            <a:avLst/>
          </a:prstGeom>
          <a:noFill/>
          <a:ln w="9525">
            <a:noFill/>
            <a:miter lim="800000"/>
            <a:headEnd/>
            <a:tailEnd/>
          </a:ln>
        </p:spPr>
        <p:txBody>
          <a:bodyPr wrap="none">
            <a:spAutoFit/>
          </a:bodyPr>
          <a:lstStyle/>
          <a:p>
            <a:r>
              <a:rPr lang="en-US" dirty="0" smtClean="0"/>
              <a:t>         Lymphatic </a:t>
            </a:r>
            <a:r>
              <a:rPr lang="en-US" dirty="0"/>
              <a:t>Invasion                               Vascular (Vein) invasion</a:t>
            </a:r>
            <a:endParaRPr lang="ar-KW"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477962"/>
          </a:xfrm>
        </p:spPr>
        <p:txBody>
          <a:bodyPr>
            <a:normAutofit/>
          </a:bodyPr>
          <a:lstStyle/>
          <a:p>
            <a:r>
              <a:rPr lang="en-IN" sz="3200" dirty="0" smtClean="0">
                <a:solidFill>
                  <a:srgbClr val="C00000"/>
                </a:solidFill>
                <a:effectLst/>
              </a:rPr>
              <a:t>QQQQ ?????</a:t>
            </a:r>
            <a:endParaRPr lang="en-IN" sz="3200" dirty="0">
              <a:solidFill>
                <a:srgbClr val="C00000"/>
              </a:solidFill>
              <a:effectLst/>
            </a:endParaRPr>
          </a:p>
        </p:txBody>
      </p:sp>
      <p:sp>
        <p:nvSpPr>
          <p:cNvPr id="3" name="Content Placeholder 2"/>
          <p:cNvSpPr>
            <a:spLocks noGrp="1"/>
          </p:cNvSpPr>
          <p:nvPr>
            <p:ph idx="1"/>
          </p:nvPr>
        </p:nvSpPr>
        <p:spPr>
          <a:xfrm>
            <a:off x="1435608" y="1905000"/>
            <a:ext cx="7498080" cy="4343400"/>
          </a:xfrm>
        </p:spPr>
        <p:txBody>
          <a:bodyPr>
            <a:normAutofit/>
          </a:bodyPr>
          <a:lstStyle/>
          <a:p>
            <a:r>
              <a:rPr lang="en-IN" sz="2400" dirty="0" smtClean="0"/>
              <a:t>Which of the following has propensity to metastasize through lymph nodes ?</a:t>
            </a:r>
          </a:p>
          <a:p>
            <a:endParaRPr lang="en-IN" sz="2400" dirty="0" smtClean="0"/>
          </a:p>
          <a:p>
            <a:r>
              <a:rPr lang="en-IN" sz="2000" dirty="0" smtClean="0">
                <a:solidFill>
                  <a:srgbClr val="C00000"/>
                </a:solidFill>
              </a:rPr>
              <a:t>Alveolar </a:t>
            </a:r>
            <a:r>
              <a:rPr lang="en-IN" sz="2000" dirty="0" err="1" smtClean="0">
                <a:solidFill>
                  <a:srgbClr val="C00000"/>
                </a:solidFill>
              </a:rPr>
              <a:t>rhabdomyosarcoma</a:t>
            </a:r>
            <a:endParaRPr lang="en-IN" sz="2000" dirty="0" smtClean="0">
              <a:solidFill>
                <a:srgbClr val="C00000"/>
              </a:solidFill>
            </a:endParaRPr>
          </a:p>
          <a:p>
            <a:r>
              <a:rPr lang="en-IN" sz="2000" dirty="0" err="1" smtClean="0">
                <a:solidFill>
                  <a:srgbClr val="C00000"/>
                </a:solidFill>
              </a:rPr>
              <a:t>Osteosarcoma</a:t>
            </a:r>
            <a:endParaRPr lang="en-IN" sz="2000" dirty="0" smtClean="0">
              <a:solidFill>
                <a:srgbClr val="C00000"/>
              </a:solidFill>
            </a:endParaRPr>
          </a:p>
          <a:p>
            <a:r>
              <a:rPr lang="en-IN" sz="2000" dirty="0" smtClean="0">
                <a:solidFill>
                  <a:srgbClr val="C00000"/>
                </a:solidFill>
              </a:rPr>
              <a:t>Both </a:t>
            </a:r>
          </a:p>
          <a:p>
            <a:r>
              <a:rPr lang="en-IN" sz="2000" dirty="0" smtClean="0">
                <a:solidFill>
                  <a:srgbClr val="C00000"/>
                </a:solidFill>
              </a:rPr>
              <a:t>None</a:t>
            </a:r>
            <a:endParaRPr lang="en-IN" sz="2000" dirty="0">
              <a:solidFill>
                <a:srgbClr val="C00000"/>
              </a:solidFill>
            </a:endParaRPr>
          </a:p>
        </p:txBody>
      </p:sp>
      <p:pic>
        <p:nvPicPr>
          <p:cNvPr id="1026" name="Picture 2" descr="C:\Program Files (x86)\Microsoft Office\MEDIA\CAGCAT10\j0301252.wmf"/>
          <p:cNvPicPr>
            <a:picLocks noChangeAspect="1" noChangeArrowheads="1"/>
          </p:cNvPicPr>
          <p:nvPr/>
        </p:nvPicPr>
        <p:blipFill>
          <a:blip r:embed="rId2" cstate="print"/>
          <a:srcRect/>
          <a:stretch>
            <a:fillRect/>
          </a:stretch>
        </p:blipFill>
        <p:spPr bwMode="auto">
          <a:xfrm>
            <a:off x="6781800" y="152400"/>
            <a:ext cx="1829714" cy="1565453"/>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HL-1"/>
          <p:cNvPicPr>
            <a:picLocks noChangeAspect="1" noChangeArrowheads="1"/>
          </p:cNvPicPr>
          <p:nvPr/>
        </p:nvPicPr>
        <p:blipFill>
          <a:blip r:embed="rId2" cstate="print"/>
          <a:srcRect/>
          <a:stretch>
            <a:fillRect/>
          </a:stretch>
        </p:blipFill>
        <p:spPr bwMode="auto">
          <a:xfrm>
            <a:off x="1981200" y="1371600"/>
            <a:ext cx="6426200" cy="4819650"/>
          </a:xfrm>
          <a:prstGeom prst="rect">
            <a:avLst/>
          </a:prstGeom>
          <a:noFill/>
          <a:ln w="9525">
            <a:noFill/>
            <a:miter lim="800000"/>
            <a:headEnd/>
            <a:tailEnd/>
          </a:ln>
        </p:spPr>
      </p:pic>
      <p:sp>
        <p:nvSpPr>
          <p:cNvPr id="21507" name="Rectangle 3"/>
          <p:cNvSpPr>
            <a:spLocks noGrp="1" noChangeArrowheads="1"/>
          </p:cNvSpPr>
          <p:nvPr>
            <p:ph type="title"/>
          </p:nvPr>
        </p:nvSpPr>
        <p:spPr/>
        <p:txBody>
          <a:bodyPr/>
          <a:lstStyle/>
          <a:p>
            <a:pPr eaLnBrk="1" hangingPunct="1"/>
            <a:r>
              <a:rPr lang="en-US" smtClean="0"/>
              <a:t>Lymphnode Biopsy</a:t>
            </a:r>
          </a:p>
        </p:txBody>
      </p:sp>
      <p:sp>
        <p:nvSpPr>
          <p:cNvPr id="21508" name="Text Box 4"/>
          <p:cNvSpPr txBox="1">
            <a:spLocks noChangeArrowheads="1"/>
          </p:cNvSpPr>
          <p:nvPr/>
        </p:nvSpPr>
        <p:spPr bwMode="auto">
          <a:xfrm>
            <a:off x="228600" y="2209800"/>
            <a:ext cx="1981200" cy="1187450"/>
          </a:xfrm>
          <a:prstGeom prst="rect">
            <a:avLst/>
          </a:prstGeom>
          <a:noFill/>
          <a:ln w="12700" cap="sq">
            <a:noFill/>
            <a:miter lim="800000"/>
            <a:headEnd type="none" w="sm" len="sm"/>
            <a:tailEnd type="none" w="sm" len="sm"/>
          </a:ln>
        </p:spPr>
        <p:txBody>
          <a:bodyPr>
            <a:spAutoFit/>
          </a:bodyPr>
          <a:lstStyle/>
          <a:p>
            <a:pPr marL="107950" indent="-107950" eaLnBrk="1" hangingPunct="1">
              <a:buFontTx/>
              <a:buChar char="•"/>
            </a:pPr>
            <a:r>
              <a:rPr lang="en-US" sz="2400">
                <a:latin typeface="Times New Roman" pitchFamily="18" charset="0"/>
              </a:rPr>
              <a:t>Large cells</a:t>
            </a:r>
          </a:p>
          <a:p>
            <a:pPr marL="107950" indent="-107950" eaLnBrk="1" hangingPunct="1">
              <a:buFontTx/>
              <a:buChar char="•"/>
            </a:pPr>
            <a:r>
              <a:rPr lang="en-US" sz="2400">
                <a:latin typeface="Times New Roman" pitchFamily="18" charset="0"/>
              </a:rPr>
              <a:t>Mitotic figures</a:t>
            </a:r>
          </a:p>
        </p:txBody>
      </p:sp>
      <p:sp>
        <p:nvSpPr>
          <p:cNvPr id="21509" name="Line 5"/>
          <p:cNvSpPr>
            <a:spLocks noChangeShapeType="1"/>
          </p:cNvSpPr>
          <p:nvPr/>
        </p:nvSpPr>
        <p:spPr bwMode="auto">
          <a:xfrm>
            <a:off x="1905000" y="2438400"/>
            <a:ext cx="1447800" cy="228600"/>
          </a:xfrm>
          <a:prstGeom prst="line">
            <a:avLst/>
          </a:prstGeom>
          <a:noFill/>
          <a:ln w="57150" cap="sq">
            <a:solidFill>
              <a:srgbClr val="FF9900"/>
            </a:solidFill>
            <a:round/>
            <a:headEnd type="none" w="sm" len="sm"/>
            <a:tailEnd type="triangle" w="sm" len="sm"/>
          </a:ln>
        </p:spPr>
        <p:txBody>
          <a:bodyPr wrap="none"/>
          <a:lstStyle/>
          <a:p>
            <a:endParaRPr lang="en-IN"/>
          </a:p>
        </p:txBody>
      </p:sp>
      <p:sp>
        <p:nvSpPr>
          <p:cNvPr id="21510" name="Line 6"/>
          <p:cNvSpPr>
            <a:spLocks noChangeShapeType="1"/>
          </p:cNvSpPr>
          <p:nvPr/>
        </p:nvSpPr>
        <p:spPr bwMode="auto">
          <a:xfrm>
            <a:off x="1447800" y="3276600"/>
            <a:ext cx="4572000" cy="1295400"/>
          </a:xfrm>
          <a:prstGeom prst="line">
            <a:avLst/>
          </a:prstGeom>
          <a:noFill/>
          <a:ln w="57150" cap="sq">
            <a:solidFill>
              <a:srgbClr val="FF9900"/>
            </a:solidFill>
            <a:round/>
            <a:headEnd type="none" w="sm" len="sm"/>
            <a:tailEnd type="triangle" w="sm" len="sm"/>
          </a:ln>
        </p:spPr>
        <p:txBody>
          <a:bodyPr wrap="none"/>
          <a:lstStyle/>
          <a:p>
            <a:endParaRPr lang="en-IN"/>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Sarcomas which follows lymphatic route are : </a:t>
            </a:r>
          </a:p>
          <a:p>
            <a:endParaRPr lang="en-IN" sz="2400" dirty="0" smtClean="0"/>
          </a:p>
          <a:p>
            <a:r>
              <a:rPr lang="en-IN" sz="2000" dirty="0" smtClean="0">
                <a:solidFill>
                  <a:srgbClr val="C00000"/>
                </a:solidFill>
              </a:rPr>
              <a:t>Alveolar </a:t>
            </a:r>
            <a:r>
              <a:rPr lang="en-IN" sz="2000" dirty="0" err="1" smtClean="0">
                <a:solidFill>
                  <a:srgbClr val="C00000"/>
                </a:solidFill>
              </a:rPr>
              <a:t>rhabdomyosarcoma</a:t>
            </a:r>
            <a:endParaRPr lang="en-IN" sz="2000" dirty="0" smtClean="0">
              <a:solidFill>
                <a:srgbClr val="C00000"/>
              </a:solidFill>
            </a:endParaRPr>
          </a:p>
          <a:p>
            <a:pPr>
              <a:buNone/>
            </a:pPr>
            <a:endParaRPr lang="en-IN" sz="2000" dirty="0" smtClean="0">
              <a:solidFill>
                <a:srgbClr val="C00000"/>
              </a:solidFill>
            </a:endParaRPr>
          </a:p>
          <a:p>
            <a:r>
              <a:rPr lang="en-IN" sz="2000" dirty="0" smtClean="0">
                <a:solidFill>
                  <a:srgbClr val="C00000"/>
                </a:solidFill>
              </a:rPr>
              <a:t>Synovial sarcoma </a:t>
            </a:r>
            <a:endParaRPr lang="en-IN" sz="2000" dirty="0">
              <a:solidFill>
                <a:srgbClr val="C00000"/>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6"/>
          <p:cNvPicPr>
            <a:picLocks noChangeAspect="1" noChangeArrowheads="1"/>
          </p:cNvPicPr>
          <p:nvPr/>
        </p:nvPicPr>
        <p:blipFill>
          <a:blip r:embed="rId3" cstate="print"/>
          <a:srcRect/>
          <a:stretch>
            <a:fillRect/>
          </a:stretch>
        </p:blipFill>
        <p:spPr bwMode="auto">
          <a:xfrm>
            <a:off x="0" y="504825"/>
            <a:ext cx="9153525" cy="584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LN_Metastasis"/>
          <p:cNvPicPr>
            <a:picLocks noGrp="1" noChangeAspect="1" noChangeArrowheads="1"/>
          </p:cNvPicPr>
          <p:nvPr>
            <p:ph idx="1"/>
          </p:nvPr>
        </p:nvPicPr>
        <p:blipFill>
          <a:blip r:embed="rId3" cstate="print"/>
          <a:srcRect/>
          <a:stretch>
            <a:fillRect/>
          </a:stretch>
        </p:blipFill>
        <p:spPr>
          <a:xfrm>
            <a:off x="0" y="0"/>
            <a:ext cx="9144000" cy="6862763"/>
          </a:xfr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Grp="1" noRot="1" noChangeArrowheads="1"/>
          </p:cNvSpPr>
          <p:nvPr>
            <p:ph type="title"/>
          </p:nvPr>
        </p:nvSpPr>
        <p:spPr>
          <a:xfrm>
            <a:off x="457200" y="0"/>
            <a:ext cx="8229600" cy="533400"/>
          </a:xfrm>
        </p:spPr>
        <p:txBody>
          <a:bodyPr/>
          <a:lstStyle/>
          <a:p>
            <a:pPr eaLnBrk="1" hangingPunct="1">
              <a:defRPr/>
            </a:pPr>
            <a:r>
              <a:rPr lang="en-US" sz="2800" dirty="0" smtClean="0">
                <a:solidFill>
                  <a:srgbClr val="C00000"/>
                </a:solidFill>
                <a:effectLst/>
              </a:rPr>
              <a:t>             </a:t>
            </a:r>
            <a:r>
              <a:rPr lang="en-US" sz="2800" b="1" dirty="0" smtClean="0">
                <a:solidFill>
                  <a:srgbClr val="C00000"/>
                </a:solidFill>
                <a:effectLst/>
              </a:rPr>
              <a:t>Benign </a:t>
            </a:r>
            <a:r>
              <a:rPr lang="en-US" sz="2800" b="1" dirty="0" err="1" smtClean="0">
                <a:solidFill>
                  <a:srgbClr val="C00000"/>
                </a:solidFill>
                <a:effectLst/>
              </a:rPr>
              <a:t>vs</a:t>
            </a:r>
            <a:r>
              <a:rPr lang="en-US" sz="2800" b="1" dirty="0" smtClean="0">
                <a:solidFill>
                  <a:srgbClr val="C00000"/>
                </a:solidFill>
                <a:effectLst/>
              </a:rPr>
              <a:t> Malignant Features</a:t>
            </a:r>
          </a:p>
        </p:txBody>
      </p:sp>
      <p:graphicFrame>
        <p:nvGraphicFramePr>
          <p:cNvPr id="65596" name="Group 60"/>
          <p:cNvGraphicFramePr>
            <a:graphicFrameLocks noGrp="1"/>
          </p:cNvGraphicFramePr>
          <p:nvPr>
            <p:ph type="tbl" idx="1"/>
          </p:nvPr>
        </p:nvGraphicFramePr>
        <p:xfrm>
          <a:off x="1066800" y="914400"/>
          <a:ext cx="7924800" cy="5440699"/>
        </p:xfrm>
        <a:graphic>
          <a:graphicData uri="http://schemas.openxmlformats.org/drawingml/2006/table">
            <a:tbl>
              <a:tblPr/>
              <a:tblGrid>
                <a:gridCol w="2641600"/>
                <a:gridCol w="2641600"/>
                <a:gridCol w="2641600"/>
              </a:tblGrid>
              <a:tr h="94578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rgbClr val="C00000"/>
                          </a:solidFill>
                          <a:effectLst/>
                          <a:latin typeface="Arial" charset="0"/>
                        </a:rPr>
                        <a:t>Feature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rgbClr val="C00000"/>
                          </a:solidFill>
                          <a:effectLst/>
                          <a:latin typeface="Arial" charset="0"/>
                        </a:rPr>
                        <a:t>Benign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rgbClr val="C00000"/>
                          </a:solidFill>
                          <a:effectLst/>
                          <a:latin typeface="Arial" charset="0"/>
                        </a:rPr>
                        <a:t>Malignant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0084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rgbClr val="C00000"/>
                          </a:solidFill>
                          <a:effectLst/>
                          <a:latin typeface="Arial" charset="0"/>
                        </a:rPr>
                        <a:t>Rate of growth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Times New Roman" pitchFamily="18" charset="0"/>
                        </a:rPr>
                        <a:t>Progressive but slow. Mitoses few and normal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Times New Roman" pitchFamily="18" charset="0"/>
                        </a:rPr>
                        <a:t>Variable. Mitoses more frequent and may be abnormal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744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rgbClr val="C00000"/>
                          </a:solidFill>
                          <a:effectLst/>
                          <a:latin typeface="Arial" charset="0"/>
                        </a:rPr>
                        <a:t>Differentiation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Times New Roman" pitchFamily="18" charset="0"/>
                        </a:rPr>
                        <a:t>Well differentiated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Times New Roman" pitchFamily="18" charset="0"/>
                        </a:rPr>
                        <a:t>Some degree of </a:t>
                      </a:r>
                      <a:r>
                        <a:rPr kumimoji="0" lang="en-US" sz="2400" b="0" i="0" u="none" strike="noStrike" cap="none" normalizeH="0" baseline="0" dirty="0" err="1" smtClean="0">
                          <a:ln>
                            <a:noFill/>
                          </a:ln>
                          <a:solidFill>
                            <a:schemeClr val="tx1"/>
                          </a:solidFill>
                          <a:effectLst/>
                          <a:latin typeface="Times New Roman" pitchFamily="18" charset="0"/>
                        </a:rPr>
                        <a:t>anaplasia</a:t>
                      </a:r>
                      <a:endParaRPr kumimoji="0" lang="en-US" sz="24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0084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rgbClr val="C00000"/>
                          </a:solidFill>
                          <a:effectLst/>
                          <a:latin typeface="Arial" charset="0"/>
                        </a:rPr>
                        <a:t>Local invasion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Times New Roman" pitchFamily="18" charset="0"/>
                        </a:rPr>
                        <a:t>Cohesive growth. Capsule &amp; BM not breached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Times New Roman" pitchFamily="18" charset="0"/>
                        </a:rPr>
                        <a:t>Poorly cohesive and infiltrative.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578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rgbClr val="C00000"/>
                          </a:solidFill>
                          <a:effectLst/>
                          <a:latin typeface="Arial" charset="0"/>
                        </a:rPr>
                        <a:t>Metastasis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latin typeface="Times New Roman" pitchFamily="18" charset="0"/>
                        </a:rPr>
                        <a:t>Absent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latin typeface="Times New Roman" pitchFamily="18" charset="0"/>
                        </a:rPr>
                        <a:t>May occur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f008019"/>
          <p:cNvPicPr>
            <a:picLocks noChangeAspect="1" noChangeArrowheads="1"/>
          </p:cNvPicPr>
          <p:nvPr/>
        </p:nvPicPr>
        <p:blipFill>
          <a:blip r:embed="rId2" cstate="print"/>
          <a:srcRect/>
          <a:stretch>
            <a:fillRect/>
          </a:stretch>
        </p:blipFill>
        <p:spPr bwMode="auto">
          <a:xfrm>
            <a:off x="609600" y="771525"/>
            <a:ext cx="8001000" cy="524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2"/>
          <a:ext cx="9144000" cy="6858000"/>
        </p:xfrm>
        <a:graphic>
          <a:graphicData uri="http://schemas.openxmlformats.org/drawingml/2006/table">
            <a:tbl>
              <a:tblPr firstRow="1" bandRow="1">
                <a:tableStyleId>{5C22544A-7EE6-4342-B048-85BDC9FD1C3A}</a:tableStyleId>
              </a:tblPr>
              <a:tblGrid>
                <a:gridCol w="3048000"/>
                <a:gridCol w="3048000"/>
                <a:gridCol w="3048000"/>
              </a:tblGrid>
              <a:tr h="1143000">
                <a:tc>
                  <a:txBody>
                    <a:bodyPr/>
                    <a:lstStyle/>
                    <a:p>
                      <a:r>
                        <a:rPr lang="en-IN" sz="2400" dirty="0" smtClean="0"/>
                        <a:t>Features</a:t>
                      </a:r>
                    </a:p>
                    <a:p>
                      <a:endParaRPr lang="en-IN" sz="2400" dirty="0" smtClean="0"/>
                    </a:p>
                    <a:p>
                      <a:r>
                        <a:rPr lang="en-IN" sz="2000" i="1" dirty="0" smtClean="0"/>
                        <a:t>Gross</a:t>
                      </a:r>
                      <a:r>
                        <a:rPr lang="en-IN" sz="2000" i="1" baseline="0" dirty="0" smtClean="0"/>
                        <a:t> features</a:t>
                      </a:r>
                      <a:endParaRPr lang="en-IN" sz="2000" i="1" dirty="0"/>
                    </a:p>
                  </a:txBody>
                  <a:tcPr/>
                </a:tc>
                <a:tc>
                  <a:txBody>
                    <a:bodyPr/>
                    <a:lstStyle/>
                    <a:p>
                      <a:r>
                        <a:rPr lang="en-IN" sz="2400" dirty="0" smtClean="0"/>
                        <a:t>Benign</a:t>
                      </a:r>
                      <a:endParaRPr lang="en-IN" sz="2400" dirty="0"/>
                    </a:p>
                  </a:txBody>
                  <a:tcPr/>
                </a:tc>
                <a:tc>
                  <a:txBody>
                    <a:bodyPr/>
                    <a:lstStyle/>
                    <a:p>
                      <a:r>
                        <a:rPr lang="en-IN" sz="2400" dirty="0" smtClean="0"/>
                        <a:t>Malignant</a:t>
                      </a:r>
                      <a:endParaRPr lang="en-IN" sz="2400" dirty="0"/>
                    </a:p>
                  </a:txBody>
                  <a:tcPr/>
                </a:tc>
              </a:tr>
              <a:tr h="1143000">
                <a:tc>
                  <a:txBody>
                    <a:bodyPr/>
                    <a:lstStyle/>
                    <a:p>
                      <a:endParaRPr lang="en-IN" dirty="0" smtClean="0"/>
                    </a:p>
                    <a:p>
                      <a:r>
                        <a:rPr lang="en-IN" dirty="0" smtClean="0"/>
                        <a:t>Boundaries</a:t>
                      </a:r>
                      <a:endParaRPr lang="en-IN" dirty="0"/>
                    </a:p>
                  </a:txBody>
                  <a:tcPr/>
                </a:tc>
                <a:tc>
                  <a:txBody>
                    <a:bodyPr/>
                    <a:lstStyle/>
                    <a:p>
                      <a:r>
                        <a:rPr lang="en-IN" dirty="0" smtClean="0"/>
                        <a:t>Encapsulated / well circumscribed</a:t>
                      </a:r>
                      <a:endParaRPr lang="en-IN" dirty="0"/>
                    </a:p>
                  </a:txBody>
                  <a:tcPr/>
                </a:tc>
                <a:tc>
                  <a:txBody>
                    <a:bodyPr/>
                    <a:lstStyle/>
                    <a:p>
                      <a:r>
                        <a:rPr lang="en-IN" dirty="0" smtClean="0"/>
                        <a:t>Ill circumscribed /</a:t>
                      </a:r>
                      <a:r>
                        <a:rPr lang="en-IN" baseline="0" dirty="0" smtClean="0"/>
                        <a:t> </a:t>
                      </a:r>
                      <a:r>
                        <a:rPr lang="en-IN" baseline="0" dirty="0" err="1" smtClean="0"/>
                        <a:t>unencapsulated</a:t>
                      </a:r>
                      <a:endParaRPr lang="en-IN" dirty="0"/>
                    </a:p>
                  </a:txBody>
                  <a:tcPr/>
                </a:tc>
              </a:tr>
              <a:tr h="1143000">
                <a:tc>
                  <a:txBody>
                    <a:bodyPr/>
                    <a:lstStyle/>
                    <a:p>
                      <a:endParaRPr lang="en-IN" dirty="0" smtClean="0"/>
                    </a:p>
                    <a:p>
                      <a:r>
                        <a:rPr lang="en-IN" dirty="0" smtClean="0"/>
                        <a:t>Size</a:t>
                      </a:r>
                      <a:endParaRPr lang="en-IN" dirty="0"/>
                    </a:p>
                  </a:txBody>
                  <a:tcPr/>
                </a:tc>
                <a:tc>
                  <a:txBody>
                    <a:bodyPr/>
                    <a:lstStyle/>
                    <a:p>
                      <a:endParaRPr lang="en-IN" dirty="0" smtClean="0"/>
                    </a:p>
                    <a:p>
                      <a:r>
                        <a:rPr lang="en-IN" dirty="0" smtClean="0"/>
                        <a:t>Usually small</a:t>
                      </a:r>
                      <a:endParaRPr lang="en-IN" dirty="0"/>
                    </a:p>
                  </a:txBody>
                  <a:tcPr/>
                </a:tc>
                <a:tc>
                  <a:txBody>
                    <a:bodyPr/>
                    <a:lstStyle/>
                    <a:p>
                      <a:endParaRPr lang="en-IN" dirty="0" smtClean="0"/>
                    </a:p>
                    <a:p>
                      <a:r>
                        <a:rPr lang="en-IN" dirty="0" smtClean="0"/>
                        <a:t>Usually large</a:t>
                      </a:r>
                      <a:endParaRPr lang="en-IN" dirty="0"/>
                    </a:p>
                  </a:txBody>
                  <a:tcPr/>
                </a:tc>
              </a:tr>
              <a:tr h="1143000">
                <a:tc>
                  <a:txBody>
                    <a:bodyPr/>
                    <a:lstStyle/>
                    <a:p>
                      <a:endParaRPr lang="en-IN" dirty="0" smtClean="0"/>
                    </a:p>
                    <a:p>
                      <a:r>
                        <a:rPr lang="en-IN" dirty="0" smtClean="0"/>
                        <a:t>Secondary changes</a:t>
                      </a:r>
                      <a:endParaRPr lang="en-IN" dirty="0"/>
                    </a:p>
                  </a:txBody>
                  <a:tcPr/>
                </a:tc>
                <a:tc>
                  <a:txBody>
                    <a:bodyPr/>
                    <a:lstStyle/>
                    <a:p>
                      <a:endParaRPr lang="en-IN" dirty="0" smtClean="0"/>
                    </a:p>
                    <a:p>
                      <a:r>
                        <a:rPr lang="en-IN" dirty="0" smtClean="0"/>
                        <a:t>Less frequent</a:t>
                      </a:r>
                      <a:endParaRPr lang="en-IN" dirty="0"/>
                    </a:p>
                  </a:txBody>
                  <a:tcPr/>
                </a:tc>
                <a:tc>
                  <a:txBody>
                    <a:bodyPr/>
                    <a:lstStyle/>
                    <a:p>
                      <a:endParaRPr lang="en-IN" dirty="0" smtClean="0"/>
                    </a:p>
                    <a:p>
                      <a:r>
                        <a:rPr lang="en-IN" dirty="0" smtClean="0"/>
                        <a:t>More frequent</a:t>
                      </a:r>
                      <a:endParaRPr lang="en-IN" dirty="0"/>
                    </a:p>
                  </a:txBody>
                  <a:tcPr/>
                </a:tc>
              </a:tr>
              <a:tr h="1143000">
                <a:tc>
                  <a:txBody>
                    <a:bodyPr/>
                    <a:lstStyle/>
                    <a:p>
                      <a:endParaRPr lang="en-IN" dirty="0" smtClean="0"/>
                    </a:p>
                    <a:p>
                      <a:r>
                        <a:rPr lang="en-IN" dirty="0" smtClean="0"/>
                        <a:t>Surrounding</a:t>
                      </a:r>
                      <a:r>
                        <a:rPr lang="en-IN" baseline="0" dirty="0" smtClean="0"/>
                        <a:t> tissue</a:t>
                      </a:r>
                      <a:endParaRPr lang="en-IN" dirty="0"/>
                    </a:p>
                  </a:txBody>
                  <a:tcPr/>
                </a:tc>
                <a:tc>
                  <a:txBody>
                    <a:bodyPr/>
                    <a:lstStyle/>
                    <a:p>
                      <a:endParaRPr lang="en-IN" dirty="0" smtClean="0"/>
                    </a:p>
                    <a:p>
                      <a:r>
                        <a:rPr lang="en-IN" dirty="0" smtClean="0"/>
                        <a:t>Compressed</a:t>
                      </a:r>
                      <a:endParaRPr lang="en-IN" dirty="0"/>
                    </a:p>
                  </a:txBody>
                  <a:tcPr/>
                </a:tc>
                <a:tc>
                  <a:txBody>
                    <a:bodyPr/>
                    <a:lstStyle/>
                    <a:p>
                      <a:endParaRPr lang="en-IN" dirty="0" smtClean="0"/>
                    </a:p>
                    <a:p>
                      <a:r>
                        <a:rPr lang="en-IN" dirty="0" smtClean="0"/>
                        <a:t>Invaded</a:t>
                      </a:r>
                    </a:p>
                    <a:p>
                      <a:endParaRPr lang="en-IN" dirty="0"/>
                    </a:p>
                  </a:txBody>
                  <a:tcPr/>
                </a:tc>
              </a:tr>
              <a:tr h="1143000">
                <a:tc>
                  <a:txBody>
                    <a:bodyPr/>
                    <a:lstStyle/>
                    <a:p>
                      <a:endParaRPr lang="en-IN"/>
                    </a:p>
                  </a:txBody>
                  <a:tcPr/>
                </a:tc>
                <a:tc>
                  <a:txBody>
                    <a:bodyPr/>
                    <a:lstStyle/>
                    <a:p>
                      <a:endParaRPr lang="en-IN"/>
                    </a:p>
                  </a:txBody>
                  <a:tcPr/>
                </a:tc>
                <a:tc>
                  <a:txBody>
                    <a:bodyPr/>
                    <a:lstStyle/>
                    <a:p>
                      <a:endParaRPr lang="en-IN" dirty="0"/>
                    </a:p>
                  </a:txBody>
                  <a:tcPr/>
                </a:tc>
              </a:tr>
            </a:tbl>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6858000"/>
        </p:xfrm>
        <a:graphic>
          <a:graphicData uri="http://schemas.openxmlformats.org/drawingml/2006/table">
            <a:tbl>
              <a:tblPr firstRow="1" bandRow="1">
                <a:tableStyleId>{5C22544A-7EE6-4342-B048-85BDC9FD1C3A}</a:tableStyleId>
              </a:tblPr>
              <a:tblGrid>
                <a:gridCol w="3048000"/>
                <a:gridCol w="3048000"/>
                <a:gridCol w="3048000"/>
              </a:tblGrid>
              <a:tr h="1371600">
                <a:tc>
                  <a:txBody>
                    <a:bodyPr/>
                    <a:lstStyle/>
                    <a:p>
                      <a:r>
                        <a:rPr lang="en-IN" sz="2400" dirty="0" smtClean="0"/>
                        <a:t>Features</a:t>
                      </a:r>
                    </a:p>
                    <a:p>
                      <a:endParaRPr lang="en-IN" sz="2400" dirty="0" smtClean="0"/>
                    </a:p>
                    <a:p>
                      <a:r>
                        <a:rPr lang="en-IN" sz="2000" b="0" u="sng" dirty="0" smtClean="0"/>
                        <a:t>Microscopic</a:t>
                      </a:r>
                      <a:r>
                        <a:rPr lang="en-IN" sz="2000" b="0" u="sng" baseline="0" dirty="0" smtClean="0"/>
                        <a:t> features</a:t>
                      </a:r>
                      <a:endParaRPr lang="en-IN" sz="2000" b="0" u="sng" dirty="0" smtClean="0"/>
                    </a:p>
                  </a:txBody>
                  <a:tcPr/>
                </a:tc>
                <a:tc>
                  <a:txBody>
                    <a:bodyPr/>
                    <a:lstStyle/>
                    <a:p>
                      <a:r>
                        <a:rPr lang="en-IN" sz="2400" dirty="0" smtClean="0"/>
                        <a:t>Benign</a:t>
                      </a:r>
                      <a:endParaRPr lang="en-IN" sz="2400" dirty="0"/>
                    </a:p>
                  </a:txBody>
                  <a:tcPr/>
                </a:tc>
                <a:tc>
                  <a:txBody>
                    <a:bodyPr/>
                    <a:lstStyle/>
                    <a:p>
                      <a:r>
                        <a:rPr lang="en-IN" sz="2400" dirty="0" smtClean="0"/>
                        <a:t>Malignant</a:t>
                      </a:r>
                      <a:endParaRPr lang="en-IN" sz="2400" dirty="0"/>
                    </a:p>
                  </a:txBody>
                  <a:tcPr/>
                </a:tc>
              </a:tr>
              <a:tr h="1371600">
                <a:tc>
                  <a:txBody>
                    <a:bodyPr/>
                    <a:lstStyle/>
                    <a:p>
                      <a:endParaRPr lang="en-IN" sz="2400" dirty="0" smtClean="0"/>
                    </a:p>
                    <a:p>
                      <a:r>
                        <a:rPr lang="en-IN" sz="2400" dirty="0" smtClean="0"/>
                        <a:t>Pattern</a:t>
                      </a:r>
                      <a:endParaRPr lang="en-IN" sz="2400" dirty="0"/>
                    </a:p>
                  </a:txBody>
                  <a:tcPr/>
                </a:tc>
                <a:tc>
                  <a:txBody>
                    <a:bodyPr/>
                    <a:lstStyle/>
                    <a:p>
                      <a:endParaRPr lang="en-IN" dirty="0" smtClean="0"/>
                    </a:p>
                    <a:p>
                      <a:r>
                        <a:rPr lang="en-IN" sz="1800" dirty="0" smtClean="0"/>
                        <a:t>Resemble tissue of origin</a:t>
                      </a:r>
                      <a:endParaRPr lang="en-IN" sz="1800" dirty="0"/>
                    </a:p>
                  </a:txBody>
                  <a:tcPr/>
                </a:tc>
                <a:tc>
                  <a:txBody>
                    <a:bodyPr/>
                    <a:lstStyle/>
                    <a:p>
                      <a:endParaRPr lang="en-IN" dirty="0" smtClean="0"/>
                    </a:p>
                    <a:p>
                      <a:r>
                        <a:rPr lang="en-IN" dirty="0" smtClean="0"/>
                        <a:t>Poor resemble to tissue of origin</a:t>
                      </a:r>
                      <a:endParaRPr lang="en-IN" dirty="0"/>
                    </a:p>
                  </a:txBody>
                  <a:tcPr/>
                </a:tc>
              </a:tr>
              <a:tr h="1371600">
                <a:tc>
                  <a:txBody>
                    <a:bodyPr/>
                    <a:lstStyle/>
                    <a:p>
                      <a:endParaRPr lang="en-IN" dirty="0" smtClean="0"/>
                    </a:p>
                    <a:p>
                      <a:r>
                        <a:rPr lang="en-IN" sz="2400" dirty="0" smtClean="0"/>
                        <a:t>Polarity</a:t>
                      </a:r>
                      <a:endParaRPr lang="en-IN" sz="2400" dirty="0"/>
                    </a:p>
                  </a:txBody>
                  <a:tcPr/>
                </a:tc>
                <a:tc>
                  <a:txBody>
                    <a:bodyPr/>
                    <a:lstStyle/>
                    <a:p>
                      <a:endParaRPr lang="en-IN" dirty="0" smtClean="0"/>
                    </a:p>
                    <a:p>
                      <a:r>
                        <a:rPr lang="en-IN" dirty="0" smtClean="0"/>
                        <a:t>Retained </a:t>
                      </a:r>
                      <a:endParaRPr lang="en-IN" dirty="0"/>
                    </a:p>
                  </a:txBody>
                  <a:tcPr/>
                </a:tc>
                <a:tc>
                  <a:txBody>
                    <a:bodyPr/>
                    <a:lstStyle/>
                    <a:p>
                      <a:endParaRPr lang="en-IN" dirty="0" smtClean="0"/>
                    </a:p>
                    <a:p>
                      <a:r>
                        <a:rPr lang="en-IN" dirty="0" smtClean="0"/>
                        <a:t>Lost</a:t>
                      </a:r>
                      <a:endParaRPr lang="en-IN" dirty="0"/>
                    </a:p>
                  </a:txBody>
                  <a:tcPr/>
                </a:tc>
              </a:tr>
              <a:tr h="1371600">
                <a:tc>
                  <a:txBody>
                    <a:bodyPr/>
                    <a:lstStyle/>
                    <a:p>
                      <a:endParaRPr lang="en-IN" dirty="0" smtClean="0"/>
                    </a:p>
                    <a:p>
                      <a:r>
                        <a:rPr lang="en-IN" sz="2400" dirty="0" err="1" smtClean="0"/>
                        <a:t>Anaplasia</a:t>
                      </a:r>
                      <a:endParaRPr lang="en-IN" sz="2400" dirty="0"/>
                    </a:p>
                  </a:txBody>
                  <a:tcPr/>
                </a:tc>
                <a:tc>
                  <a:txBody>
                    <a:bodyPr/>
                    <a:lstStyle/>
                    <a:p>
                      <a:endParaRPr lang="en-IN" dirty="0" smtClean="0"/>
                    </a:p>
                    <a:p>
                      <a:r>
                        <a:rPr lang="en-IN" dirty="0" smtClean="0"/>
                        <a:t>Absent</a:t>
                      </a:r>
                      <a:endParaRPr lang="en-IN" dirty="0"/>
                    </a:p>
                  </a:txBody>
                  <a:tcPr/>
                </a:tc>
                <a:tc>
                  <a:txBody>
                    <a:bodyPr/>
                    <a:lstStyle/>
                    <a:p>
                      <a:endParaRPr lang="en-IN" dirty="0" smtClean="0"/>
                    </a:p>
                    <a:p>
                      <a:r>
                        <a:rPr lang="en-IN" dirty="0" smtClean="0"/>
                        <a:t>Present</a:t>
                      </a:r>
                      <a:endParaRPr lang="en-IN" dirty="0"/>
                    </a:p>
                  </a:txBody>
                  <a:tcPr/>
                </a:tc>
              </a:tr>
              <a:tr h="1371600">
                <a:tc>
                  <a:txBody>
                    <a:bodyPr/>
                    <a:lstStyle/>
                    <a:p>
                      <a:r>
                        <a:rPr lang="en-IN" sz="2400" dirty="0" smtClean="0"/>
                        <a:t>Mitoses</a:t>
                      </a:r>
                    </a:p>
                    <a:p>
                      <a:endParaRPr lang="en-IN" sz="2400" dirty="0" smtClean="0"/>
                    </a:p>
                    <a:p>
                      <a:r>
                        <a:rPr lang="en-IN" sz="2400" dirty="0" err="1" smtClean="0"/>
                        <a:t>Tumor</a:t>
                      </a:r>
                      <a:r>
                        <a:rPr lang="en-IN" sz="2400" dirty="0" smtClean="0"/>
                        <a:t> giant</a:t>
                      </a:r>
                      <a:r>
                        <a:rPr lang="en-IN" sz="2400" baseline="0" dirty="0" smtClean="0"/>
                        <a:t> cells</a:t>
                      </a:r>
                      <a:endParaRPr lang="en-IN" sz="2400" dirty="0"/>
                    </a:p>
                  </a:txBody>
                  <a:tcPr/>
                </a:tc>
                <a:tc>
                  <a:txBody>
                    <a:bodyPr/>
                    <a:lstStyle/>
                    <a:p>
                      <a:r>
                        <a:rPr lang="en-IN" dirty="0" smtClean="0"/>
                        <a:t>Present, few, typical</a:t>
                      </a:r>
                    </a:p>
                    <a:p>
                      <a:endParaRPr lang="en-IN" dirty="0" smtClean="0"/>
                    </a:p>
                    <a:p>
                      <a:endParaRPr lang="en-IN" dirty="0" smtClean="0"/>
                    </a:p>
                    <a:p>
                      <a:r>
                        <a:rPr lang="en-IN" dirty="0" smtClean="0"/>
                        <a:t>Rare, without </a:t>
                      </a:r>
                      <a:r>
                        <a:rPr lang="en-IN" dirty="0" err="1" smtClean="0"/>
                        <a:t>atypia</a:t>
                      </a:r>
                      <a:endParaRPr lang="en-IN" dirty="0"/>
                    </a:p>
                  </a:txBody>
                  <a:tcPr/>
                </a:tc>
                <a:tc>
                  <a:txBody>
                    <a:bodyPr/>
                    <a:lstStyle/>
                    <a:p>
                      <a:r>
                        <a:rPr lang="en-IN" dirty="0" smtClean="0"/>
                        <a:t>Present, many, atypical as well as typical</a:t>
                      </a:r>
                    </a:p>
                    <a:p>
                      <a:endParaRPr lang="en-IN" dirty="0" smtClean="0"/>
                    </a:p>
                    <a:p>
                      <a:r>
                        <a:rPr lang="en-IN" dirty="0" smtClean="0"/>
                        <a:t>Common, with </a:t>
                      </a:r>
                      <a:r>
                        <a:rPr lang="en-IN" dirty="0" err="1" smtClean="0"/>
                        <a:t>atypia</a:t>
                      </a:r>
                      <a:endParaRPr lang="en-IN" dirty="0"/>
                    </a:p>
                  </a:txBody>
                  <a:tcPr/>
                </a:tc>
              </a:tr>
            </a:tbl>
          </a:graphicData>
        </a:graphic>
      </p:graphicFrame>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600" dirty="0" smtClean="0">
                <a:solidFill>
                  <a:srgbClr val="C00000"/>
                </a:solidFill>
                <a:effectLst/>
              </a:rPr>
              <a:t>??? QQQQQ</a:t>
            </a:r>
            <a:endParaRPr lang="en-IN" sz="3600" dirty="0">
              <a:solidFill>
                <a:srgbClr val="C00000"/>
              </a:solidFill>
              <a:effectLst/>
            </a:endParaRPr>
          </a:p>
        </p:txBody>
      </p:sp>
      <p:sp>
        <p:nvSpPr>
          <p:cNvPr id="3" name="Content Placeholder 2"/>
          <p:cNvSpPr>
            <a:spLocks noGrp="1"/>
          </p:cNvSpPr>
          <p:nvPr>
            <p:ph idx="1"/>
          </p:nvPr>
        </p:nvSpPr>
        <p:spPr/>
        <p:txBody>
          <a:bodyPr>
            <a:normAutofit/>
          </a:bodyPr>
          <a:lstStyle/>
          <a:p>
            <a:r>
              <a:rPr lang="en-IN" sz="2400" dirty="0" smtClean="0"/>
              <a:t>The most reliable feature of malignant </a:t>
            </a:r>
            <a:r>
              <a:rPr lang="en-IN" sz="2400" dirty="0" err="1" smtClean="0"/>
              <a:t>tumor</a:t>
            </a:r>
            <a:r>
              <a:rPr lang="en-IN" sz="2400" dirty="0" smtClean="0"/>
              <a:t> –</a:t>
            </a:r>
          </a:p>
          <a:p>
            <a:endParaRPr lang="en-IN" sz="2400" dirty="0" smtClean="0"/>
          </a:p>
          <a:p>
            <a:r>
              <a:rPr lang="en-IN" sz="2000" dirty="0" smtClean="0"/>
              <a:t>Local invasion</a:t>
            </a:r>
          </a:p>
          <a:p>
            <a:r>
              <a:rPr lang="en-IN" sz="2000" dirty="0" smtClean="0"/>
              <a:t>Metastasis</a:t>
            </a:r>
          </a:p>
          <a:p>
            <a:r>
              <a:rPr lang="en-IN" sz="2000" dirty="0" smtClean="0"/>
              <a:t>Rapid growth</a:t>
            </a:r>
          </a:p>
          <a:p>
            <a:r>
              <a:rPr lang="en-IN" sz="2000" dirty="0" smtClean="0"/>
              <a:t>Poor differentiation</a:t>
            </a:r>
            <a:endParaRPr lang="en-IN" sz="2000"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944562"/>
          </a:xfrm>
        </p:spPr>
        <p:txBody>
          <a:bodyPr>
            <a:normAutofit/>
          </a:bodyPr>
          <a:lstStyle/>
          <a:p>
            <a:r>
              <a:rPr lang="en-IN" sz="3200" dirty="0" smtClean="0">
                <a:solidFill>
                  <a:srgbClr val="C00000"/>
                </a:solidFill>
                <a:effectLst/>
              </a:rPr>
              <a:t>???? QQQQQ</a:t>
            </a:r>
            <a:endParaRPr lang="en-IN" sz="3200" dirty="0">
              <a:solidFill>
                <a:srgbClr val="C00000"/>
              </a:solidFill>
              <a:effectLst/>
            </a:endParaRPr>
          </a:p>
        </p:txBody>
      </p:sp>
      <p:sp>
        <p:nvSpPr>
          <p:cNvPr id="3" name="Content Placeholder 2"/>
          <p:cNvSpPr>
            <a:spLocks noGrp="1"/>
          </p:cNvSpPr>
          <p:nvPr>
            <p:ph idx="1"/>
          </p:nvPr>
        </p:nvSpPr>
        <p:spPr/>
        <p:txBody>
          <a:bodyPr>
            <a:normAutofit/>
          </a:bodyPr>
          <a:lstStyle/>
          <a:p>
            <a:r>
              <a:rPr lang="en-IN" sz="2400" dirty="0" smtClean="0"/>
              <a:t>Which is the most common site of metastasis </a:t>
            </a:r>
            <a:r>
              <a:rPr lang="en-IN" sz="2800" dirty="0" smtClean="0"/>
              <a:t>–</a:t>
            </a:r>
          </a:p>
          <a:p>
            <a:pPr>
              <a:buNone/>
            </a:pPr>
            <a:endParaRPr lang="en-IN" sz="2800" dirty="0" smtClean="0"/>
          </a:p>
          <a:p>
            <a:r>
              <a:rPr lang="en-IN" sz="2000" dirty="0" smtClean="0"/>
              <a:t>Lung</a:t>
            </a:r>
          </a:p>
          <a:p>
            <a:r>
              <a:rPr lang="en-IN" sz="2000" dirty="0" smtClean="0"/>
              <a:t>Bone</a:t>
            </a:r>
          </a:p>
          <a:p>
            <a:r>
              <a:rPr lang="en-IN" sz="2000" dirty="0" smtClean="0"/>
              <a:t>Liver</a:t>
            </a:r>
          </a:p>
          <a:p>
            <a:r>
              <a:rPr lang="en-IN" sz="2000" dirty="0" smtClean="0"/>
              <a:t>Brain</a:t>
            </a:r>
            <a:endParaRPr lang="en-IN" sz="2000"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1435608" y="381000"/>
            <a:ext cx="7498080" cy="685800"/>
          </a:xfrm>
        </p:spPr>
        <p:txBody>
          <a:bodyPr>
            <a:noAutofit/>
          </a:bodyPr>
          <a:lstStyle/>
          <a:p>
            <a:r>
              <a:rPr lang="en-US" sz="2800" dirty="0" smtClean="0">
                <a:solidFill>
                  <a:srgbClr val="C00000"/>
                </a:solidFill>
                <a:effectLst/>
              </a:rPr>
              <a:t>Epidemiology</a:t>
            </a:r>
            <a:br>
              <a:rPr lang="en-US" sz="2800" dirty="0" smtClean="0">
                <a:solidFill>
                  <a:srgbClr val="C00000"/>
                </a:solidFill>
                <a:effectLst/>
              </a:rPr>
            </a:br>
            <a:endParaRPr lang="en-US" sz="2800" dirty="0" smtClean="0">
              <a:solidFill>
                <a:srgbClr val="C00000"/>
              </a:solidFill>
              <a:effectLst/>
            </a:endParaRPr>
          </a:p>
        </p:txBody>
      </p:sp>
      <p:sp>
        <p:nvSpPr>
          <p:cNvPr id="68611" name="Rectangle 3"/>
          <p:cNvSpPr>
            <a:spLocks noGrp="1" noChangeArrowheads="1"/>
          </p:cNvSpPr>
          <p:nvPr>
            <p:ph idx="1"/>
          </p:nvPr>
        </p:nvSpPr>
        <p:spPr/>
        <p:txBody>
          <a:bodyPr>
            <a:normAutofit/>
          </a:bodyPr>
          <a:lstStyle/>
          <a:p>
            <a:pPr lvl="1">
              <a:lnSpc>
                <a:spcPct val="90000"/>
              </a:lnSpc>
            </a:pPr>
            <a:r>
              <a:rPr lang="en-GB" sz="2400" dirty="0" smtClean="0"/>
              <a:t>Will help to discover aetiology</a:t>
            </a:r>
          </a:p>
          <a:p>
            <a:pPr lvl="1">
              <a:lnSpc>
                <a:spcPct val="90000"/>
              </a:lnSpc>
              <a:buNone/>
            </a:pPr>
            <a:endParaRPr lang="en-GB" sz="2400" dirty="0" smtClean="0"/>
          </a:p>
          <a:p>
            <a:pPr lvl="1">
              <a:lnSpc>
                <a:spcPct val="90000"/>
              </a:lnSpc>
            </a:pPr>
            <a:r>
              <a:rPr lang="en-GB" sz="2400" dirty="0" smtClean="0"/>
              <a:t>Planning of preventive measures</a:t>
            </a:r>
          </a:p>
          <a:p>
            <a:pPr lvl="1">
              <a:lnSpc>
                <a:spcPct val="90000"/>
              </a:lnSpc>
              <a:buNone/>
            </a:pPr>
            <a:endParaRPr lang="en-GB" sz="2400" dirty="0" smtClean="0"/>
          </a:p>
          <a:p>
            <a:pPr lvl="1">
              <a:lnSpc>
                <a:spcPct val="90000"/>
              </a:lnSpc>
            </a:pPr>
            <a:r>
              <a:rPr lang="en-GB" sz="2400" dirty="0" smtClean="0"/>
              <a:t>To know what is common and what is rare.</a:t>
            </a:r>
          </a:p>
          <a:p>
            <a:pPr lvl="1">
              <a:lnSpc>
                <a:spcPct val="90000"/>
              </a:lnSpc>
              <a:buNone/>
            </a:pPr>
            <a:endParaRPr lang="en-GB" sz="2400" dirty="0" smtClean="0"/>
          </a:p>
          <a:p>
            <a:pPr lvl="1">
              <a:lnSpc>
                <a:spcPct val="90000"/>
              </a:lnSpc>
            </a:pPr>
            <a:r>
              <a:rPr lang="en-GB" sz="2400" dirty="0" smtClean="0"/>
              <a:t>Development of screening methods for early diagnosis</a:t>
            </a:r>
            <a:endParaRPr lang="en-US" sz="2400" dirty="0" smtClean="0"/>
          </a:p>
          <a:p>
            <a:pPr lvl="1"/>
            <a:endParaRPr lang="en-US" sz="2400"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Grp="1" noChangeAspect="1" noChangeArrowheads="1"/>
          </p:cNvPicPr>
          <p:nvPr>
            <p:ph idx="1"/>
          </p:nvPr>
        </p:nvPicPr>
        <p:blipFill>
          <a:blip r:embed="rId3" cstate="print"/>
          <a:srcRect/>
          <a:stretch>
            <a:fillRect/>
          </a:stretch>
        </p:blipFill>
        <p:spPr>
          <a:xfrm>
            <a:off x="0" y="0"/>
            <a:ext cx="7772400" cy="6243638"/>
          </a:xfrm>
          <a:noFill/>
        </p:spPr>
      </p:pic>
      <p:sp>
        <p:nvSpPr>
          <p:cNvPr id="22531" name="Text Box 8"/>
          <p:cNvSpPr txBox="1">
            <a:spLocks noChangeArrowheads="1"/>
          </p:cNvSpPr>
          <p:nvPr/>
        </p:nvSpPr>
        <p:spPr bwMode="auto">
          <a:xfrm>
            <a:off x="4784725" y="5002213"/>
            <a:ext cx="4359275" cy="915987"/>
          </a:xfrm>
          <a:prstGeom prst="rect">
            <a:avLst/>
          </a:prstGeom>
          <a:noFill/>
          <a:ln w="9525">
            <a:noFill/>
            <a:miter lim="800000"/>
            <a:headEnd/>
            <a:tailEnd/>
          </a:ln>
        </p:spPr>
        <p:txBody>
          <a:bodyPr>
            <a:spAutoFit/>
          </a:bodyPr>
          <a:lstStyle/>
          <a:p>
            <a:r>
              <a:rPr lang="en-US">
                <a:solidFill>
                  <a:srgbClr val="660066"/>
                </a:solidFill>
              </a:rPr>
              <a:t>Section of a lymph node showing</a:t>
            </a:r>
            <a:r>
              <a:rPr lang="en-US"/>
              <a:t> the cortex </a:t>
            </a:r>
            <a:r>
              <a:rPr lang="en-US">
                <a:solidFill>
                  <a:srgbClr val="660066"/>
                </a:solidFill>
              </a:rPr>
              <a:t>and the medulla</a:t>
            </a:r>
            <a:r>
              <a:rPr lang="en-US"/>
              <a:t> </a:t>
            </a:r>
            <a:r>
              <a:rPr lang="en-US">
                <a:solidFill>
                  <a:srgbClr val="660066"/>
                </a:solidFill>
              </a:rPr>
              <a:t>1 Capsule</a:t>
            </a:r>
            <a:r>
              <a:rPr lang="en-US"/>
              <a:t>;</a:t>
            </a:r>
            <a:r>
              <a:rPr lang="en-US">
                <a:solidFill>
                  <a:srgbClr val="660066"/>
                </a:solidFill>
              </a:rPr>
              <a:t>2 lymph</a:t>
            </a:r>
            <a:r>
              <a:rPr lang="en-US"/>
              <a:t>oid nodule </a:t>
            </a:r>
            <a:r>
              <a:rPr lang="en-US">
                <a:solidFill>
                  <a:srgbClr val="660066"/>
                </a:solidFill>
              </a:rPr>
              <a:t>with germinative center  3 </a:t>
            </a:r>
            <a:endParaRPr lang="en-US"/>
          </a:p>
        </p:txBody>
      </p:sp>
      <p:sp>
        <p:nvSpPr>
          <p:cNvPr id="22532" name="Text Box 9"/>
          <p:cNvSpPr txBox="1">
            <a:spLocks noChangeArrowheads="1"/>
          </p:cNvSpPr>
          <p:nvPr/>
        </p:nvSpPr>
        <p:spPr bwMode="auto">
          <a:xfrm>
            <a:off x="60325" y="6221413"/>
            <a:ext cx="8597900" cy="915987"/>
          </a:xfrm>
          <a:prstGeom prst="rect">
            <a:avLst/>
          </a:prstGeom>
          <a:noFill/>
          <a:ln w="9525">
            <a:noFill/>
            <a:miter lim="800000"/>
            <a:headEnd/>
            <a:tailEnd/>
          </a:ln>
        </p:spPr>
        <p:txBody>
          <a:bodyPr wrap="none">
            <a:spAutoFit/>
          </a:bodyPr>
          <a:lstStyle/>
          <a:p>
            <a:r>
              <a:rPr lang="en-US"/>
              <a:t>subcapsular sinus; (4) intermediate sinus; (5) medullary cords; (6) medullary sinus; (7) trabecula.</a:t>
            </a:r>
          </a:p>
          <a:p>
            <a:r>
              <a:rPr lang="en-US"/>
              <a:t> (Courtesy of PA Abrahamsohn.)</a:t>
            </a:r>
          </a:p>
          <a:p>
            <a:endParaRPr lang="en-US"/>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solidFill>
                  <a:srgbClr val="C00000"/>
                </a:solidFill>
                <a:effectLst/>
              </a:rPr>
              <a:t>Commonest malignant </a:t>
            </a:r>
            <a:r>
              <a:rPr lang="en-IN" sz="2400" dirty="0" err="1" smtClean="0">
                <a:solidFill>
                  <a:srgbClr val="C00000"/>
                </a:solidFill>
                <a:effectLst/>
              </a:rPr>
              <a:t>tumors</a:t>
            </a:r>
            <a:r>
              <a:rPr lang="en-IN" sz="2400" dirty="0" smtClean="0">
                <a:solidFill>
                  <a:srgbClr val="C00000"/>
                </a:solidFill>
                <a:effectLst/>
              </a:rPr>
              <a:t> encountered worldwide</a:t>
            </a:r>
            <a:endParaRPr lang="en-IN" sz="2400" dirty="0">
              <a:solidFill>
                <a:srgbClr val="C00000"/>
              </a:solidFill>
              <a:effectLst/>
            </a:endParaRPr>
          </a:p>
        </p:txBody>
      </p:sp>
      <p:sp>
        <p:nvSpPr>
          <p:cNvPr id="3" name="Content Placeholder 2"/>
          <p:cNvSpPr>
            <a:spLocks noGrp="1"/>
          </p:cNvSpPr>
          <p:nvPr>
            <p:ph sz="half" idx="1"/>
          </p:nvPr>
        </p:nvSpPr>
        <p:spPr/>
        <p:txBody>
          <a:bodyPr>
            <a:normAutofit/>
          </a:bodyPr>
          <a:lstStyle/>
          <a:p>
            <a:r>
              <a:rPr lang="en-IN" sz="2400" dirty="0" smtClean="0">
                <a:solidFill>
                  <a:srgbClr val="C00000"/>
                </a:solidFill>
              </a:rPr>
              <a:t>Men</a:t>
            </a:r>
            <a:r>
              <a:rPr lang="en-IN" sz="2400" dirty="0" smtClean="0"/>
              <a:t> :</a:t>
            </a:r>
          </a:p>
          <a:p>
            <a:r>
              <a:rPr lang="en-IN" sz="1800" b="1" dirty="0" smtClean="0"/>
              <a:t>Prostate (oral cavity in India)</a:t>
            </a:r>
          </a:p>
          <a:p>
            <a:r>
              <a:rPr lang="en-IN" sz="1800" dirty="0" smtClean="0"/>
              <a:t>Lungs</a:t>
            </a:r>
          </a:p>
          <a:p>
            <a:r>
              <a:rPr lang="en-IN" sz="1800" dirty="0" smtClean="0"/>
              <a:t>Colon or rectum</a:t>
            </a:r>
          </a:p>
          <a:p>
            <a:r>
              <a:rPr lang="en-IN" sz="1800" dirty="0" err="1" smtClean="0"/>
              <a:t>Leukemia</a:t>
            </a:r>
            <a:r>
              <a:rPr lang="en-IN" sz="1800" dirty="0" smtClean="0"/>
              <a:t> and lymphoma</a:t>
            </a:r>
          </a:p>
          <a:p>
            <a:r>
              <a:rPr lang="en-IN" sz="1800" dirty="0" smtClean="0"/>
              <a:t>Ovary</a:t>
            </a:r>
          </a:p>
          <a:p>
            <a:r>
              <a:rPr lang="en-IN" sz="2400" dirty="0" smtClean="0">
                <a:solidFill>
                  <a:srgbClr val="C00000"/>
                </a:solidFill>
              </a:rPr>
              <a:t>Women</a:t>
            </a:r>
            <a:r>
              <a:rPr lang="en-IN" sz="2400" dirty="0" smtClean="0"/>
              <a:t> :</a:t>
            </a:r>
          </a:p>
          <a:p>
            <a:r>
              <a:rPr lang="en-IN" sz="1800" b="1" dirty="0" smtClean="0"/>
              <a:t>Breast (cervix in India)</a:t>
            </a:r>
          </a:p>
          <a:p>
            <a:r>
              <a:rPr lang="en-IN" sz="1800" dirty="0" smtClean="0"/>
              <a:t>Lungs</a:t>
            </a:r>
          </a:p>
          <a:p>
            <a:r>
              <a:rPr lang="en-IN" sz="1800" dirty="0" smtClean="0"/>
              <a:t>Colon or rectum</a:t>
            </a:r>
          </a:p>
          <a:p>
            <a:r>
              <a:rPr lang="en-IN" sz="1800" dirty="0" err="1" smtClean="0"/>
              <a:t>Leukemia</a:t>
            </a:r>
            <a:r>
              <a:rPr lang="en-IN" sz="1800" dirty="0" smtClean="0"/>
              <a:t> and lymphoma</a:t>
            </a:r>
          </a:p>
          <a:p>
            <a:r>
              <a:rPr lang="en-IN" sz="1800" dirty="0" smtClean="0"/>
              <a:t>Ovary</a:t>
            </a:r>
          </a:p>
          <a:p>
            <a:endParaRPr lang="en-IN" sz="2000" dirty="0"/>
          </a:p>
        </p:txBody>
      </p:sp>
      <p:sp>
        <p:nvSpPr>
          <p:cNvPr id="4" name="Content Placeholder 3"/>
          <p:cNvSpPr>
            <a:spLocks noGrp="1"/>
          </p:cNvSpPr>
          <p:nvPr>
            <p:ph sz="half" idx="2"/>
          </p:nvPr>
        </p:nvSpPr>
        <p:spPr/>
        <p:txBody>
          <a:bodyPr>
            <a:normAutofit/>
          </a:bodyPr>
          <a:lstStyle/>
          <a:p>
            <a:r>
              <a:rPr lang="en-IN" sz="2400" dirty="0" smtClean="0">
                <a:solidFill>
                  <a:srgbClr val="C00000"/>
                </a:solidFill>
              </a:rPr>
              <a:t>Children</a:t>
            </a:r>
            <a:r>
              <a:rPr lang="en-IN" sz="2400" dirty="0" smtClean="0"/>
              <a:t> :</a:t>
            </a:r>
          </a:p>
          <a:p>
            <a:r>
              <a:rPr lang="en-IN" sz="1800" b="1" dirty="0" smtClean="0"/>
              <a:t>Acute </a:t>
            </a:r>
            <a:r>
              <a:rPr lang="en-IN" sz="1800" b="1" dirty="0" err="1" smtClean="0"/>
              <a:t>leukemia</a:t>
            </a:r>
            <a:endParaRPr lang="en-IN" sz="1800" b="1" dirty="0" smtClean="0"/>
          </a:p>
          <a:p>
            <a:r>
              <a:rPr lang="en-IN" sz="1800" dirty="0" smtClean="0"/>
              <a:t>CNS </a:t>
            </a:r>
            <a:r>
              <a:rPr lang="en-IN" sz="1800" dirty="0" err="1" smtClean="0"/>
              <a:t>tumors</a:t>
            </a:r>
            <a:endParaRPr lang="en-IN" sz="1800" dirty="0" smtClean="0"/>
          </a:p>
          <a:p>
            <a:r>
              <a:rPr lang="en-IN" sz="1800" dirty="0" smtClean="0"/>
              <a:t>Lymphoma</a:t>
            </a:r>
          </a:p>
          <a:p>
            <a:r>
              <a:rPr lang="en-IN" sz="1800" dirty="0" err="1" smtClean="0"/>
              <a:t>Neuroblastoma</a:t>
            </a:r>
            <a:endParaRPr lang="en-IN" sz="1800" dirty="0" smtClean="0"/>
          </a:p>
          <a:p>
            <a:r>
              <a:rPr lang="en-IN" sz="1800" dirty="0" smtClean="0"/>
              <a:t>Bone sarcoma</a:t>
            </a:r>
            <a:endParaRPr lang="en-IN" sz="1800"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CancerStats2005"/>
          <p:cNvPicPr>
            <a:picLocks noGrp="1" noChangeAspect="1" noChangeArrowheads="1"/>
          </p:cNvPicPr>
          <p:nvPr>
            <p:ph idx="4294967295"/>
          </p:nvPr>
        </p:nvPicPr>
        <p:blipFill>
          <a:blip r:embed="rId3" cstate="print"/>
          <a:srcRect/>
          <a:stretch>
            <a:fillRect/>
          </a:stretch>
        </p:blipFill>
        <p:spPr>
          <a:xfrm>
            <a:off x="1143000" y="228600"/>
            <a:ext cx="7010400" cy="6424613"/>
          </a:xfr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1435608" y="274638"/>
            <a:ext cx="7498080" cy="639762"/>
          </a:xfrm>
        </p:spPr>
        <p:txBody>
          <a:bodyPr>
            <a:normAutofit/>
          </a:bodyPr>
          <a:lstStyle/>
          <a:p>
            <a:r>
              <a:rPr lang="en-US" sz="2800" dirty="0" err="1" smtClean="0">
                <a:solidFill>
                  <a:srgbClr val="C00000"/>
                </a:solidFill>
                <a:effectLst/>
              </a:rPr>
              <a:t>Neoplasia</a:t>
            </a:r>
            <a:endParaRPr lang="en-US" sz="2800" dirty="0" smtClean="0">
              <a:solidFill>
                <a:srgbClr val="C00000"/>
              </a:solidFill>
              <a:effectLst/>
            </a:endParaRPr>
          </a:p>
        </p:txBody>
      </p:sp>
      <p:sp>
        <p:nvSpPr>
          <p:cNvPr id="73731" name="Rectangle 3"/>
          <p:cNvSpPr>
            <a:spLocks noGrp="1" noChangeArrowheads="1"/>
          </p:cNvSpPr>
          <p:nvPr>
            <p:ph idx="1"/>
          </p:nvPr>
        </p:nvSpPr>
        <p:spPr/>
        <p:txBody>
          <a:bodyPr/>
          <a:lstStyle/>
          <a:p>
            <a:pPr marL="609600" indent="-609600"/>
            <a:r>
              <a:rPr lang="en-US" sz="2400" dirty="0" smtClean="0"/>
              <a:t>Factors affecting incidence of cancer :</a:t>
            </a:r>
          </a:p>
          <a:p>
            <a:pPr marL="609600" indent="-609600">
              <a:buNone/>
            </a:pPr>
            <a:endParaRPr lang="en-US" sz="2400" dirty="0" smtClean="0"/>
          </a:p>
          <a:p>
            <a:pPr marL="990600" lvl="1" indent="-533400"/>
            <a:r>
              <a:rPr lang="en-US" sz="2000" dirty="0" smtClean="0"/>
              <a:t>Geographic and Environmental</a:t>
            </a:r>
          </a:p>
          <a:p>
            <a:pPr marL="990600" lvl="1" indent="-533400">
              <a:buNone/>
            </a:pPr>
            <a:endParaRPr lang="en-US" sz="2000" dirty="0" smtClean="0"/>
          </a:p>
          <a:p>
            <a:pPr marL="990600" lvl="1" indent="-533400"/>
            <a:r>
              <a:rPr lang="en-US" sz="2000" dirty="0" smtClean="0"/>
              <a:t>Age</a:t>
            </a:r>
          </a:p>
          <a:p>
            <a:pPr marL="990600" lvl="1" indent="-533400">
              <a:buNone/>
            </a:pPr>
            <a:endParaRPr lang="en-US" sz="2000" dirty="0" smtClean="0"/>
          </a:p>
          <a:p>
            <a:pPr marL="990600" lvl="1" indent="-533400"/>
            <a:r>
              <a:rPr lang="en-US" sz="2000" dirty="0" err="1" smtClean="0">
                <a:solidFill>
                  <a:srgbClr val="C00000"/>
                </a:solidFill>
              </a:rPr>
              <a:t>Hereditory</a:t>
            </a:r>
            <a:endParaRPr lang="en-US" sz="2000" dirty="0" smtClean="0">
              <a:solidFill>
                <a:srgbClr val="C00000"/>
              </a:solidFill>
            </a:endParaRPr>
          </a:p>
          <a:p>
            <a:pPr marL="990600" lvl="1" indent="-533400">
              <a:buNone/>
            </a:pPr>
            <a:endParaRPr lang="en-US" sz="2000" dirty="0" smtClean="0"/>
          </a:p>
          <a:p>
            <a:pPr marL="990600" lvl="1" indent="-533400"/>
            <a:r>
              <a:rPr lang="en-US" sz="2000" dirty="0" err="1" smtClean="0"/>
              <a:t>Aquired</a:t>
            </a:r>
            <a:r>
              <a:rPr lang="en-US" sz="2000" dirty="0" smtClean="0"/>
              <a:t> </a:t>
            </a:r>
            <a:r>
              <a:rPr lang="en-US" sz="2000" dirty="0" err="1" smtClean="0"/>
              <a:t>preneoplastic</a:t>
            </a:r>
            <a:r>
              <a:rPr lang="en-US" sz="2000" dirty="0" smtClean="0"/>
              <a:t> disorders</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35608" y="274638"/>
            <a:ext cx="7498080" cy="715962"/>
          </a:xfrm>
        </p:spPr>
        <p:txBody>
          <a:bodyPr>
            <a:normAutofit/>
          </a:bodyPr>
          <a:lstStyle/>
          <a:p>
            <a:r>
              <a:rPr lang="en-IN" sz="2400" dirty="0" smtClean="0">
                <a:solidFill>
                  <a:srgbClr val="C00000"/>
                </a:solidFill>
                <a:effectLst/>
              </a:rPr>
              <a:t>Epidemiological Factors Influencing </a:t>
            </a:r>
            <a:r>
              <a:rPr lang="en-IN" sz="2400" dirty="0" err="1" smtClean="0">
                <a:solidFill>
                  <a:srgbClr val="C00000"/>
                </a:solidFill>
                <a:effectLst/>
              </a:rPr>
              <a:t>Neoplasia</a:t>
            </a:r>
            <a:endParaRPr lang="en-IN" sz="2400" dirty="0">
              <a:solidFill>
                <a:srgbClr val="C00000"/>
              </a:solidFill>
              <a:effectLst/>
            </a:endParaRPr>
          </a:p>
        </p:txBody>
      </p:sp>
      <p:sp>
        <p:nvSpPr>
          <p:cNvPr id="5" name="Content Placeholder 4"/>
          <p:cNvSpPr>
            <a:spLocks noGrp="1"/>
          </p:cNvSpPr>
          <p:nvPr>
            <p:ph idx="1"/>
          </p:nvPr>
        </p:nvSpPr>
        <p:spPr>
          <a:xfrm>
            <a:off x="1435608" y="1066800"/>
            <a:ext cx="7498080" cy="5410200"/>
          </a:xfrm>
        </p:spPr>
        <p:txBody>
          <a:bodyPr/>
          <a:lstStyle/>
          <a:p>
            <a:r>
              <a:rPr lang="en-IN" sz="2400" dirty="0" smtClean="0"/>
              <a:t>Inherited predisposition to cancer is categorized in to </a:t>
            </a:r>
            <a:r>
              <a:rPr lang="en-IN" sz="2400" dirty="0" smtClean="0">
                <a:solidFill>
                  <a:srgbClr val="C00000"/>
                </a:solidFill>
              </a:rPr>
              <a:t>three groups </a:t>
            </a:r>
            <a:r>
              <a:rPr lang="en-IN" sz="2400" dirty="0" smtClean="0"/>
              <a:t>:</a:t>
            </a:r>
          </a:p>
          <a:p>
            <a:pPr>
              <a:buNone/>
            </a:pPr>
            <a:endParaRPr lang="en-IN" sz="2400" dirty="0" smtClean="0"/>
          </a:p>
          <a:p>
            <a:pPr>
              <a:buNone/>
            </a:pPr>
            <a:r>
              <a:rPr lang="en-IN" sz="2000" dirty="0" smtClean="0"/>
              <a:t>(A) Inherited cancer syndromes </a:t>
            </a:r>
            <a:r>
              <a:rPr lang="en-IN" sz="2000" dirty="0" smtClean="0">
                <a:solidFill>
                  <a:srgbClr val="C00000"/>
                </a:solidFill>
              </a:rPr>
              <a:t>(</a:t>
            </a:r>
            <a:r>
              <a:rPr lang="en-IN" sz="2000" dirty="0" err="1" smtClean="0">
                <a:solidFill>
                  <a:srgbClr val="C00000"/>
                </a:solidFill>
              </a:rPr>
              <a:t>Autosomal</a:t>
            </a:r>
            <a:r>
              <a:rPr lang="en-IN" sz="2000" dirty="0" smtClean="0">
                <a:solidFill>
                  <a:srgbClr val="C00000"/>
                </a:solidFill>
              </a:rPr>
              <a:t> dominant) </a:t>
            </a:r>
            <a:r>
              <a:rPr lang="en-IN" sz="2000" dirty="0" smtClean="0"/>
              <a:t>with strong familial history include :</a:t>
            </a:r>
          </a:p>
          <a:p>
            <a:r>
              <a:rPr lang="en-IN" sz="2000" dirty="0" smtClean="0"/>
              <a:t>Retinoblastoma (RB)</a:t>
            </a:r>
          </a:p>
          <a:p>
            <a:r>
              <a:rPr lang="en-IN" sz="2000" dirty="0" smtClean="0"/>
              <a:t>Familial </a:t>
            </a:r>
            <a:r>
              <a:rPr lang="en-IN" sz="2000" dirty="0" err="1" smtClean="0"/>
              <a:t>adenomatous</a:t>
            </a:r>
            <a:r>
              <a:rPr lang="en-IN" sz="2000" dirty="0" smtClean="0"/>
              <a:t> polyps (FAP) of the colon</a:t>
            </a:r>
          </a:p>
          <a:p>
            <a:r>
              <a:rPr lang="en-IN" sz="2000" dirty="0" smtClean="0"/>
              <a:t>Multiple endocrine </a:t>
            </a:r>
            <a:r>
              <a:rPr lang="en-IN" sz="2000" dirty="0" err="1" smtClean="0"/>
              <a:t>neoplasia</a:t>
            </a:r>
            <a:r>
              <a:rPr lang="en-IN" sz="2000" dirty="0" smtClean="0"/>
              <a:t> (MEN) syndrome</a:t>
            </a:r>
          </a:p>
          <a:p>
            <a:r>
              <a:rPr lang="en-IN" sz="2000" dirty="0" smtClean="0"/>
              <a:t>Neurofibromatosis (NF) or von Recklinghausen disease</a:t>
            </a:r>
          </a:p>
          <a:p>
            <a:r>
              <a:rPr lang="en-IN" sz="2000" dirty="0" smtClean="0"/>
              <a:t>Li-</a:t>
            </a:r>
            <a:r>
              <a:rPr lang="en-IN" sz="2000" dirty="0" err="1" smtClean="0"/>
              <a:t>Fraumeni</a:t>
            </a:r>
            <a:r>
              <a:rPr lang="en-IN" sz="2000" dirty="0" smtClean="0"/>
              <a:t> syndrome</a:t>
            </a:r>
          </a:p>
          <a:p>
            <a:pPr>
              <a:buNone/>
            </a:pPr>
            <a:endParaRPr lang="en-IN" sz="2000" dirty="0" smtClean="0"/>
          </a:p>
          <a:p>
            <a:r>
              <a:rPr lang="en-IN" sz="2000" dirty="0" smtClean="0"/>
              <a:t>This is the </a:t>
            </a:r>
            <a:r>
              <a:rPr lang="en-IN" sz="2000" dirty="0" smtClean="0">
                <a:solidFill>
                  <a:srgbClr val="C00000"/>
                </a:solidFill>
              </a:rPr>
              <a:t>most common type of genetic predisposition</a:t>
            </a:r>
          </a:p>
          <a:p>
            <a:r>
              <a:rPr lang="en-IN" sz="2000" dirty="0" smtClean="0"/>
              <a:t>The mechanism involves </a:t>
            </a:r>
            <a:r>
              <a:rPr lang="en-IN" sz="2000" dirty="0" smtClean="0">
                <a:solidFill>
                  <a:srgbClr val="C00000"/>
                </a:solidFill>
              </a:rPr>
              <a:t>uncontrolled cell division due </a:t>
            </a:r>
            <a:r>
              <a:rPr lang="en-IN" sz="2000" dirty="0" smtClean="0">
                <a:solidFill>
                  <a:srgbClr val="00B050"/>
                </a:solidFill>
              </a:rPr>
              <a:t>to </a:t>
            </a:r>
            <a:r>
              <a:rPr lang="en-IN" sz="2000" dirty="0" err="1" smtClean="0">
                <a:solidFill>
                  <a:srgbClr val="00B050"/>
                </a:solidFill>
              </a:rPr>
              <a:t>germline</a:t>
            </a:r>
            <a:r>
              <a:rPr lang="en-IN" sz="2000" dirty="0" smtClean="0">
                <a:solidFill>
                  <a:srgbClr val="00B050"/>
                </a:solidFill>
              </a:rPr>
              <a:t> mutation </a:t>
            </a:r>
            <a:r>
              <a:rPr lang="en-IN" sz="2000" dirty="0" smtClean="0"/>
              <a:t>of  cancer </a:t>
            </a:r>
            <a:r>
              <a:rPr lang="en-IN" sz="2000" dirty="0" err="1" smtClean="0"/>
              <a:t>suppresor</a:t>
            </a:r>
            <a:r>
              <a:rPr lang="en-IN" sz="2000" dirty="0" smtClean="0"/>
              <a:t> gene</a:t>
            </a:r>
          </a:p>
          <a:p>
            <a:endParaRPr lang="en-IN" sz="2000" dirty="0" smtClean="0"/>
          </a:p>
          <a:p>
            <a:endParaRPr lang="en-IN" sz="2000" dirty="0" smtClean="0"/>
          </a:p>
          <a:p>
            <a:endParaRPr lang="en-IN" sz="2000" dirty="0" smtClean="0"/>
          </a:p>
          <a:p>
            <a:endParaRPr lang="en-IN" sz="2000"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990600"/>
            <a:ext cx="7498080" cy="5715000"/>
          </a:xfrm>
        </p:spPr>
        <p:txBody>
          <a:bodyPr>
            <a:noAutofit/>
          </a:bodyPr>
          <a:lstStyle/>
          <a:p>
            <a:r>
              <a:rPr lang="en-IN" sz="1600" dirty="0" smtClean="0"/>
              <a:t>Normally , if the DNA damage is present, it is repaired at cell-cycle checkpoints</a:t>
            </a:r>
          </a:p>
          <a:p>
            <a:pPr>
              <a:buNone/>
            </a:pPr>
            <a:endParaRPr lang="en-IN" sz="1600" dirty="0" smtClean="0"/>
          </a:p>
          <a:p>
            <a:r>
              <a:rPr lang="en-IN" sz="1600" dirty="0" smtClean="0"/>
              <a:t>If DNA repair </a:t>
            </a:r>
            <a:r>
              <a:rPr lang="en-IN" sz="1600" dirty="0" smtClean="0">
                <a:solidFill>
                  <a:srgbClr val="C00000"/>
                </a:solidFill>
              </a:rPr>
              <a:t>mechanism is defective</a:t>
            </a:r>
            <a:r>
              <a:rPr lang="en-IN" sz="1600" dirty="0" smtClean="0"/>
              <a:t>, cells replicate with defective DNA and mutation or chromosomal breaks are transferred in the progeny of the cells that can </a:t>
            </a:r>
            <a:r>
              <a:rPr lang="en-IN" sz="1600" dirty="0" smtClean="0">
                <a:solidFill>
                  <a:srgbClr val="C00000"/>
                </a:solidFill>
              </a:rPr>
              <a:t>lead to uncontrolled replication.</a:t>
            </a:r>
          </a:p>
          <a:p>
            <a:pPr>
              <a:buNone/>
            </a:pPr>
            <a:endParaRPr lang="en-IN" sz="1600" dirty="0" smtClean="0"/>
          </a:p>
          <a:p>
            <a:r>
              <a:rPr lang="en-IN" sz="1600" dirty="0" smtClean="0"/>
              <a:t>Most of these conditions are inherited as </a:t>
            </a:r>
            <a:r>
              <a:rPr lang="en-IN" sz="1600" dirty="0" err="1" smtClean="0">
                <a:solidFill>
                  <a:srgbClr val="C00000"/>
                </a:solidFill>
              </a:rPr>
              <a:t>autosomal</a:t>
            </a:r>
            <a:r>
              <a:rPr lang="en-IN" sz="1600" dirty="0" smtClean="0">
                <a:solidFill>
                  <a:srgbClr val="C00000"/>
                </a:solidFill>
              </a:rPr>
              <a:t> recessive </a:t>
            </a:r>
            <a:r>
              <a:rPr lang="en-IN" sz="1600" dirty="0" smtClean="0"/>
              <a:t>, e.g. - </a:t>
            </a:r>
          </a:p>
          <a:p>
            <a:pPr>
              <a:buNone/>
            </a:pPr>
            <a:endParaRPr lang="en-IN" sz="1600" dirty="0" smtClean="0"/>
          </a:p>
          <a:p>
            <a:r>
              <a:rPr lang="en-IN" sz="1600" dirty="0" err="1" smtClean="0"/>
              <a:t>Xeroderma</a:t>
            </a:r>
            <a:r>
              <a:rPr lang="en-IN" sz="1600" dirty="0" smtClean="0"/>
              <a:t> </a:t>
            </a:r>
            <a:r>
              <a:rPr lang="en-IN" sz="1600" dirty="0" err="1" smtClean="0"/>
              <a:t>pigmentosa</a:t>
            </a:r>
            <a:endParaRPr lang="en-IN" sz="1600" dirty="0" smtClean="0"/>
          </a:p>
          <a:p>
            <a:pPr>
              <a:buNone/>
            </a:pPr>
            <a:endParaRPr lang="en-IN" sz="1600" dirty="0" smtClean="0"/>
          </a:p>
          <a:p>
            <a:r>
              <a:rPr lang="en-IN" sz="1600" dirty="0" smtClean="0"/>
              <a:t>Ataxia </a:t>
            </a:r>
            <a:r>
              <a:rPr lang="en-IN" sz="1600" dirty="0" err="1" smtClean="0"/>
              <a:t>telangiectasia</a:t>
            </a:r>
            <a:endParaRPr lang="en-IN" sz="1600" dirty="0" smtClean="0"/>
          </a:p>
          <a:p>
            <a:pPr>
              <a:buNone/>
            </a:pPr>
            <a:endParaRPr lang="en-IN" sz="1600" dirty="0" smtClean="0"/>
          </a:p>
          <a:p>
            <a:r>
              <a:rPr lang="en-IN" sz="1600" dirty="0" smtClean="0"/>
              <a:t>Bloom syndrome and </a:t>
            </a:r>
          </a:p>
          <a:p>
            <a:pPr>
              <a:buNone/>
            </a:pPr>
            <a:endParaRPr lang="en-IN" sz="1600" dirty="0" smtClean="0"/>
          </a:p>
          <a:p>
            <a:r>
              <a:rPr lang="en-IN" sz="1600" dirty="0" err="1" smtClean="0"/>
              <a:t>Fanconi</a:t>
            </a:r>
            <a:r>
              <a:rPr lang="en-IN" sz="1600" dirty="0" smtClean="0"/>
              <a:t> </a:t>
            </a:r>
            <a:r>
              <a:rPr lang="en-IN" sz="1600" dirty="0" err="1" smtClean="0"/>
              <a:t>anemia</a:t>
            </a:r>
            <a:r>
              <a:rPr lang="en-IN" sz="1600" dirty="0" smtClean="0"/>
              <a:t> </a:t>
            </a:r>
          </a:p>
          <a:p>
            <a:endParaRPr lang="en-IN" sz="1600" dirty="0" smtClean="0"/>
          </a:p>
          <a:p>
            <a:r>
              <a:rPr lang="en-IN" sz="1600" dirty="0" smtClean="0"/>
              <a:t>One condition in this group is </a:t>
            </a:r>
            <a:r>
              <a:rPr lang="en-IN" sz="1600" dirty="0" err="1" smtClean="0">
                <a:solidFill>
                  <a:srgbClr val="C00000"/>
                </a:solidFill>
              </a:rPr>
              <a:t>autosomal</a:t>
            </a:r>
            <a:r>
              <a:rPr lang="en-IN" sz="1600" dirty="0" smtClean="0">
                <a:solidFill>
                  <a:srgbClr val="C00000"/>
                </a:solidFill>
              </a:rPr>
              <a:t> dominant </a:t>
            </a:r>
            <a:r>
              <a:rPr lang="en-IN" sz="1600" dirty="0" smtClean="0"/>
              <a:t>– </a:t>
            </a:r>
            <a:r>
              <a:rPr lang="en-IN" sz="1600" dirty="0" err="1" smtClean="0"/>
              <a:t>Hereditory</a:t>
            </a:r>
            <a:r>
              <a:rPr lang="en-IN" sz="1600" dirty="0" smtClean="0"/>
              <a:t> </a:t>
            </a:r>
            <a:r>
              <a:rPr lang="en-IN" sz="1600" dirty="0" err="1" smtClean="0"/>
              <a:t>nonpolypoid</a:t>
            </a:r>
            <a:r>
              <a:rPr lang="en-IN" sz="1600" dirty="0" smtClean="0"/>
              <a:t> colon cancer </a:t>
            </a:r>
            <a:r>
              <a:rPr lang="en-IN" sz="1600" dirty="0" smtClean="0">
                <a:solidFill>
                  <a:srgbClr val="C00000"/>
                </a:solidFill>
              </a:rPr>
              <a:t>(HNPCC)</a:t>
            </a:r>
          </a:p>
          <a:p>
            <a:pPr>
              <a:buNone/>
            </a:pPr>
            <a:r>
              <a:rPr lang="en-IN" sz="1600" dirty="0" smtClean="0"/>
              <a:t>      </a:t>
            </a:r>
            <a:endParaRPr lang="en-IN" sz="1600" dirty="0"/>
          </a:p>
        </p:txBody>
      </p:sp>
      <p:sp>
        <p:nvSpPr>
          <p:cNvPr id="4" name="Title 3"/>
          <p:cNvSpPr>
            <a:spLocks noGrp="1"/>
          </p:cNvSpPr>
          <p:nvPr>
            <p:ph type="title"/>
          </p:nvPr>
        </p:nvSpPr>
        <p:spPr>
          <a:xfrm>
            <a:off x="1435608" y="274638"/>
            <a:ext cx="7498080" cy="715962"/>
          </a:xfrm>
        </p:spPr>
        <p:txBody>
          <a:bodyPr>
            <a:normAutofit/>
          </a:bodyPr>
          <a:lstStyle/>
          <a:p>
            <a:r>
              <a:rPr lang="en-IN" sz="2400" dirty="0" smtClean="0">
                <a:solidFill>
                  <a:srgbClr val="C00000"/>
                </a:solidFill>
                <a:effectLst/>
              </a:rPr>
              <a:t>(B)Defective DNA repair syndromes</a:t>
            </a:r>
            <a:endParaRPr lang="en-IN" sz="2400" dirty="0">
              <a:solidFill>
                <a:srgbClr val="C00000"/>
              </a:solidFill>
              <a:effectLst/>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solidFill>
                  <a:srgbClr val="C00000"/>
                </a:solidFill>
              </a:rPr>
              <a:t>(C) Familial cancers : </a:t>
            </a:r>
          </a:p>
          <a:p>
            <a:r>
              <a:rPr lang="en-IN" sz="2000" dirty="0" smtClean="0"/>
              <a:t>Cancer with a high frequency of occurrence within a family are called family cancers . </a:t>
            </a:r>
          </a:p>
          <a:p>
            <a:r>
              <a:rPr lang="en-IN" sz="2000" dirty="0" smtClean="0"/>
              <a:t>Carcinoma of breast, colon, uterus, ovary, stomach and some sarcoma. </a:t>
            </a:r>
          </a:p>
          <a:p>
            <a:pPr>
              <a:buNone/>
            </a:pPr>
            <a:endParaRPr lang="en-IN" sz="2000" dirty="0" smtClean="0"/>
          </a:p>
          <a:p>
            <a:r>
              <a:rPr lang="en-IN" sz="2000" dirty="0" smtClean="0">
                <a:solidFill>
                  <a:srgbClr val="C00000"/>
                </a:solidFill>
              </a:rPr>
              <a:t>Familial cancers have the following features </a:t>
            </a:r>
            <a:r>
              <a:rPr lang="en-IN" sz="2000" dirty="0" smtClean="0"/>
              <a:t>: </a:t>
            </a:r>
          </a:p>
          <a:p>
            <a:r>
              <a:rPr lang="en-IN" sz="2000" dirty="0" smtClean="0"/>
              <a:t>Early age of onset</a:t>
            </a:r>
          </a:p>
          <a:p>
            <a:r>
              <a:rPr lang="en-IN" sz="2000" dirty="0" smtClean="0"/>
              <a:t>Multiple primary cancers in a single individuals (such as </a:t>
            </a:r>
            <a:r>
              <a:rPr lang="en-IN" sz="2000" dirty="0" smtClean="0">
                <a:solidFill>
                  <a:srgbClr val="C00000"/>
                </a:solidFill>
              </a:rPr>
              <a:t>bilateral breast cancer)</a:t>
            </a:r>
          </a:p>
          <a:p>
            <a:r>
              <a:rPr lang="en-IN" sz="2000" dirty="0" smtClean="0"/>
              <a:t>No clearly identifiable pattern of transmission</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563562"/>
          </a:xfrm>
        </p:spPr>
        <p:txBody>
          <a:bodyPr>
            <a:normAutofit/>
          </a:bodyPr>
          <a:lstStyle/>
          <a:p>
            <a:r>
              <a:rPr lang="en-IN" sz="2800" dirty="0" smtClean="0">
                <a:solidFill>
                  <a:srgbClr val="C00000"/>
                </a:solidFill>
                <a:effectLst/>
              </a:rPr>
              <a:t>Inherited Predisposition to Cancer </a:t>
            </a:r>
            <a:endParaRPr lang="en-IN" sz="2800" dirty="0">
              <a:solidFill>
                <a:srgbClr val="C00000"/>
              </a:solidFill>
              <a:effectLst/>
            </a:endParaRPr>
          </a:p>
        </p:txBody>
      </p:sp>
      <p:graphicFrame>
        <p:nvGraphicFramePr>
          <p:cNvPr id="4" name="Content Placeholder 3"/>
          <p:cNvGraphicFramePr>
            <a:graphicFrameLocks noGrp="1"/>
          </p:cNvGraphicFramePr>
          <p:nvPr>
            <p:ph idx="1"/>
          </p:nvPr>
        </p:nvGraphicFramePr>
        <p:xfrm>
          <a:off x="1435100" y="990601"/>
          <a:ext cx="7499350" cy="5410199"/>
        </p:xfrm>
        <a:graphic>
          <a:graphicData uri="http://schemas.openxmlformats.org/drawingml/2006/table">
            <a:tbl>
              <a:tblPr firstRow="1" bandRow="1">
                <a:tableStyleId>{5C22544A-7EE6-4342-B048-85BDC9FD1C3A}</a:tableStyleId>
              </a:tblPr>
              <a:tblGrid>
                <a:gridCol w="2984500"/>
                <a:gridCol w="4514850"/>
              </a:tblGrid>
              <a:tr h="641547">
                <a:tc>
                  <a:txBody>
                    <a:bodyPr/>
                    <a:lstStyle/>
                    <a:p>
                      <a:r>
                        <a:rPr kumimoji="0" lang="en-IN" sz="2400" b="1" i="1" kern="1200" dirty="0" smtClean="0">
                          <a:solidFill>
                            <a:schemeClr val="lt1"/>
                          </a:solidFill>
                          <a:latin typeface="+mn-lt"/>
                          <a:ea typeface="+mn-ea"/>
                          <a:cs typeface="+mn-cs"/>
                        </a:rPr>
                        <a:t>Gene</a:t>
                      </a:r>
                      <a:endParaRPr lang="en-IN" sz="2400" dirty="0"/>
                    </a:p>
                  </a:txBody>
                  <a:tcPr/>
                </a:tc>
                <a:tc>
                  <a:txBody>
                    <a:bodyPr/>
                    <a:lstStyle/>
                    <a:p>
                      <a:r>
                        <a:rPr kumimoji="0" lang="en-IN" sz="2400" b="1" i="0" kern="1200" dirty="0" smtClean="0">
                          <a:solidFill>
                            <a:schemeClr val="lt1"/>
                          </a:solidFill>
                          <a:latin typeface="+mn-lt"/>
                          <a:ea typeface="+mn-ea"/>
                          <a:cs typeface="+mn-cs"/>
                        </a:rPr>
                        <a:t>Inherited Predisposition</a:t>
                      </a:r>
                      <a:endParaRPr lang="en-IN" sz="2400" i="0" dirty="0"/>
                    </a:p>
                  </a:txBody>
                  <a:tcPr/>
                </a:tc>
              </a:tr>
              <a:tr h="641547">
                <a:tc>
                  <a:txBody>
                    <a:bodyPr/>
                    <a:lstStyle/>
                    <a:p>
                      <a:r>
                        <a:rPr kumimoji="0" lang="en-IN" sz="2000" i="0" kern="1200" dirty="0" smtClean="0">
                          <a:solidFill>
                            <a:schemeClr val="dk1"/>
                          </a:solidFill>
                          <a:latin typeface="+mn-lt"/>
                          <a:ea typeface="+mn-ea"/>
                          <a:cs typeface="+mn-cs"/>
                        </a:rPr>
                        <a:t>RB</a:t>
                      </a:r>
                      <a:endParaRPr lang="en-IN" sz="2000" i="0" dirty="0"/>
                    </a:p>
                  </a:txBody>
                  <a:tcPr/>
                </a:tc>
                <a:tc>
                  <a:txBody>
                    <a:bodyPr/>
                    <a:lstStyle/>
                    <a:p>
                      <a:r>
                        <a:rPr kumimoji="0" lang="en-IN" sz="2000" kern="1200" dirty="0" smtClean="0">
                          <a:solidFill>
                            <a:schemeClr val="dk1"/>
                          </a:solidFill>
                          <a:latin typeface="+mn-lt"/>
                          <a:ea typeface="+mn-ea"/>
                          <a:cs typeface="+mn-cs"/>
                        </a:rPr>
                        <a:t>Retinoblastoma</a:t>
                      </a:r>
                      <a:endParaRPr lang="en-IN" sz="2000" dirty="0"/>
                    </a:p>
                  </a:txBody>
                  <a:tcPr/>
                </a:tc>
              </a:tr>
              <a:tr h="641547">
                <a:tc>
                  <a:txBody>
                    <a:bodyPr/>
                    <a:lstStyle/>
                    <a:p>
                      <a:r>
                        <a:rPr lang="en-IN" sz="2000" dirty="0" smtClean="0"/>
                        <a:t>p53</a:t>
                      </a:r>
                      <a:endParaRPr lang="en-IN" sz="2000" dirty="0"/>
                    </a:p>
                  </a:txBody>
                  <a:tcPr/>
                </a:tc>
                <a:tc>
                  <a:txBody>
                    <a:bodyPr/>
                    <a:lstStyle/>
                    <a:p>
                      <a:r>
                        <a:rPr kumimoji="0" lang="en-IN" sz="2000" kern="1200" dirty="0" smtClean="0">
                          <a:solidFill>
                            <a:schemeClr val="dk1"/>
                          </a:solidFill>
                          <a:latin typeface="+mn-lt"/>
                          <a:ea typeface="+mn-ea"/>
                          <a:cs typeface="+mn-cs"/>
                        </a:rPr>
                        <a:t>Li-</a:t>
                      </a:r>
                      <a:r>
                        <a:rPr kumimoji="0" lang="en-IN" sz="2000" kern="1200" dirty="0" err="1" smtClean="0">
                          <a:solidFill>
                            <a:schemeClr val="dk1"/>
                          </a:solidFill>
                          <a:latin typeface="+mn-lt"/>
                          <a:ea typeface="+mn-ea"/>
                          <a:cs typeface="+mn-cs"/>
                        </a:rPr>
                        <a:t>Fraumeni</a:t>
                      </a:r>
                      <a:r>
                        <a:rPr kumimoji="0" lang="en-IN" sz="2000" kern="1200" dirty="0" smtClean="0">
                          <a:solidFill>
                            <a:schemeClr val="dk1"/>
                          </a:solidFill>
                          <a:latin typeface="+mn-lt"/>
                          <a:ea typeface="+mn-ea"/>
                          <a:cs typeface="+mn-cs"/>
                        </a:rPr>
                        <a:t> syndrome </a:t>
                      </a:r>
                      <a:endParaRPr lang="en-IN" sz="2000" dirty="0"/>
                    </a:p>
                  </a:txBody>
                  <a:tcPr/>
                </a:tc>
              </a:tr>
              <a:tr h="791853">
                <a:tc>
                  <a:txBody>
                    <a:bodyPr/>
                    <a:lstStyle/>
                    <a:p>
                      <a:r>
                        <a:rPr lang="en-IN" sz="2000" dirty="0" smtClean="0"/>
                        <a:t>APC</a:t>
                      </a:r>
                      <a:endParaRPr lang="en-IN" sz="2000" dirty="0"/>
                    </a:p>
                  </a:txBody>
                  <a:tcPr/>
                </a:tc>
                <a:tc>
                  <a:txBody>
                    <a:bodyPr/>
                    <a:lstStyle/>
                    <a:p>
                      <a:r>
                        <a:rPr kumimoji="0" lang="en-IN" sz="2000" kern="1200" dirty="0" smtClean="0">
                          <a:solidFill>
                            <a:schemeClr val="dk1"/>
                          </a:solidFill>
                          <a:latin typeface="+mn-lt"/>
                          <a:ea typeface="+mn-ea"/>
                          <a:cs typeface="+mn-cs"/>
                        </a:rPr>
                        <a:t>Familial </a:t>
                      </a:r>
                      <a:r>
                        <a:rPr kumimoji="0" lang="en-IN" sz="2000" kern="1200" dirty="0" err="1" smtClean="0">
                          <a:solidFill>
                            <a:schemeClr val="dk1"/>
                          </a:solidFill>
                          <a:latin typeface="+mn-lt"/>
                          <a:ea typeface="+mn-ea"/>
                          <a:cs typeface="+mn-cs"/>
                        </a:rPr>
                        <a:t>adenomatous</a:t>
                      </a:r>
                      <a:r>
                        <a:rPr kumimoji="0" lang="en-IN" sz="2000" kern="1200" dirty="0" smtClean="0">
                          <a:solidFill>
                            <a:schemeClr val="dk1"/>
                          </a:solidFill>
                          <a:latin typeface="+mn-lt"/>
                          <a:ea typeface="+mn-ea"/>
                          <a:cs typeface="+mn-cs"/>
                        </a:rPr>
                        <a:t> </a:t>
                      </a:r>
                      <a:r>
                        <a:rPr kumimoji="0" lang="en-IN" sz="2000" kern="1200" dirty="0" err="1" smtClean="0">
                          <a:solidFill>
                            <a:schemeClr val="dk1"/>
                          </a:solidFill>
                          <a:latin typeface="+mn-lt"/>
                          <a:ea typeface="+mn-ea"/>
                          <a:cs typeface="+mn-cs"/>
                        </a:rPr>
                        <a:t>polyposis</a:t>
                      </a:r>
                      <a:r>
                        <a:rPr kumimoji="0" lang="en-IN" sz="2000" kern="1200" dirty="0" smtClean="0">
                          <a:solidFill>
                            <a:schemeClr val="dk1"/>
                          </a:solidFill>
                          <a:latin typeface="+mn-lt"/>
                          <a:ea typeface="+mn-ea"/>
                          <a:cs typeface="+mn-cs"/>
                        </a:rPr>
                        <a:t>/colon cancer</a:t>
                      </a:r>
                      <a:endParaRPr lang="en-IN" sz="2000" dirty="0"/>
                    </a:p>
                  </a:txBody>
                  <a:tcPr/>
                </a:tc>
              </a:tr>
              <a:tr h="641547">
                <a:tc>
                  <a:txBody>
                    <a:bodyPr/>
                    <a:lstStyle/>
                    <a:p>
                      <a:r>
                        <a:rPr lang="en-IN" sz="2000" dirty="0" smtClean="0"/>
                        <a:t>NF1,</a:t>
                      </a:r>
                      <a:r>
                        <a:rPr lang="en-IN" sz="2000" baseline="0" dirty="0" smtClean="0"/>
                        <a:t> NF2</a:t>
                      </a:r>
                      <a:endParaRPr lang="en-IN" sz="2000" dirty="0"/>
                    </a:p>
                  </a:txBody>
                  <a:tcPr/>
                </a:tc>
                <a:tc>
                  <a:txBody>
                    <a:bodyPr/>
                    <a:lstStyle/>
                    <a:p>
                      <a:r>
                        <a:rPr kumimoji="0" lang="en-IN" sz="2000" kern="1200" dirty="0" smtClean="0">
                          <a:solidFill>
                            <a:schemeClr val="dk1"/>
                          </a:solidFill>
                          <a:latin typeface="+mn-lt"/>
                          <a:ea typeface="+mn-ea"/>
                          <a:cs typeface="+mn-cs"/>
                        </a:rPr>
                        <a:t>Neurofibromatosis 1 and 2</a:t>
                      </a:r>
                      <a:endParaRPr lang="en-IN" sz="2000" dirty="0"/>
                    </a:p>
                  </a:txBody>
                  <a:tcPr/>
                </a:tc>
              </a:tr>
              <a:tr h="641547">
                <a:tc>
                  <a:txBody>
                    <a:bodyPr/>
                    <a:lstStyle/>
                    <a:p>
                      <a:r>
                        <a:rPr kumimoji="0" lang="en-IN" sz="2000" i="1" kern="1200" dirty="0" smtClean="0">
                          <a:solidFill>
                            <a:schemeClr val="dk1"/>
                          </a:solidFill>
                          <a:latin typeface="+mn-lt"/>
                          <a:ea typeface="+mn-ea"/>
                          <a:cs typeface="+mn-cs"/>
                        </a:rPr>
                        <a:t>BRCA1, BRCA2</a:t>
                      </a:r>
                      <a:endParaRPr lang="en-IN" sz="2000" dirty="0"/>
                    </a:p>
                  </a:txBody>
                  <a:tcPr/>
                </a:tc>
                <a:tc>
                  <a:txBody>
                    <a:bodyPr/>
                    <a:lstStyle/>
                    <a:p>
                      <a:r>
                        <a:rPr kumimoji="0" lang="en-IN" sz="2000" kern="1200" dirty="0" smtClean="0">
                          <a:solidFill>
                            <a:schemeClr val="dk1"/>
                          </a:solidFill>
                          <a:latin typeface="+mn-lt"/>
                          <a:ea typeface="+mn-ea"/>
                          <a:cs typeface="+mn-cs"/>
                        </a:rPr>
                        <a:t>Breast and ovarian </a:t>
                      </a:r>
                      <a:r>
                        <a:rPr kumimoji="0" lang="en-IN" sz="2000" kern="1200" dirty="0" err="1" smtClean="0">
                          <a:solidFill>
                            <a:schemeClr val="dk1"/>
                          </a:solidFill>
                          <a:latin typeface="+mn-lt"/>
                          <a:ea typeface="+mn-ea"/>
                          <a:cs typeface="+mn-cs"/>
                        </a:rPr>
                        <a:t>tumors</a:t>
                      </a:r>
                      <a:endParaRPr lang="en-IN" sz="2000" dirty="0"/>
                    </a:p>
                  </a:txBody>
                  <a:tcPr/>
                </a:tc>
              </a:tr>
              <a:tr h="769064">
                <a:tc>
                  <a:txBody>
                    <a:bodyPr/>
                    <a:lstStyle/>
                    <a:p>
                      <a:r>
                        <a:rPr kumimoji="0" lang="en-IN" sz="2000" i="1" kern="1200" dirty="0" smtClean="0">
                          <a:solidFill>
                            <a:schemeClr val="dk1"/>
                          </a:solidFill>
                          <a:latin typeface="+mn-lt"/>
                          <a:ea typeface="+mn-ea"/>
                          <a:cs typeface="+mn-cs"/>
                        </a:rPr>
                        <a:t>MEN1, RET</a:t>
                      </a:r>
                      <a:endParaRPr lang="en-IN" sz="2000" dirty="0"/>
                    </a:p>
                  </a:txBody>
                  <a:tcPr/>
                </a:tc>
                <a:tc>
                  <a:txBody>
                    <a:bodyPr/>
                    <a:lstStyle/>
                    <a:p>
                      <a:r>
                        <a:rPr kumimoji="0" lang="en-IN" sz="2000" kern="1200" dirty="0" smtClean="0">
                          <a:solidFill>
                            <a:schemeClr val="dk1"/>
                          </a:solidFill>
                          <a:latin typeface="+mn-lt"/>
                          <a:ea typeface="+mn-ea"/>
                          <a:cs typeface="+mn-cs"/>
                        </a:rPr>
                        <a:t>Multiple endocrine neoplasia1and 2 </a:t>
                      </a:r>
                    </a:p>
                    <a:p>
                      <a:endParaRPr lang="en-IN" sz="2000" dirty="0"/>
                    </a:p>
                  </a:txBody>
                  <a:tcPr/>
                </a:tc>
              </a:tr>
              <a:tr h="641547">
                <a:tc>
                  <a:txBody>
                    <a:bodyPr/>
                    <a:lstStyle/>
                    <a:p>
                      <a:r>
                        <a:rPr kumimoji="0" lang="en-IN" sz="2000" i="0" kern="1200" dirty="0" smtClean="0">
                          <a:solidFill>
                            <a:schemeClr val="dk1"/>
                          </a:solidFill>
                          <a:latin typeface="+mn-lt"/>
                          <a:ea typeface="+mn-ea"/>
                          <a:cs typeface="+mn-cs"/>
                        </a:rPr>
                        <a:t>MSH2, MLH1, MSH6</a:t>
                      </a:r>
                      <a:endParaRPr lang="en-IN" sz="2000" i="0" dirty="0"/>
                    </a:p>
                  </a:txBody>
                  <a:tcPr/>
                </a:tc>
                <a:tc>
                  <a:txBody>
                    <a:bodyPr/>
                    <a:lstStyle/>
                    <a:p>
                      <a:r>
                        <a:rPr kumimoji="0" lang="en-IN" sz="2000" kern="1200" dirty="0" smtClean="0">
                          <a:solidFill>
                            <a:schemeClr val="dk1"/>
                          </a:solidFill>
                          <a:latin typeface="+mn-lt"/>
                          <a:ea typeface="+mn-ea"/>
                          <a:cs typeface="+mn-cs"/>
                        </a:rPr>
                        <a:t>Hereditary </a:t>
                      </a:r>
                      <a:r>
                        <a:rPr kumimoji="0" lang="en-IN" sz="2000" kern="1200" dirty="0" err="1" smtClean="0">
                          <a:solidFill>
                            <a:schemeClr val="dk1"/>
                          </a:solidFill>
                          <a:latin typeface="+mn-lt"/>
                          <a:ea typeface="+mn-ea"/>
                          <a:cs typeface="+mn-cs"/>
                        </a:rPr>
                        <a:t>nonpolyposis</a:t>
                      </a:r>
                      <a:r>
                        <a:rPr kumimoji="0" lang="en-IN" sz="2000" kern="1200" dirty="0" smtClean="0">
                          <a:solidFill>
                            <a:schemeClr val="dk1"/>
                          </a:solidFill>
                          <a:latin typeface="+mn-lt"/>
                          <a:ea typeface="+mn-ea"/>
                          <a:cs typeface="+mn-cs"/>
                        </a:rPr>
                        <a:t> colon cancer</a:t>
                      </a:r>
                      <a:endParaRPr lang="en-IN" sz="2000" dirty="0"/>
                    </a:p>
                  </a:txBody>
                  <a:tcPr/>
                </a:tc>
              </a:tr>
            </a:tbl>
          </a:graphicData>
        </a:graphic>
      </p:graphicFrame>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normAutofit/>
          </a:bodyPr>
          <a:lstStyle/>
          <a:p>
            <a:r>
              <a:rPr lang="en-IN" sz="3600" dirty="0" smtClean="0">
                <a:solidFill>
                  <a:srgbClr val="C00000"/>
                </a:solidFill>
                <a:effectLst/>
              </a:rPr>
              <a:t>?????QQQQQ</a:t>
            </a:r>
            <a:endParaRPr lang="en-IN" sz="3600" dirty="0">
              <a:solidFill>
                <a:srgbClr val="C00000"/>
              </a:solidFill>
              <a:effectLst/>
            </a:endParaRPr>
          </a:p>
        </p:txBody>
      </p:sp>
      <p:sp>
        <p:nvSpPr>
          <p:cNvPr id="3" name="Content Placeholder 2"/>
          <p:cNvSpPr>
            <a:spLocks noGrp="1"/>
          </p:cNvSpPr>
          <p:nvPr>
            <p:ph idx="1"/>
          </p:nvPr>
        </p:nvSpPr>
        <p:spPr/>
        <p:txBody>
          <a:bodyPr>
            <a:normAutofit/>
          </a:bodyPr>
          <a:lstStyle/>
          <a:p>
            <a:r>
              <a:rPr lang="en-IN" sz="2400" dirty="0" smtClean="0"/>
              <a:t>Genetically determined </a:t>
            </a:r>
            <a:r>
              <a:rPr lang="en-IN" sz="2400" dirty="0" err="1" smtClean="0"/>
              <a:t>tumors</a:t>
            </a:r>
            <a:r>
              <a:rPr lang="en-IN" sz="2400" dirty="0" smtClean="0"/>
              <a:t> include the following except : - </a:t>
            </a:r>
          </a:p>
          <a:p>
            <a:endParaRPr lang="en-IN" sz="2400" dirty="0" smtClean="0"/>
          </a:p>
          <a:p>
            <a:r>
              <a:rPr lang="en-IN" sz="2000" dirty="0" err="1" smtClean="0"/>
              <a:t>Polyposis</a:t>
            </a:r>
            <a:r>
              <a:rPr lang="en-IN" sz="2000" dirty="0" smtClean="0"/>
              <a:t> coli</a:t>
            </a:r>
          </a:p>
          <a:p>
            <a:endParaRPr lang="en-IN" sz="2000" dirty="0" smtClean="0"/>
          </a:p>
          <a:p>
            <a:r>
              <a:rPr lang="en-IN" sz="2000" dirty="0" smtClean="0"/>
              <a:t>Retinoblastoma</a:t>
            </a:r>
          </a:p>
          <a:p>
            <a:endParaRPr lang="en-IN" sz="2000" dirty="0" smtClean="0"/>
          </a:p>
          <a:p>
            <a:r>
              <a:rPr lang="en-IN" sz="2000" dirty="0" smtClean="0"/>
              <a:t>Multiple </a:t>
            </a:r>
            <a:r>
              <a:rPr lang="en-IN" sz="2000" dirty="0" err="1" smtClean="0"/>
              <a:t>neurofibroma</a:t>
            </a:r>
            <a:endParaRPr lang="en-IN" sz="2000" dirty="0" smtClean="0"/>
          </a:p>
          <a:p>
            <a:endParaRPr lang="en-IN" sz="2000" dirty="0" smtClean="0"/>
          </a:p>
          <a:p>
            <a:r>
              <a:rPr lang="en-IN" sz="2000" dirty="0" err="1" smtClean="0"/>
              <a:t>Neuroblastoma</a:t>
            </a:r>
            <a:endParaRPr lang="en-IN" sz="2000" dirty="0" smtClean="0"/>
          </a:p>
          <a:p>
            <a:endParaRPr lang="en-IN" sz="2400" dirty="0" smtClean="0"/>
          </a:p>
          <a:p>
            <a:endParaRPr lang="en-IN" sz="2400"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944562"/>
          </a:xfrm>
        </p:spPr>
        <p:txBody>
          <a:bodyPr>
            <a:normAutofit/>
          </a:bodyPr>
          <a:lstStyle/>
          <a:p>
            <a:r>
              <a:rPr lang="en-IN" sz="2800" dirty="0" smtClean="0">
                <a:solidFill>
                  <a:srgbClr val="C00000"/>
                </a:solidFill>
                <a:effectLst/>
              </a:rPr>
              <a:t>???? QQQQ</a:t>
            </a:r>
            <a:endParaRPr lang="en-IN" sz="2800" dirty="0">
              <a:solidFill>
                <a:srgbClr val="C00000"/>
              </a:solidFill>
              <a:effectLst/>
            </a:endParaRPr>
          </a:p>
        </p:txBody>
      </p:sp>
      <p:sp>
        <p:nvSpPr>
          <p:cNvPr id="3" name="Content Placeholder 2"/>
          <p:cNvSpPr>
            <a:spLocks noGrp="1"/>
          </p:cNvSpPr>
          <p:nvPr>
            <p:ph idx="1"/>
          </p:nvPr>
        </p:nvSpPr>
        <p:spPr/>
        <p:txBody>
          <a:bodyPr>
            <a:normAutofit/>
          </a:bodyPr>
          <a:lstStyle/>
          <a:p>
            <a:r>
              <a:rPr lang="en-IN" sz="2400" dirty="0" smtClean="0"/>
              <a:t>All of the following constitute familial cancer syndrome except : -</a:t>
            </a:r>
          </a:p>
          <a:p>
            <a:endParaRPr lang="en-IN" sz="2400" dirty="0" smtClean="0"/>
          </a:p>
          <a:p>
            <a:r>
              <a:rPr lang="en-IN" sz="2000" dirty="0" err="1" smtClean="0"/>
              <a:t>Xeroderma</a:t>
            </a:r>
            <a:r>
              <a:rPr lang="en-IN" sz="2000" dirty="0" smtClean="0"/>
              <a:t> </a:t>
            </a:r>
            <a:r>
              <a:rPr lang="en-IN" sz="2000" dirty="0" err="1" smtClean="0"/>
              <a:t>pigmentosa</a:t>
            </a:r>
            <a:endParaRPr lang="en-IN" sz="2000" dirty="0" smtClean="0"/>
          </a:p>
          <a:p>
            <a:endParaRPr lang="en-IN" sz="2000" dirty="0" smtClean="0"/>
          </a:p>
          <a:p>
            <a:r>
              <a:rPr lang="en-IN" sz="2000" dirty="0" smtClean="0"/>
              <a:t>Retinoblastoma</a:t>
            </a:r>
          </a:p>
          <a:p>
            <a:endParaRPr lang="en-IN" sz="2000" dirty="0" smtClean="0"/>
          </a:p>
          <a:p>
            <a:r>
              <a:rPr lang="en-IN" sz="2000" dirty="0" smtClean="0"/>
              <a:t>Neurofibromatosis</a:t>
            </a:r>
          </a:p>
          <a:p>
            <a:endParaRPr lang="en-IN" sz="2000" dirty="0" smtClean="0"/>
          </a:p>
          <a:p>
            <a:r>
              <a:rPr lang="en-IN" sz="2000" dirty="0" smtClean="0"/>
              <a:t>MEN - I</a:t>
            </a:r>
            <a:endParaRPr lang="en-IN" sz="2000"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p:nvPr>
        </p:nvSpPr>
        <p:spPr>
          <a:xfrm>
            <a:off x="1435608" y="274638"/>
            <a:ext cx="7498080" cy="639762"/>
          </a:xfrm>
        </p:spPr>
        <p:txBody>
          <a:bodyPr>
            <a:normAutofit/>
          </a:bodyPr>
          <a:lstStyle/>
          <a:p>
            <a:r>
              <a:rPr lang="en-US" sz="2800" dirty="0" err="1" smtClean="0">
                <a:solidFill>
                  <a:srgbClr val="C00000"/>
                </a:solidFill>
                <a:effectLst/>
              </a:rPr>
              <a:t>Neoplasia</a:t>
            </a:r>
            <a:endParaRPr lang="en-US" sz="2800" dirty="0" smtClean="0">
              <a:solidFill>
                <a:srgbClr val="C00000"/>
              </a:solidFill>
              <a:effectLst/>
            </a:endParaRPr>
          </a:p>
        </p:txBody>
      </p:sp>
      <p:sp>
        <p:nvSpPr>
          <p:cNvPr id="74755" name="Rectangle 3"/>
          <p:cNvSpPr>
            <a:spLocks noGrp="1" noChangeArrowheads="1"/>
          </p:cNvSpPr>
          <p:nvPr>
            <p:ph idx="1"/>
          </p:nvPr>
        </p:nvSpPr>
        <p:spPr/>
        <p:txBody>
          <a:bodyPr/>
          <a:lstStyle/>
          <a:p>
            <a:r>
              <a:rPr lang="en-US" sz="2400" dirty="0" smtClean="0">
                <a:solidFill>
                  <a:srgbClr val="C00000"/>
                </a:solidFill>
              </a:rPr>
              <a:t>Geographic and Environmental factors:</a:t>
            </a:r>
          </a:p>
          <a:p>
            <a:pPr>
              <a:buNone/>
            </a:pPr>
            <a:endParaRPr lang="en-US" sz="2400" dirty="0" smtClean="0"/>
          </a:p>
          <a:p>
            <a:pPr lvl="1"/>
            <a:r>
              <a:rPr lang="en-US" sz="2000" dirty="0" smtClean="0"/>
              <a:t>Rate of stomach carcinoma in Japan is seven times the rate in North America and Europe.</a:t>
            </a:r>
          </a:p>
          <a:p>
            <a:pPr lvl="1">
              <a:buNone/>
            </a:pPr>
            <a:endParaRPr lang="en-US" sz="2000" dirty="0" smtClean="0"/>
          </a:p>
          <a:p>
            <a:pPr lvl="1"/>
            <a:r>
              <a:rPr lang="en-US" sz="2000" dirty="0" smtClean="0"/>
              <a:t>Breast carcinoma is five times higher in North America comparing to Japan</a:t>
            </a:r>
          </a:p>
          <a:p>
            <a:pPr lvl="1">
              <a:buNone/>
            </a:pPr>
            <a:endParaRPr lang="en-US" sz="2000" dirty="0" smtClean="0"/>
          </a:p>
          <a:p>
            <a:pPr lvl="1"/>
            <a:r>
              <a:rPr lang="en-US" sz="2000" dirty="0" smtClean="0"/>
              <a:t>Liver cell carcinoma is more common in African populations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 </a:t>
            </a:r>
            <a:r>
              <a:rPr lang="en-IN" sz="3200" dirty="0" smtClean="0">
                <a:solidFill>
                  <a:srgbClr val="C00000"/>
                </a:solidFill>
                <a:effectLst/>
              </a:rPr>
              <a:t>Key Facts </a:t>
            </a:r>
            <a:endParaRPr lang="en-IN" sz="3200" dirty="0">
              <a:solidFill>
                <a:srgbClr val="C00000"/>
              </a:solidFill>
              <a:effectLst/>
            </a:endParaRPr>
          </a:p>
        </p:txBody>
      </p:sp>
      <p:sp>
        <p:nvSpPr>
          <p:cNvPr id="3" name="Content Placeholder 2"/>
          <p:cNvSpPr>
            <a:spLocks noGrp="1"/>
          </p:cNvSpPr>
          <p:nvPr>
            <p:ph idx="1"/>
          </p:nvPr>
        </p:nvSpPr>
        <p:spPr/>
        <p:txBody>
          <a:bodyPr>
            <a:normAutofit/>
          </a:bodyPr>
          <a:lstStyle/>
          <a:p>
            <a:r>
              <a:rPr lang="en-IN" dirty="0" smtClean="0"/>
              <a:t> </a:t>
            </a:r>
            <a:r>
              <a:rPr lang="en-IN" sz="2600" dirty="0" smtClean="0"/>
              <a:t>Cancers figure among the leading causes of death worldwide</a:t>
            </a:r>
          </a:p>
          <a:p>
            <a:pPr>
              <a:buNone/>
            </a:pPr>
            <a:endParaRPr lang="en-IN" sz="2600" dirty="0" smtClean="0"/>
          </a:p>
          <a:p>
            <a:r>
              <a:rPr lang="en-IN" sz="2600" dirty="0" smtClean="0"/>
              <a:t> About 30% of cancer deaths are due to the </a:t>
            </a:r>
            <a:r>
              <a:rPr lang="en-IN" sz="2600" dirty="0" smtClean="0">
                <a:solidFill>
                  <a:srgbClr val="C00000"/>
                </a:solidFill>
              </a:rPr>
              <a:t>five leading </a:t>
            </a:r>
            <a:r>
              <a:rPr lang="en-IN" sz="2600" dirty="0" err="1" smtClean="0">
                <a:solidFill>
                  <a:srgbClr val="C00000"/>
                </a:solidFill>
              </a:rPr>
              <a:t>behavioral</a:t>
            </a:r>
            <a:r>
              <a:rPr lang="en-IN" sz="2600" dirty="0" smtClean="0">
                <a:solidFill>
                  <a:srgbClr val="C00000"/>
                </a:solidFill>
              </a:rPr>
              <a:t> and dietary risks: </a:t>
            </a:r>
          </a:p>
          <a:p>
            <a:pPr>
              <a:buNone/>
            </a:pPr>
            <a:r>
              <a:rPr lang="en-IN" sz="2600" dirty="0" smtClean="0"/>
              <a:t>                  </a:t>
            </a:r>
            <a:r>
              <a:rPr lang="en-IN" sz="2600" b="1" i="1" dirty="0" smtClean="0">
                <a:solidFill>
                  <a:srgbClr val="00B050"/>
                </a:solidFill>
              </a:rPr>
              <a:t>High body mass index, </a:t>
            </a:r>
          </a:p>
          <a:p>
            <a:pPr lvl="2">
              <a:buNone/>
            </a:pPr>
            <a:r>
              <a:rPr lang="en-IN" sz="2600" b="1" i="1" dirty="0" smtClean="0">
                <a:solidFill>
                  <a:srgbClr val="00B050"/>
                </a:solidFill>
              </a:rPr>
              <a:t>             Low fruit and vegetable intake, </a:t>
            </a:r>
          </a:p>
          <a:p>
            <a:pPr lvl="2">
              <a:buNone/>
            </a:pPr>
            <a:r>
              <a:rPr lang="en-IN" sz="2600" b="1" i="1" dirty="0" smtClean="0">
                <a:solidFill>
                  <a:srgbClr val="00B050"/>
                </a:solidFill>
              </a:rPr>
              <a:t>             Lack of physical activity, </a:t>
            </a:r>
          </a:p>
          <a:p>
            <a:pPr lvl="4">
              <a:buNone/>
            </a:pPr>
            <a:r>
              <a:rPr lang="en-IN" sz="2600" b="1" i="1" dirty="0" smtClean="0">
                <a:solidFill>
                  <a:srgbClr val="00B050"/>
                </a:solidFill>
              </a:rPr>
              <a:t>         Tobacco and Alcohol use. </a:t>
            </a:r>
            <a:endParaRPr lang="en-IN" b="1" i="1" dirty="0">
              <a:solidFill>
                <a:srgbClr val="00B050"/>
              </a:solidFill>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rrowheads="1"/>
          </p:cNvSpPr>
          <p:nvPr>
            <p:ph type="title"/>
          </p:nvPr>
        </p:nvSpPr>
        <p:spPr/>
        <p:txBody>
          <a:bodyPr>
            <a:normAutofit/>
          </a:bodyPr>
          <a:lstStyle/>
          <a:p>
            <a:r>
              <a:rPr lang="en-US" sz="2800" dirty="0" err="1" smtClean="0">
                <a:solidFill>
                  <a:srgbClr val="C00000"/>
                </a:solidFill>
                <a:effectLst/>
              </a:rPr>
              <a:t>Neoplasia</a:t>
            </a:r>
            <a:endParaRPr lang="en-US" sz="2800" dirty="0" smtClean="0">
              <a:solidFill>
                <a:srgbClr val="C00000"/>
              </a:solidFill>
              <a:effectLst/>
            </a:endParaRPr>
          </a:p>
        </p:txBody>
      </p:sp>
      <p:sp>
        <p:nvSpPr>
          <p:cNvPr id="75779" name="Rectangle 3"/>
          <p:cNvSpPr>
            <a:spLocks noGrp="1" noChangeArrowheads="1"/>
          </p:cNvSpPr>
          <p:nvPr>
            <p:ph idx="1"/>
          </p:nvPr>
        </p:nvSpPr>
        <p:spPr/>
        <p:txBody>
          <a:bodyPr/>
          <a:lstStyle/>
          <a:p>
            <a:r>
              <a:rPr lang="en-US" sz="2400" dirty="0" smtClean="0"/>
              <a:t>Geographic and </a:t>
            </a:r>
            <a:r>
              <a:rPr lang="en-US" sz="2400" b="1" dirty="0" smtClean="0"/>
              <a:t>Environmental</a:t>
            </a:r>
            <a:r>
              <a:rPr lang="en-US" sz="2400" dirty="0" smtClean="0"/>
              <a:t> factors</a:t>
            </a:r>
            <a:r>
              <a:rPr lang="en-US" dirty="0" smtClean="0"/>
              <a:t>:</a:t>
            </a:r>
          </a:p>
          <a:p>
            <a:pPr>
              <a:buNone/>
            </a:pPr>
            <a:endParaRPr lang="en-US" dirty="0" smtClean="0"/>
          </a:p>
          <a:p>
            <a:pPr lvl="1"/>
            <a:r>
              <a:rPr lang="en-US" sz="2000" dirty="0" smtClean="0"/>
              <a:t>Asbestos : </a:t>
            </a:r>
            <a:r>
              <a:rPr lang="en-US" sz="2000" dirty="0" err="1" smtClean="0"/>
              <a:t>mesothelioma</a:t>
            </a:r>
            <a:endParaRPr lang="en-US" sz="2000" dirty="0" smtClean="0"/>
          </a:p>
          <a:p>
            <a:pPr lvl="1">
              <a:buNone/>
            </a:pPr>
            <a:endParaRPr lang="en-US" sz="2000" dirty="0" smtClean="0"/>
          </a:p>
          <a:p>
            <a:pPr lvl="1"/>
            <a:r>
              <a:rPr lang="en-US" sz="2000" dirty="0" smtClean="0"/>
              <a:t>Smoking : lung cancer</a:t>
            </a:r>
          </a:p>
          <a:p>
            <a:pPr lvl="1">
              <a:buNone/>
            </a:pPr>
            <a:endParaRPr lang="en-US" sz="2000" dirty="0" smtClean="0"/>
          </a:p>
          <a:p>
            <a:pPr lvl="1"/>
            <a:r>
              <a:rPr lang="en-US" sz="2000" dirty="0" smtClean="0"/>
              <a:t>Fatty diets : colonic cancer</a:t>
            </a:r>
          </a:p>
          <a:p>
            <a:pPr lvl="1"/>
            <a:endParaRPr lang="en-US" sz="2000" dirty="0" smtClean="0"/>
          </a:p>
          <a:p>
            <a:pPr lvl="1"/>
            <a:r>
              <a:rPr lang="en-US" sz="2000" dirty="0" smtClean="0"/>
              <a:t>Alcohol abuse : causes cancers of liver</a:t>
            </a:r>
          </a:p>
          <a:p>
            <a:pPr lvl="1"/>
            <a:endParaRPr lang="en-US" dirty="0" smtClean="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rrowheads="1"/>
          </p:cNvSpPr>
          <p:nvPr>
            <p:ph type="title"/>
          </p:nvPr>
        </p:nvSpPr>
        <p:spPr>
          <a:xfrm>
            <a:off x="1435608" y="274638"/>
            <a:ext cx="7498080" cy="487362"/>
          </a:xfrm>
        </p:spPr>
        <p:txBody>
          <a:bodyPr>
            <a:noAutofit/>
          </a:bodyPr>
          <a:lstStyle/>
          <a:p>
            <a:r>
              <a:rPr lang="en-US" sz="2800" dirty="0" err="1" smtClean="0">
                <a:solidFill>
                  <a:srgbClr val="C00000"/>
                </a:solidFill>
                <a:effectLst/>
              </a:rPr>
              <a:t>Neoplasia</a:t>
            </a:r>
            <a:endParaRPr lang="en-US" sz="2800" dirty="0" smtClean="0">
              <a:solidFill>
                <a:srgbClr val="C00000"/>
              </a:solidFill>
              <a:effectLst/>
            </a:endParaRPr>
          </a:p>
        </p:txBody>
      </p:sp>
      <p:sp>
        <p:nvSpPr>
          <p:cNvPr id="77827" name="Rectangle 3"/>
          <p:cNvSpPr>
            <a:spLocks noGrp="1" noChangeArrowheads="1"/>
          </p:cNvSpPr>
          <p:nvPr>
            <p:ph idx="1"/>
          </p:nvPr>
        </p:nvSpPr>
        <p:spPr>
          <a:xfrm>
            <a:off x="1435608" y="1143000"/>
            <a:ext cx="7498080" cy="5105400"/>
          </a:xfrm>
        </p:spPr>
        <p:txBody>
          <a:bodyPr/>
          <a:lstStyle/>
          <a:p>
            <a:r>
              <a:rPr lang="en-US" sz="2400" dirty="0" smtClean="0"/>
              <a:t>Age:</a:t>
            </a:r>
          </a:p>
          <a:p>
            <a:pPr>
              <a:buNone/>
            </a:pPr>
            <a:endParaRPr lang="en-US" sz="2400" dirty="0" smtClean="0"/>
          </a:p>
          <a:p>
            <a:pPr lvl="1"/>
            <a:r>
              <a:rPr lang="en-US" sz="2000" dirty="0" smtClean="0"/>
              <a:t>Generally, the frequency of cancer increases with age.</a:t>
            </a:r>
          </a:p>
          <a:p>
            <a:pPr lvl="1">
              <a:buNone/>
            </a:pPr>
            <a:endParaRPr lang="en-US" sz="2000" dirty="0" smtClean="0"/>
          </a:p>
          <a:p>
            <a:pPr lvl="1"/>
            <a:r>
              <a:rPr lang="en-US" sz="2000" dirty="0" smtClean="0"/>
              <a:t>Most cancer mortality occurs between 55 and 75. </a:t>
            </a:r>
          </a:p>
          <a:p>
            <a:pPr lvl="1">
              <a:buNone/>
            </a:pPr>
            <a:endParaRPr lang="en-US" sz="2000" dirty="0" smtClean="0"/>
          </a:p>
          <a:p>
            <a:pPr lvl="1"/>
            <a:r>
              <a:rPr lang="en-US" sz="2000" dirty="0" smtClean="0"/>
              <a:t>Cancer mortality is also increased during childhood</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92162"/>
          </a:xfrm>
        </p:spPr>
        <p:txBody>
          <a:bodyPr>
            <a:normAutofit/>
          </a:bodyPr>
          <a:lstStyle/>
          <a:p>
            <a:r>
              <a:rPr lang="en-IN" sz="2400" dirty="0" err="1" smtClean="0">
                <a:solidFill>
                  <a:srgbClr val="C00000"/>
                </a:solidFill>
                <a:effectLst/>
              </a:rPr>
              <a:t>Nonhereditory</a:t>
            </a:r>
            <a:r>
              <a:rPr lang="en-IN" sz="2400" dirty="0" smtClean="0">
                <a:solidFill>
                  <a:srgbClr val="C00000"/>
                </a:solidFill>
                <a:effectLst/>
              </a:rPr>
              <a:t> predisposing conditions</a:t>
            </a:r>
            <a:endParaRPr lang="en-IN" sz="2400" dirty="0">
              <a:solidFill>
                <a:srgbClr val="C00000"/>
              </a:solidFill>
              <a:effectLst/>
            </a:endParaRPr>
          </a:p>
        </p:txBody>
      </p:sp>
      <p:sp>
        <p:nvSpPr>
          <p:cNvPr id="3" name="Content Placeholder 2"/>
          <p:cNvSpPr>
            <a:spLocks noGrp="1"/>
          </p:cNvSpPr>
          <p:nvPr>
            <p:ph idx="1"/>
          </p:nvPr>
        </p:nvSpPr>
        <p:spPr/>
        <p:txBody>
          <a:bodyPr>
            <a:normAutofit/>
          </a:bodyPr>
          <a:lstStyle/>
          <a:p>
            <a:r>
              <a:rPr lang="en-IN" sz="2400" dirty="0" smtClean="0"/>
              <a:t>Chronic inflammation and cancer : </a:t>
            </a:r>
          </a:p>
          <a:p>
            <a:endParaRPr lang="en-IN" sz="2400" dirty="0" smtClean="0"/>
          </a:p>
          <a:p>
            <a:r>
              <a:rPr lang="en-IN" sz="2000" dirty="0" smtClean="0"/>
              <a:t>An increased risk of cancer has been noted in chronic inflammatory conditions,  </a:t>
            </a:r>
            <a:r>
              <a:rPr lang="en-IN" sz="2000" dirty="0" err="1" smtClean="0"/>
              <a:t>eg</a:t>
            </a:r>
            <a:r>
              <a:rPr lang="en-IN" sz="2000" dirty="0" smtClean="0"/>
              <a:t>. </a:t>
            </a:r>
          </a:p>
          <a:p>
            <a:endParaRPr lang="en-IN" sz="2000" dirty="0" smtClean="0"/>
          </a:p>
          <a:p>
            <a:r>
              <a:rPr lang="en-IN" sz="2000" dirty="0" smtClean="0">
                <a:solidFill>
                  <a:srgbClr val="C00000"/>
                </a:solidFill>
              </a:rPr>
              <a:t>Ulcerative colitis</a:t>
            </a:r>
          </a:p>
          <a:p>
            <a:pPr>
              <a:buNone/>
            </a:pPr>
            <a:endParaRPr lang="en-IN" sz="2000" dirty="0" smtClean="0">
              <a:solidFill>
                <a:srgbClr val="C00000"/>
              </a:solidFill>
            </a:endParaRPr>
          </a:p>
          <a:p>
            <a:r>
              <a:rPr lang="en-IN" sz="2000" dirty="0" smtClean="0">
                <a:solidFill>
                  <a:srgbClr val="C00000"/>
                </a:solidFill>
              </a:rPr>
              <a:t>Helicobacter pylori gastritis</a:t>
            </a:r>
          </a:p>
          <a:p>
            <a:pPr>
              <a:buNone/>
            </a:pPr>
            <a:endParaRPr lang="en-IN" sz="2000" dirty="0" smtClean="0">
              <a:solidFill>
                <a:srgbClr val="C00000"/>
              </a:solidFill>
            </a:endParaRPr>
          </a:p>
          <a:p>
            <a:r>
              <a:rPr lang="en-IN" sz="2000" dirty="0" smtClean="0">
                <a:solidFill>
                  <a:srgbClr val="C00000"/>
                </a:solidFill>
              </a:rPr>
              <a:t>Viral hepatitis</a:t>
            </a:r>
          </a:p>
          <a:p>
            <a:endParaRPr lang="en-IN" sz="2000" dirty="0">
              <a:solidFill>
                <a:srgbClr val="C00000"/>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dirty="0" smtClean="0">
                <a:solidFill>
                  <a:srgbClr val="C00000"/>
                </a:solidFill>
                <a:effectLst/>
              </a:rPr>
              <a:t>Precancerous conditions </a:t>
            </a:r>
            <a:endParaRPr lang="en-IN" sz="2800" dirty="0">
              <a:solidFill>
                <a:srgbClr val="C00000"/>
              </a:solidFill>
              <a:effectLst/>
            </a:endParaRPr>
          </a:p>
        </p:txBody>
      </p:sp>
      <p:sp>
        <p:nvSpPr>
          <p:cNvPr id="3" name="Content Placeholder 2"/>
          <p:cNvSpPr>
            <a:spLocks noGrp="1"/>
          </p:cNvSpPr>
          <p:nvPr>
            <p:ph idx="1"/>
          </p:nvPr>
        </p:nvSpPr>
        <p:spPr/>
        <p:txBody>
          <a:bodyPr>
            <a:normAutofit/>
          </a:bodyPr>
          <a:lstStyle/>
          <a:p>
            <a:r>
              <a:rPr lang="en-IN" sz="2000" dirty="0" smtClean="0"/>
              <a:t>Certain non-</a:t>
            </a:r>
            <a:r>
              <a:rPr lang="en-IN" sz="2000" dirty="0" err="1" smtClean="0"/>
              <a:t>neoplastic</a:t>
            </a:r>
            <a:r>
              <a:rPr lang="en-IN" sz="2000" dirty="0" smtClean="0"/>
              <a:t> and benign disorders have a well-defined association with cancer.</a:t>
            </a:r>
          </a:p>
          <a:p>
            <a:pPr>
              <a:buNone/>
            </a:pPr>
            <a:endParaRPr lang="en-IN" sz="2000" dirty="0" smtClean="0"/>
          </a:p>
          <a:p>
            <a:r>
              <a:rPr lang="en-IN" sz="2000" dirty="0" smtClean="0"/>
              <a:t>Increased incidence of cancer in precancerous lesions is mostly attributed to </a:t>
            </a:r>
            <a:r>
              <a:rPr lang="en-IN" sz="2000" dirty="0" smtClean="0">
                <a:solidFill>
                  <a:srgbClr val="C00000"/>
                </a:solidFill>
              </a:rPr>
              <a:t>continuous regenerative cell replication. </a:t>
            </a:r>
          </a:p>
          <a:p>
            <a:endParaRPr lang="en-IN" sz="2000" dirty="0" smtClean="0">
              <a:solidFill>
                <a:srgbClr val="C00000"/>
              </a:solidFill>
            </a:endParaRPr>
          </a:p>
          <a:p>
            <a:r>
              <a:rPr lang="en-IN" sz="2000" b="1" dirty="0" smtClean="0"/>
              <a:t>Precancerous  /  Premalignant </a:t>
            </a:r>
          </a:p>
          <a:p>
            <a:pPr>
              <a:buNone/>
            </a:pPr>
            <a:endParaRPr lang="en-IN" sz="2000"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000" dirty="0" smtClean="0"/>
              <a:t>Actinic </a:t>
            </a:r>
            <a:r>
              <a:rPr lang="en-IN" sz="2000" dirty="0" err="1" smtClean="0"/>
              <a:t>keratosis</a:t>
            </a:r>
            <a:endParaRPr lang="en-IN" sz="2000" dirty="0" smtClean="0"/>
          </a:p>
          <a:p>
            <a:r>
              <a:rPr lang="en-IN" sz="2000" dirty="0" smtClean="0"/>
              <a:t>Barrett oesophagus</a:t>
            </a:r>
          </a:p>
          <a:p>
            <a:r>
              <a:rPr lang="en-IN" sz="2000" dirty="0" err="1" smtClean="0"/>
              <a:t>Leukoplakia</a:t>
            </a:r>
            <a:r>
              <a:rPr lang="en-IN" sz="2000" dirty="0" smtClean="0"/>
              <a:t> of oral cavity</a:t>
            </a:r>
          </a:p>
          <a:p>
            <a:r>
              <a:rPr lang="en-IN" sz="2000" dirty="0" smtClean="0"/>
              <a:t>Chronic atrophic gastritis</a:t>
            </a:r>
          </a:p>
          <a:p>
            <a:r>
              <a:rPr lang="en-IN" sz="2000" dirty="0" err="1" smtClean="0"/>
              <a:t>Pagets</a:t>
            </a:r>
            <a:r>
              <a:rPr lang="en-IN" sz="2000" dirty="0" smtClean="0"/>
              <a:t> disease of bone</a:t>
            </a:r>
          </a:p>
          <a:p>
            <a:r>
              <a:rPr lang="en-IN" sz="2000" dirty="0" smtClean="0"/>
              <a:t>Multiple villous adenomas of colon</a:t>
            </a:r>
          </a:p>
          <a:p>
            <a:r>
              <a:rPr lang="en-IN" sz="2000" dirty="0" smtClean="0"/>
              <a:t>Neurofibromatosis</a:t>
            </a:r>
          </a:p>
          <a:p>
            <a:r>
              <a:rPr lang="en-IN" sz="2000" dirty="0" smtClean="0"/>
              <a:t>Long standing ulcerative colitis</a:t>
            </a:r>
          </a:p>
          <a:p>
            <a:r>
              <a:rPr lang="en-IN" sz="2000" dirty="0" smtClean="0"/>
              <a:t>Cirrhosis of liver</a:t>
            </a:r>
          </a:p>
          <a:p>
            <a:r>
              <a:rPr lang="en-IN" sz="2000" dirty="0" smtClean="0"/>
              <a:t>Chronic bronchitis (heavy smokers)</a:t>
            </a:r>
          </a:p>
          <a:p>
            <a:r>
              <a:rPr lang="en-IN" sz="2000" dirty="0" smtClean="0"/>
              <a:t>Chronic irritation of the oral cavity</a:t>
            </a:r>
          </a:p>
          <a:p>
            <a:r>
              <a:rPr lang="en-IN" sz="2000" dirty="0" smtClean="0"/>
              <a:t>Old burn scar (</a:t>
            </a:r>
            <a:r>
              <a:rPr lang="en-IN" sz="2000" dirty="0" err="1" smtClean="0"/>
              <a:t>Marjolin</a:t>
            </a:r>
            <a:r>
              <a:rPr lang="en-IN" sz="2000" dirty="0" smtClean="0"/>
              <a:t> ulcer)</a:t>
            </a:r>
            <a:endParaRPr lang="en-IN" sz="2000"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solidFill>
                  <a:srgbClr val="C00000"/>
                </a:solidFill>
                <a:effectLst/>
              </a:rPr>
              <a:t> Molecular Basis of Cancer (Carcinogenesis) </a:t>
            </a:r>
            <a:endParaRPr lang="en-IN" sz="2400" dirty="0">
              <a:solidFill>
                <a:srgbClr val="C00000"/>
              </a:solidFill>
              <a:effectLst/>
            </a:endParaRPr>
          </a:p>
        </p:txBody>
      </p:sp>
      <p:sp>
        <p:nvSpPr>
          <p:cNvPr id="3" name="Content Placeholder 2"/>
          <p:cNvSpPr>
            <a:spLocks noGrp="1"/>
          </p:cNvSpPr>
          <p:nvPr>
            <p:ph idx="1"/>
          </p:nvPr>
        </p:nvSpPr>
        <p:spPr/>
        <p:txBody>
          <a:bodyPr>
            <a:normAutofit/>
          </a:bodyPr>
          <a:lstStyle/>
          <a:p>
            <a:r>
              <a:rPr lang="en-IN" sz="2400" dirty="0" smtClean="0"/>
              <a:t>Basic principles of carcinogenesis: </a:t>
            </a:r>
          </a:p>
          <a:p>
            <a:pPr>
              <a:buNone/>
            </a:pPr>
            <a:endParaRPr lang="en-IN" sz="2400" dirty="0" smtClean="0"/>
          </a:p>
          <a:p>
            <a:r>
              <a:rPr lang="en-IN" sz="2000" dirty="0" smtClean="0">
                <a:solidFill>
                  <a:srgbClr val="C00000"/>
                </a:solidFill>
              </a:rPr>
              <a:t>The fundamental principles in carcinogenesis include  : </a:t>
            </a:r>
          </a:p>
          <a:p>
            <a:pPr>
              <a:buNone/>
            </a:pPr>
            <a:endParaRPr lang="en-IN" sz="2000" dirty="0" smtClean="0">
              <a:solidFill>
                <a:srgbClr val="C00000"/>
              </a:solidFill>
            </a:endParaRPr>
          </a:p>
          <a:p>
            <a:r>
              <a:rPr lang="en-IN" sz="2000" dirty="0" smtClean="0"/>
              <a:t>1) </a:t>
            </a:r>
            <a:r>
              <a:rPr lang="en-IN" sz="2000" dirty="0" smtClean="0">
                <a:solidFill>
                  <a:srgbClr val="C00000"/>
                </a:solidFill>
              </a:rPr>
              <a:t>Non-lethal genetic damage </a:t>
            </a:r>
            <a:r>
              <a:rPr lang="en-IN" sz="2000" dirty="0" smtClean="0"/>
              <a:t>lies at the heart of carcinogenesis. </a:t>
            </a:r>
          </a:p>
          <a:p>
            <a:pPr>
              <a:buNone/>
            </a:pPr>
            <a:endParaRPr lang="en-IN" sz="2000" dirty="0" smtClean="0"/>
          </a:p>
          <a:p>
            <a:r>
              <a:rPr lang="en-IN" sz="2000" dirty="0" smtClean="0"/>
              <a:t>Such genetic damage (mutation) may be acquired by the action of environmental agents such as :	Chemicals</a:t>
            </a:r>
          </a:p>
          <a:p>
            <a:pPr>
              <a:buNone/>
            </a:pPr>
            <a:r>
              <a:rPr lang="en-IN" sz="2000" dirty="0" smtClean="0"/>
              <a:t>					Radiation </a:t>
            </a:r>
          </a:p>
          <a:p>
            <a:pPr>
              <a:buNone/>
            </a:pPr>
            <a:r>
              <a:rPr lang="en-IN" sz="2000" dirty="0" smtClean="0"/>
              <a:t>					Viruses , or</a:t>
            </a:r>
          </a:p>
          <a:p>
            <a:r>
              <a:rPr lang="en-IN" sz="2000" dirty="0" smtClean="0">
                <a:solidFill>
                  <a:srgbClr val="C00000"/>
                </a:solidFill>
              </a:rPr>
              <a:t>                                               it may be inherited in the germ line</a:t>
            </a:r>
            <a:r>
              <a:rPr lang="en-IN" sz="2000" dirty="0" smtClean="0"/>
              <a:t>. </a:t>
            </a:r>
            <a:endParaRPr lang="en-IN" sz="2000"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000" dirty="0" smtClean="0"/>
              <a:t>(2) </a:t>
            </a:r>
          </a:p>
          <a:p>
            <a:pPr>
              <a:buNone/>
            </a:pPr>
            <a:endParaRPr lang="en-IN" sz="2000" dirty="0" smtClean="0"/>
          </a:p>
          <a:p>
            <a:r>
              <a:rPr lang="en-IN" sz="2000" dirty="0" err="1" smtClean="0"/>
              <a:t>Tumors</a:t>
            </a:r>
            <a:r>
              <a:rPr lang="en-IN" sz="2000" dirty="0" smtClean="0"/>
              <a:t> develop as </a:t>
            </a:r>
            <a:r>
              <a:rPr lang="en-IN" sz="2000" dirty="0" err="1" smtClean="0"/>
              <a:t>clonal</a:t>
            </a:r>
            <a:r>
              <a:rPr lang="en-IN" sz="2000" dirty="0" smtClean="0"/>
              <a:t> progeny of  a single genetically damaged progenitor cell, i.e. </a:t>
            </a:r>
            <a:r>
              <a:rPr lang="en-IN" sz="2000" dirty="0" err="1" smtClean="0">
                <a:solidFill>
                  <a:srgbClr val="C00000"/>
                </a:solidFill>
              </a:rPr>
              <a:t>Monoclonality</a:t>
            </a:r>
            <a:endParaRPr lang="en-IN" sz="2000" dirty="0" smtClean="0">
              <a:solidFill>
                <a:srgbClr val="C00000"/>
              </a:solidFill>
            </a:endParaRPr>
          </a:p>
          <a:p>
            <a:pPr>
              <a:buNone/>
            </a:pPr>
            <a:endParaRPr lang="en-IN" sz="2000" dirty="0" smtClean="0">
              <a:solidFill>
                <a:srgbClr val="C00000"/>
              </a:solidFill>
            </a:endParaRPr>
          </a:p>
          <a:p>
            <a:r>
              <a:rPr lang="en-IN" sz="2000" dirty="0" smtClean="0"/>
              <a:t>It is a feature of </a:t>
            </a:r>
            <a:r>
              <a:rPr lang="en-IN" sz="2000" dirty="0" err="1" smtClean="0"/>
              <a:t>neoplasia</a:t>
            </a:r>
            <a:r>
              <a:rPr lang="en-IN" sz="2000" dirty="0" smtClean="0"/>
              <a:t>.</a:t>
            </a:r>
            <a:endParaRPr lang="en-IN" sz="2000"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solidFill>
                  <a:srgbClr val="C00000"/>
                </a:solidFill>
                <a:effectLst/>
              </a:rPr>
              <a:t>3) The four classes of normal regulatory genes are: </a:t>
            </a:r>
            <a:endParaRPr lang="en-IN" sz="2400" dirty="0">
              <a:solidFill>
                <a:srgbClr val="C00000"/>
              </a:solidFill>
              <a:effectLst/>
            </a:endParaRPr>
          </a:p>
        </p:txBody>
      </p:sp>
      <p:sp>
        <p:nvSpPr>
          <p:cNvPr id="3" name="Content Placeholder 2"/>
          <p:cNvSpPr>
            <a:spLocks noGrp="1"/>
          </p:cNvSpPr>
          <p:nvPr>
            <p:ph idx="1"/>
          </p:nvPr>
        </p:nvSpPr>
        <p:spPr/>
        <p:txBody>
          <a:bodyPr>
            <a:normAutofit/>
          </a:bodyPr>
          <a:lstStyle/>
          <a:p>
            <a:r>
              <a:rPr lang="en-IN" sz="2000" dirty="0" smtClean="0"/>
              <a:t>(Genetic damage of four important regulatory genes : )</a:t>
            </a:r>
          </a:p>
          <a:p>
            <a:endParaRPr lang="en-IN" sz="2000" dirty="0" smtClean="0"/>
          </a:p>
          <a:p>
            <a:r>
              <a:rPr lang="en-IN" sz="2000" dirty="0" smtClean="0"/>
              <a:t>A) Growth – promoting proto-</a:t>
            </a:r>
            <a:r>
              <a:rPr lang="en-IN" sz="2000" dirty="0" err="1" smtClean="0"/>
              <a:t>oncogenes</a:t>
            </a:r>
            <a:endParaRPr lang="en-IN" sz="2000" dirty="0" smtClean="0"/>
          </a:p>
          <a:p>
            <a:pPr>
              <a:buNone/>
            </a:pPr>
            <a:endParaRPr lang="en-IN" sz="2000" dirty="0" smtClean="0"/>
          </a:p>
          <a:p>
            <a:r>
              <a:rPr lang="en-IN" sz="2000" dirty="0" smtClean="0"/>
              <a:t>B) Growth- inhibiting </a:t>
            </a:r>
            <a:r>
              <a:rPr lang="en-IN" sz="2000" dirty="0" err="1" smtClean="0"/>
              <a:t>tumor</a:t>
            </a:r>
            <a:r>
              <a:rPr lang="en-IN" sz="2000" dirty="0" smtClean="0"/>
              <a:t>- suppressor  genes</a:t>
            </a:r>
          </a:p>
          <a:p>
            <a:pPr>
              <a:buNone/>
            </a:pPr>
            <a:endParaRPr lang="en-IN" sz="2000" dirty="0" smtClean="0"/>
          </a:p>
          <a:p>
            <a:r>
              <a:rPr lang="en-IN" sz="2000" dirty="0" smtClean="0"/>
              <a:t>C) Genes that regulate programmed cell death (apoptosis)</a:t>
            </a:r>
          </a:p>
          <a:p>
            <a:pPr>
              <a:buNone/>
            </a:pPr>
            <a:endParaRPr lang="en-IN" sz="2000" dirty="0" smtClean="0"/>
          </a:p>
          <a:p>
            <a:r>
              <a:rPr lang="en-IN" sz="2000" dirty="0" smtClean="0"/>
              <a:t>D) Genes that regulate DNA repair</a:t>
            </a:r>
            <a:endParaRPr lang="en-IN" sz="2000"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solidFill>
                  <a:srgbClr val="C00000"/>
                </a:solidFill>
              </a:rPr>
              <a:t>1) Proto-</a:t>
            </a:r>
            <a:r>
              <a:rPr lang="en-IN" sz="2400" dirty="0" err="1" smtClean="0">
                <a:solidFill>
                  <a:srgbClr val="C00000"/>
                </a:solidFill>
              </a:rPr>
              <a:t>oncogenes</a:t>
            </a:r>
            <a:r>
              <a:rPr lang="en-IN" sz="2400" dirty="0" smtClean="0">
                <a:solidFill>
                  <a:srgbClr val="C00000"/>
                </a:solidFill>
              </a:rPr>
              <a:t> : </a:t>
            </a:r>
          </a:p>
          <a:p>
            <a:endParaRPr lang="en-IN" sz="2400" dirty="0" smtClean="0">
              <a:solidFill>
                <a:srgbClr val="C00000"/>
              </a:solidFill>
            </a:endParaRPr>
          </a:p>
          <a:p>
            <a:r>
              <a:rPr lang="en-IN" sz="2000" dirty="0" smtClean="0">
                <a:solidFill>
                  <a:srgbClr val="C00000"/>
                </a:solidFill>
              </a:rPr>
              <a:t>Dominant</a:t>
            </a:r>
          </a:p>
          <a:p>
            <a:pPr>
              <a:buNone/>
            </a:pPr>
            <a:endParaRPr lang="en-IN" sz="2000" dirty="0" smtClean="0"/>
          </a:p>
          <a:p>
            <a:r>
              <a:rPr lang="en-IN" sz="2000" dirty="0" smtClean="0"/>
              <a:t>Cause ‘gain of function’ (excessively increase one or more of the normal functions of the encoded gene product)</a:t>
            </a:r>
          </a:p>
          <a:p>
            <a:pPr>
              <a:buNone/>
            </a:pPr>
            <a:endParaRPr lang="en-IN" sz="2000" dirty="0" smtClean="0"/>
          </a:p>
          <a:p>
            <a:r>
              <a:rPr lang="en-IN" sz="2000" dirty="0" smtClean="0"/>
              <a:t>Can transform cells despite the presence of normal counterpart</a:t>
            </a:r>
          </a:p>
          <a:p>
            <a:endParaRPr lang="en-IN" sz="2400"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2) Tumour suppressor genes : </a:t>
            </a:r>
          </a:p>
          <a:p>
            <a:pPr>
              <a:buNone/>
            </a:pPr>
            <a:endParaRPr lang="en-IN" sz="2400" dirty="0" smtClean="0"/>
          </a:p>
          <a:p>
            <a:r>
              <a:rPr lang="en-IN" sz="2000" dirty="0" smtClean="0">
                <a:solidFill>
                  <a:srgbClr val="C00000"/>
                </a:solidFill>
              </a:rPr>
              <a:t>Recessive</a:t>
            </a:r>
          </a:p>
          <a:p>
            <a:pPr>
              <a:buNone/>
            </a:pPr>
            <a:endParaRPr lang="en-IN" sz="2000" dirty="0" smtClean="0">
              <a:solidFill>
                <a:srgbClr val="C00000"/>
              </a:solidFill>
            </a:endParaRPr>
          </a:p>
          <a:p>
            <a:r>
              <a:rPr lang="en-IN" sz="2000" dirty="0" smtClean="0"/>
              <a:t>Mutations in these genes cause a ‘loss of function’</a:t>
            </a:r>
          </a:p>
          <a:p>
            <a:pPr>
              <a:buNone/>
            </a:pPr>
            <a:endParaRPr lang="en-IN" sz="2000" dirty="0" smtClean="0"/>
          </a:p>
          <a:p>
            <a:r>
              <a:rPr lang="en-IN" sz="2000" dirty="0" smtClean="0"/>
              <a:t>Both normal alleles of tumour suppressor genes must be damaged to transform cell</a:t>
            </a:r>
          </a:p>
          <a:p>
            <a:pPr>
              <a:buNone/>
            </a:pPr>
            <a:endParaRPr lang="en-IN" sz="2000" dirty="0" smtClean="0"/>
          </a:p>
          <a:p>
            <a:r>
              <a:rPr lang="en-IN" sz="2000" dirty="0" smtClean="0">
                <a:solidFill>
                  <a:srgbClr val="C00000"/>
                </a:solidFill>
              </a:rPr>
              <a:t>( ? </a:t>
            </a:r>
            <a:r>
              <a:rPr lang="en-IN" sz="2000" dirty="0" err="1" smtClean="0">
                <a:solidFill>
                  <a:srgbClr val="C00000"/>
                </a:solidFill>
              </a:rPr>
              <a:t>Haploinsufficiency</a:t>
            </a:r>
            <a:r>
              <a:rPr lang="en-IN" sz="2000" dirty="0" smtClean="0">
                <a:solidFill>
                  <a:srgbClr val="C00000"/>
                </a:solidFill>
              </a:rPr>
              <a:t> )</a:t>
            </a:r>
            <a:r>
              <a:rPr lang="en-IN" sz="2000" dirty="0" smtClean="0"/>
              <a:t>  </a:t>
            </a:r>
            <a:endParaRPr lang="en-IN"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latin typeface="Arial" pitchFamily="34" charset="0"/>
                <a:cs typeface="Arial" pitchFamily="34" charset="0"/>
              </a:rPr>
              <a:t>British oncologist Willis : </a:t>
            </a:r>
          </a:p>
          <a:p>
            <a:endParaRPr lang="en-IN" sz="2400" dirty="0" smtClean="0">
              <a:latin typeface="Arial" pitchFamily="34" charset="0"/>
              <a:cs typeface="Arial" pitchFamily="34" charset="0"/>
            </a:endParaRPr>
          </a:p>
          <a:p>
            <a:r>
              <a:rPr lang="en-IN" sz="2400" i="1" dirty="0" smtClean="0">
                <a:solidFill>
                  <a:srgbClr val="C00000"/>
                </a:solidFill>
              </a:rPr>
              <a:t>“A neoplasm is an abnormal mass of tissue, the growth of </a:t>
            </a:r>
          </a:p>
          <a:p>
            <a:pPr>
              <a:buNone/>
            </a:pPr>
            <a:r>
              <a:rPr lang="en-IN" sz="2400" i="1" dirty="0" smtClean="0">
                <a:solidFill>
                  <a:srgbClr val="C00000"/>
                </a:solidFill>
              </a:rPr>
              <a:t>     which exceeds and is uncoordinated with that of the </a:t>
            </a:r>
          </a:p>
          <a:p>
            <a:pPr>
              <a:buNone/>
            </a:pPr>
            <a:r>
              <a:rPr lang="en-IN" sz="2400" i="1" dirty="0" smtClean="0">
                <a:solidFill>
                  <a:srgbClr val="C00000"/>
                </a:solidFill>
              </a:rPr>
              <a:t>     normal tissues and persists in the same excessive manner</a:t>
            </a:r>
          </a:p>
          <a:p>
            <a:pPr>
              <a:buNone/>
            </a:pPr>
            <a:r>
              <a:rPr lang="en-IN" sz="2400" i="1" dirty="0" smtClean="0">
                <a:solidFill>
                  <a:srgbClr val="C00000"/>
                </a:solidFill>
              </a:rPr>
              <a:t>     after cessation of the stimuli which evoked the change.” </a:t>
            </a:r>
            <a:endParaRPr lang="en-IN" sz="2400" i="1" dirty="0">
              <a:solidFill>
                <a:srgbClr val="C00000"/>
              </a:solidFill>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7772400" y="228600"/>
            <a:ext cx="1095375" cy="1809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3) Genes that regulating apoptosis and cancer : </a:t>
            </a:r>
          </a:p>
          <a:p>
            <a:pPr>
              <a:buNone/>
            </a:pPr>
            <a:endParaRPr lang="en-IN" sz="2400" dirty="0" smtClean="0"/>
          </a:p>
          <a:p>
            <a:r>
              <a:rPr lang="en-IN" sz="2000" dirty="0" smtClean="0"/>
              <a:t>Apoptosis in a normal cell is guided by cell death receptor CD95</a:t>
            </a:r>
          </a:p>
          <a:p>
            <a:pPr>
              <a:buNone/>
            </a:pPr>
            <a:endParaRPr lang="en-IN" sz="2000" dirty="0" smtClean="0"/>
          </a:p>
          <a:p>
            <a:r>
              <a:rPr lang="en-IN" sz="2000" dirty="0" smtClean="0"/>
              <a:t>BAD, BID, BAX and TP58 are </a:t>
            </a:r>
            <a:r>
              <a:rPr lang="en-IN" sz="2000" dirty="0" err="1" smtClean="0">
                <a:solidFill>
                  <a:srgbClr val="C00000"/>
                </a:solidFill>
              </a:rPr>
              <a:t>proapoptotic</a:t>
            </a:r>
            <a:endParaRPr lang="en-IN" sz="2000" dirty="0" smtClean="0">
              <a:solidFill>
                <a:srgbClr val="C00000"/>
              </a:solidFill>
            </a:endParaRPr>
          </a:p>
          <a:p>
            <a:pPr>
              <a:buNone/>
            </a:pPr>
            <a:endParaRPr lang="en-IN" sz="2000" dirty="0" smtClean="0"/>
          </a:p>
          <a:p>
            <a:r>
              <a:rPr lang="en-IN" sz="2000" dirty="0" smtClean="0"/>
              <a:t>Bcl-2 and </a:t>
            </a:r>
            <a:r>
              <a:rPr lang="en-IN" sz="2000" dirty="0" err="1" smtClean="0"/>
              <a:t>Bcl</a:t>
            </a:r>
            <a:r>
              <a:rPr lang="en-IN" sz="2000" dirty="0" smtClean="0"/>
              <a:t>-X are </a:t>
            </a:r>
            <a:r>
              <a:rPr lang="en-IN" sz="2000" dirty="0" err="1" smtClean="0">
                <a:solidFill>
                  <a:srgbClr val="C00000"/>
                </a:solidFill>
              </a:rPr>
              <a:t>antiapoptotic</a:t>
            </a:r>
            <a:r>
              <a:rPr lang="en-IN" sz="2000" dirty="0" smtClean="0">
                <a:solidFill>
                  <a:srgbClr val="C00000"/>
                </a:solidFill>
              </a:rPr>
              <a:t> </a:t>
            </a:r>
          </a:p>
          <a:p>
            <a:pPr>
              <a:buNone/>
            </a:pPr>
            <a:endParaRPr lang="en-IN" sz="2000" dirty="0" smtClean="0"/>
          </a:p>
          <a:p>
            <a:r>
              <a:rPr lang="en-IN" sz="2000" dirty="0" smtClean="0"/>
              <a:t>Mutant form of Bcl-2 gene is seen in B cell lymphoma, carcinoma breast, thyroid and prostate</a:t>
            </a:r>
          </a:p>
          <a:p>
            <a:pPr>
              <a:buNone/>
            </a:pPr>
            <a:endParaRPr lang="en-IN" sz="2000" dirty="0" smtClean="0"/>
          </a:p>
          <a:p>
            <a:r>
              <a:rPr lang="en-IN" sz="2000" dirty="0" smtClean="0"/>
              <a:t>CD95 is depleted in </a:t>
            </a:r>
            <a:r>
              <a:rPr lang="en-IN" sz="2000" dirty="0" err="1" smtClean="0"/>
              <a:t>hepatocellular</a:t>
            </a:r>
            <a:r>
              <a:rPr lang="en-IN" sz="2000" dirty="0" smtClean="0"/>
              <a:t> carcinoma </a:t>
            </a:r>
            <a:endParaRPr lang="en-IN" sz="2000"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4) DNA repair genes : </a:t>
            </a:r>
          </a:p>
          <a:p>
            <a:pPr>
              <a:buNone/>
            </a:pPr>
            <a:endParaRPr lang="en-IN" sz="2400" dirty="0" smtClean="0"/>
          </a:p>
          <a:p>
            <a:r>
              <a:rPr lang="en-IN" sz="2000" dirty="0" smtClean="0"/>
              <a:t>Defects in DNA repair genes predispose to mutations </a:t>
            </a:r>
            <a:r>
              <a:rPr lang="en-IN" sz="2000" dirty="0" smtClean="0">
                <a:solidFill>
                  <a:srgbClr val="C00000"/>
                </a:solidFill>
              </a:rPr>
              <a:t>(called </a:t>
            </a:r>
            <a:r>
              <a:rPr lang="en-IN" sz="2000" dirty="0" err="1" smtClean="0">
                <a:solidFill>
                  <a:srgbClr val="C00000"/>
                </a:solidFill>
              </a:rPr>
              <a:t>mutator</a:t>
            </a:r>
            <a:r>
              <a:rPr lang="en-IN" sz="2000" dirty="0" smtClean="0">
                <a:solidFill>
                  <a:srgbClr val="C00000"/>
                </a:solidFill>
              </a:rPr>
              <a:t> phenotype)</a:t>
            </a:r>
          </a:p>
          <a:p>
            <a:pPr>
              <a:buNone/>
            </a:pPr>
            <a:endParaRPr lang="en-IN" sz="2000" dirty="0" smtClean="0"/>
          </a:p>
          <a:p>
            <a:r>
              <a:rPr lang="en-IN" sz="2000" dirty="0" smtClean="0"/>
              <a:t>Both alleles of DNA repair genes must be inactivated to induce genomic instability </a:t>
            </a:r>
            <a:r>
              <a:rPr lang="en-IN" sz="2000" dirty="0" smtClean="0">
                <a:solidFill>
                  <a:srgbClr val="C00000"/>
                </a:solidFill>
              </a:rPr>
              <a:t>(recessive inheritance)</a:t>
            </a:r>
            <a:endParaRPr lang="en-IN" sz="2000" dirty="0">
              <a:solidFill>
                <a:srgbClr val="C00000"/>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effectLst/>
              </a:rPr>
              <a:t>Carcinogenesis is a multistep process</a:t>
            </a:r>
            <a:endParaRPr lang="en-IN" sz="2400" dirty="0">
              <a:effectLst/>
            </a:endParaRPr>
          </a:p>
        </p:txBody>
      </p:sp>
      <p:sp>
        <p:nvSpPr>
          <p:cNvPr id="3" name="Content Placeholder 2"/>
          <p:cNvSpPr>
            <a:spLocks noGrp="1"/>
          </p:cNvSpPr>
          <p:nvPr>
            <p:ph idx="1"/>
          </p:nvPr>
        </p:nvSpPr>
        <p:spPr/>
        <p:txBody>
          <a:bodyPr>
            <a:normAutofit fontScale="92500" lnSpcReduction="10000"/>
          </a:bodyPr>
          <a:lstStyle/>
          <a:p>
            <a:r>
              <a:rPr lang="en-IN" sz="2000" i="1" dirty="0" smtClean="0"/>
              <a:t>Carcinogenesis is a multistep process at both the phenotypic and the genetic levels.</a:t>
            </a:r>
            <a:r>
              <a:rPr lang="en-IN" sz="2000" dirty="0" smtClean="0"/>
              <a:t> </a:t>
            </a:r>
          </a:p>
          <a:p>
            <a:pPr>
              <a:buNone/>
            </a:pPr>
            <a:endParaRPr lang="en-IN" sz="2000" dirty="0" smtClean="0"/>
          </a:p>
          <a:p>
            <a:r>
              <a:rPr lang="en-IN" sz="2000" dirty="0" smtClean="0"/>
              <a:t>A malignant neoplasm has several phenotypic attributes, </a:t>
            </a:r>
          </a:p>
          <a:p>
            <a:pPr>
              <a:buNone/>
            </a:pPr>
            <a:r>
              <a:rPr lang="en-IN" sz="2000" dirty="0" smtClean="0"/>
              <a:t>      such as          : </a:t>
            </a:r>
            <a:r>
              <a:rPr lang="en-IN" sz="2000" dirty="0" smtClean="0">
                <a:solidFill>
                  <a:srgbClr val="C00000"/>
                </a:solidFill>
              </a:rPr>
              <a:t>excessive growth, </a:t>
            </a:r>
          </a:p>
          <a:p>
            <a:pPr>
              <a:buNone/>
            </a:pPr>
            <a:r>
              <a:rPr lang="en-IN" sz="2000" dirty="0" smtClean="0">
                <a:solidFill>
                  <a:srgbClr val="C00000"/>
                </a:solidFill>
              </a:rPr>
              <a:t>			   local invasiveness</a:t>
            </a:r>
            <a:r>
              <a:rPr lang="en-IN" sz="2000" dirty="0" smtClean="0"/>
              <a:t>, </a:t>
            </a:r>
          </a:p>
          <a:p>
            <a:pPr>
              <a:buNone/>
            </a:pPr>
            <a:r>
              <a:rPr lang="en-IN" sz="2000" dirty="0" smtClean="0"/>
              <a:t>			   and the ability to form </a:t>
            </a:r>
            <a:r>
              <a:rPr lang="en-IN" sz="2000" dirty="0" smtClean="0">
                <a:solidFill>
                  <a:srgbClr val="C00000"/>
                </a:solidFill>
              </a:rPr>
              <a:t>distant metastases</a:t>
            </a:r>
            <a:r>
              <a:rPr lang="en-IN" sz="2000" dirty="0" smtClean="0"/>
              <a:t>. </a:t>
            </a:r>
          </a:p>
          <a:p>
            <a:pPr>
              <a:buNone/>
            </a:pPr>
            <a:endParaRPr lang="en-IN" sz="2000" dirty="0" smtClean="0"/>
          </a:p>
          <a:p>
            <a:r>
              <a:rPr lang="en-IN" sz="2000" dirty="0" smtClean="0"/>
              <a:t>These characteristics are acquired in a stepwise fashion, a phenomenon called </a:t>
            </a:r>
            <a:r>
              <a:rPr lang="en-IN" sz="2000" i="1" dirty="0" err="1" smtClean="0">
                <a:solidFill>
                  <a:srgbClr val="C00000"/>
                </a:solidFill>
              </a:rPr>
              <a:t>tumor</a:t>
            </a:r>
            <a:r>
              <a:rPr lang="en-IN" sz="2000" i="1" dirty="0" smtClean="0">
                <a:solidFill>
                  <a:srgbClr val="C00000"/>
                </a:solidFill>
              </a:rPr>
              <a:t> progression</a:t>
            </a:r>
            <a:r>
              <a:rPr lang="en-IN" sz="2000" dirty="0" smtClean="0">
                <a:solidFill>
                  <a:srgbClr val="C00000"/>
                </a:solidFill>
              </a:rPr>
              <a:t>. </a:t>
            </a:r>
          </a:p>
          <a:p>
            <a:pPr>
              <a:buNone/>
            </a:pPr>
            <a:endParaRPr lang="en-IN" sz="2000" dirty="0" smtClean="0"/>
          </a:p>
          <a:p>
            <a:r>
              <a:rPr lang="en-IN" sz="2000" dirty="0" smtClean="0"/>
              <a:t>At the molecular level, progression results from accumulation of genetic lesions that in some instances are </a:t>
            </a:r>
            <a:r>
              <a:rPr lang="en-IN" sz="2000" dirty="0" err="1" smtClean="0"/>
              <a:t>favored</a:t>
            </a:r>
            <a:r>
              <a:rPr lang="en-IN" sz="2000" dirty="0" smtClean="0"/>
              <a:t> by defects in DNA repair.</a:t>
            </a:r>
            <a:br>
              <a:rPr lang="en-IN" sz="2000" dirty="0" smtClean="0"/>
            </a:br>
            <a:endParaRPr lang="en-IN" sz="2000"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563562"/>
          </a:xfrm>
        </p:spPr>
        <p:txBody>
          <a:bodyPr>
            <a:normAutofit/>
          </a:bodyPr>
          <a:lstStyle/>
          <a:p>
            <a:r>
              <a:rPr lang="en-IN" sz="2400" dirty="0" smtClean="0">
                <a:effectLst/>
              </a:rPr>
              <a:t>Difference between anti-</a:t>
            </a:r>
            <a:r>
              <a:rPr lang="en-IN" sz="2400" dirty="0" err="1" smtClean="0">
                <a:effectLst/>
              </a:rPr>
              <a:t>oncogenes</a:t>
            </a:r>
            <a:r>
              <a:rPr lang="en-IN" sz="2400" dirty="0" smtClean="0">
                <a:effectLst/>
              </a:rPr>
              <a:t> and proto-</a:t>
            </a:r>
            <a:r>
              <a:rPr lang="en-IN" sz="2400" dirty="0" err="1" smtClean="0">
                <a:effectLst/>
              </a:rPr>
              <a:t>oncogenes</a:t>
            </a:r>
            <a:endParaRPr lang="en-IN" sz="2400" dirty="0">
              <a:effectLst/>
            </a:endParaRPr>
          </a:p>
        </p:txBody>
      </p:sp>
      <p:graphicFrame>
        <p:nvGraphicFramePr>
          <p:cNvPr id="4" name="Content Placeholder 3"/>
          <p:cNvGraphicFramePr>
            <a:graphicFrameLocks noGrp="1"/>
          </p:cNvGraphicFramePr>
          <p:nvPr>
            <p:ph idx="1"/>
          </p:nvPr>
        </p:nvGraphicFramePr>
        <p:xfrm>
          <a:off x="1143000" y="903024"/>
          <a:ext cx="8001000" cy="5954976"/>
        </p:xfrm>
        <a:graphic>
          <a:graphicData uri="http://schemas.openxmlformats.org/drawingml/2006/table">
            <a:tbl>
              <a:tblPr firstRow="1" bandRow="1">
                <a:tableStyleId>{5C22544A-7EE6-4342-B048-85BDC9FD1C3A}</a:tableStyleId>
              </a:tblPr>
              <a:tblGrid>
                <a:gridCol w="1883386"/>
                <a:gridCol w="3089293"/>
                <a:gridCol w="3028321"/>
              </a:tblGrid>
              <a:tr h="872541">
                <a:tc>
                  <a:txBody>
                    <a:bodyPr/>
                    <a:lstStyle/>
                    <a:p>
                      <a:r>
                        <a:rPr lang="en-IN" sz="2400" b="1" dirty="0" smtClean="0"/>
                        <a:t>Features</a:t>
                      </a:r>
                      <a:endParaRPr lang="en-IN" sz="2400" b="1" dirty="0"/>
                    </a:p>
                  </a:txBody>
                  <a:tcPr/>
                </a:tc>
                <a:tc>
                  <a:txBody>
                    <a:bodyPr/>
                    <a:lstStyle/>
                    <a:p>
                      <a:r>
                        <a:rPr lang="en-IN" sz="2000" b="1" dirty="0" smtClean="0"/>
                        <a:t>Anti-</a:t>
                      </a:r>
                      <a:r>
                        <a:rPr lang="en-IN" sz="2000" b="1" dirty="0" err="1" smtClean="0"/>
                        <a:t>oncogenes</a:t>
                      </a:r>
                      <a:endParaRPr lang="en-IN" sz="2000" b="1" dirty="0"/>
                    </a:p>
                  </a:txBody>
                  <a:tcPr/>
                </a:tc>
                <a:tc>
                  <a:txBody>
                    <a:bodyPr/>
                    <a:lstStyle/>
                    <a:p>
                      <a:r>
                        <a:rPr lang="en-IN" sz="2000" dirty="0" smtClean="0"/>
                        <a:t>Proto-</a:t>
                      </a:r>
                      <a:r>
                        <a:rPr lang="en-IN" sz="2000" dirty="0" err="1" smtClean="0"/>
                        <a:t>oncogenes</a:t>
                      </a:r>
                      <a:endParaRPr lang="en-IN" sz="2000" dirty="0"/>
                    </a:p>
                  </a:txBody>
                  <a:tcPr/>
                </a:tc>
              </a:tr>
              <a:tr h="872541">
                <a:tc>
                  <a:txBody>
                    <a:bodyPr/>
                    <a:lstStyle/>
                    <a:p>
                      <a:r>
                        <a:rPr lang="en-IN" dirty="0" smtClean="0"/>
                        <a:t>Other name</a:t>
                      </a:r>
                      <a:endParaRPr lang="en-IN" dirty="0"/>
                    </a:p>
                  </a:txBody>
                  <a:tcPr/>
                </a:tc>
                <a:tc>
                  <a:txBody>
                    <a:bodyPr/>
                    <a:lstStyle/>
                    <a:p>
                      <a:r>
                        <a:rPr lang="en-IN" dirty="0" smtClean="0"/>
                        <a:t>Tumour suppressor genes</a:t>
                      </a:r>
                      <a:endParaRPr lang="en-IN" dirty="0"/>
                    </a:p>
                  </a:txBody>
                  <a:tcPr/>
                </a:tc>
                <a:tc>
                  <a:txBody>
                    <a:bodyPr/>
                    <a:lstStyle/>
                    <a:p>
                      <a:r>
                        <a:rPr lang="en-IN" dirty="0" smtClean="0"/>
                        <a:t>Precursor</a:t>
                      </a:r>
                      <a:r>
                        <a:rPr lang="en-IN" baseline="0" dirty="0" smtClean="0"/>
                        <a:t> genes for </a:t>
                      </a:r>
                      <a:r>
                        <a:rPr lang="en-IN" baseline="0" dirty="0" err="1" smtClean="0"/>
                        <a:t>oncogene</a:t>
                      </a:r>
                      <a:endParaRPr lang="en-IN" dirty="0"/>
                    </a:p>
                  </a:txBody>
                  <a:tcPr/>
                </a:tc>
              </a:tr>
              <a:tr h="1276092">
                <a:tc>
                  <a:txBody>
                    <a:bodyPr/>
                    <a:lstStyle/>
                    <a:p>
                      <a:r>
                        <a:rPr lang="en-IN" dirty="0" smtClean="0"/>
                        <a:t>Function</a:t>
                      </a:r>
                      <a:endParaRPr lang="en-IN" dirty="0"/>
                    </a:p>
                  </a:txBody>
                  <a:tcPr/>
                </a:tc>
                <a:tc>
                  <a:txBody>
                    <a:bodyPr/>
                    <a:lstStyle/>
                    <a:p>
                      <a:r>
                        <a:rPr lang="en-IN" dirty="0" smtClean="0"/>
                        <a:t>They suppress cell proliferation,</a:t>
                      </a:r>
                      <a:r>
                        <a:rPr lang="en-IN" baseline="0" dirty="0" smtClean="0"/>
                        <a:t> and promote  differentiation and maturation of cells</a:t>
                      </a:r>
                      <a:endParaRPr lang="en-IN" dirty="0"/>
                    </a:p>
                  </a:txBody>
                  <a:tcPr/>
                </a:tc>
                <a:tc>
                  <a:txBody>
                    <a:bodyPr/>
                    <a:lstStyle/>
                    <a:p>
                      <a:r>
                        <a:rPr lang="en-IN" dirty="0" smtClean="0"/>
                        <a:t>They promote normal cell growth and differentiation</a:t>
                      </a:r>
                      <a:endParaRPr lang="en-IN" dirty="0"/>
                    </a:p>
                  </a:txBody>
                  <a:tcPr/>
                </a:tc>
              </a:tr>
              <a:tr h="872541">
                <a:tc>
                  <a:txBody>
                    <a:bodyPr/>
                    <a:lstStyle/>
                    <a:p>
                      <a:r>
                        <a:rPr lang="en-IN" dirty="0" smtClean="0"/>
                        <a:t>Inheritance</a:t>
                      </a:r>
                      <a:endParaRPr lang="en-IN" dirty="0"/>
                    </a:p>
                  </a:txBody>
                  <a:tcPr/>
                </a:tc>
                <a:tc>
                  <a:txBody>
                    <a:bodyPr/>
                    <a:lstStyle/>
                    <a:p>
                      <a:r>
                        <a:rPr lang="en-IN" dirty="0" smtClean="0"/>
                        <a:t>Recessive. Homozygous inactivation,</a:t>
                      </a:r>
                      <a:r>
                        <a:rPr lang="en-IN" baseline="0" dirty="0" smtClean="0"/>
                        <a:t>  </a:t>
                      </a:r>
                      <a:r>
                        <a:rPr lang="en-IN" baseline="0" dirty="0" err="1" smtClean="0"/>
                        <a:t>ie</a:t>
                      </a:r>
                      <a:r>
                        <a:rPr lang="en-IN" baseline="0" dirty="0" smtClean="0"/>
                        <a:t>, loss of both normal copies of gene is required for carcinogenesis</a:t>
                      </a:r>
                      <a:endParaRPr lang="en-IN" dirty="0"/>
                    </a:p>
                  </a:txBody>
                  <a:tcPr/>
                </a:tc>
                <a:tc>
                  <a:txBody>
                    <a:bodyPr/>
                    <a:lstStyle/>
                    <a:p>
                      <a:r>
                        <a:rPr lang="en-IN" dirty="0" smtClean="0"/>
                        <a:t>Dominant. Mutation in a single copy may lead to </a:t>
                      </a:r>
                      <a:r>
                        <a:rPr lang="en-IN" dirty="0" err="1" smtClean="0"/>
                        <a:t>oncogenic</a:t>
                      </a:r>
                      <a:r>
                        <a:rPr lang="en-IN" dirty="0" smtClean="0"/>
                        <a:t> conversion</a:t>
                      </a:r>
                      <a:endParaRPr lang="en-IN" dirty="0"/>
                    </a:p>
                  </a:txBody>
                  <a:tcPr/>
                </a:tc>
              </a:tr>
              <a:tr h="872541">
                <a:tc>
                  <a:txBody>
                    <a:bodyPr/>
                    <a:lstStyle/>
                    <a:p>
                      <a:r>
                        <a:rPr lang="en-IN" dirty="0" smtClean="0"/>
                        <a:t>Action</a:t>
                      </a:r>
                      <a:endParaRPr lang="en-IN" dirty="0"/>
                    </a:p>
                  </a:txBody>
                  <a:tcPr/>
                </a:tc>
                <a:tc>
                  <a:txBody>
                    <a:bodyPr/>
                    <a:lstStyle/>
                    <a:p>
                      <a:r>
                        <a:rPr lang="en-IN" dirty="0" smtClean="0"/>
                        <a:t>Act passively</a:t>
                      </a:r>
                      <a:endParaRPr lang="en-IN" dirty="0"/>
                    </a:p>
                  </a:txBody>
                  <a:tcPr/>
                </a:tc>
                <a:tc>
                  <a:txBody>
                    <a:bodyPr/>
                    <a:lstStyle/>
                    <a:p>
                      <a:r>
                        <a:rPr lang="en-IN" dirty="0" smtClean="0"/>
                        <a:t>Act actively</a:t>
                      </a:r>
                      <a:endParaRPr lang="en-IN" dirty="0"/>
                    </a:p>
                  </a:txBody>
                  <a:tcPr/>
                </a:tc>
              </a:tr>
              <a:tr h="872541">
                <a:tc>
                  <a:txBody>
                    <a:bodyPr/>
                    <a:lstStyle/>
                    <a:p>
                      <a:r>
                        <a:rPr lang="en-IN" dirty="0" smtClean="0"/>
                        <a:t>Example</a:t>
                      </a:r>
                      <a:endParaRPr lang="en-IN" dirty="0"/>
                    </a:p>
                  </a:txBody>
                  <a:tcPr/>
                </a:tc>
                <a:tc>
                  <a:txBody>
                    <a:bodyPr/>
                    <a:lstStyle/>
                    <a:p>
                      <a:r>
                        <a:rPr lang="en-IN" dirty="0" smtClean="0"/>
                        <a:t>P53, RB gene,</a:t>
                      </a:r>
                      <a:r>
                        <a:rPr lang="en-IN" baseline="0" dirty="0" smtClean="0"/>
                        <a:t> BRCA-1 and 2, TGF-ß, APC, WT-1 and NF</a:t>
                      </a:r>
                      <a:endParaRPr lang="en-IN" dirty="0"/>
                    </a:p>
                  </a:txBody>
                  <a:tcPr/>
                </a:tc>
                <a:tc>
                  <a:txBody>
                    <a:bodyPr/>
                    <a:lstStyle/>
                    <a:p>
                      <a:r>
                        <a:rPr lang="en-IN" dirty="0" err="1" smtClean="0"/>
                        <a:t>myc</a:t>
                      </a:r>
                      <a:r>
                        <a:rPr lang="en-IN" baseline="0" dirty="0" smtClean="0"/>
                        <a:t>, N-</a:t>
                      </a:r>
                      <a:r>
                        <a:rPr lang="en-IN" baseline="0" dirty="0" err="1" smtClean="0"/>
                        <a:t>myc</a:t>
                      </a:r>
                      <a:r>
                        <a:rPr lang="en-IN" baseline="0" dirty="0" smtClean="0"/>
                        <a:t>, erB1/2/3</a:t>
                      </a:r>
                      <a:endParaRPr lang="en-IN" dirty="0"/>
                    </a:p>
                  </a:txBody>
                  <a:tcPr/>
                </a:tc>
              </a:tr>
            </a:tbl>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
            <a:ext cx="7848600" cy="838199"/>
          </a:xfrm>
        </p:spPr>
        <p:txBody>
          <a:bodyPr>
            <a:normAutofit/>
          </a:bodyPr>
          <a:lstStyle/>
          <a:p>
            <a:pPr>
              <a:defRPr/>
            </a:pPr>
            <a:r>
              <a:rPr lang="en-US" sz="2400" dirty="0" smtClean="0">
                <a:effectLst/>
              </a:rPr>
              <a:t>TRANSFORMATION &amp; PROGRESSION</a:t>
            </a:r>
            <a:endParaRPr lang="en-US" sz="2400" dirty="0">
              <a:effectLst/>
            </a:endParaRPr>
          </a:p>
        </p:txBody>
      </p:sp>
      <p:sp>
        <p:nvSpPr>
          <p:cNvPr id="3" name="Content Placeholder 2"/>
          <p:cNvSpPr>
            <a:spLocks noGrp="1"/>
          </p:cNvSpPr>
          <p:nvPr>
            <p:ph idx="1"/>
          </p:nvPr>
        </p:nvSpPr>
        <p:spPr>
          <a:xfrm>
            <a:off x="1066800" y="914400"/>
            <a:ext cx="7772400" cy="5638800"/>
          </a:xfrm>
        </p:spPr>
        <p:txBody>
          <a:bodyPr>
            <a:normAutofit lnSpcReduction="10000"/>
          </a:bodyPr>
          <a:lstStyle/>
          <a:p>
            <a:pPr>
              <a:defRPr/>
            </a:pPr>
            <a:r>
              <a:rPr lang="fr-FR" sz="2000" i="1" dirty="0" smtClean="0">
                <a:solidFill>
                  <a:srgbClr val="C00000"/>
                </a:solidFill>
              </a:rPr>
              <a:t>ESSENTIAL ALTERATIONS FOR MALIGNANT TRANSFORMATION</a:t>
            </a:r>
            <a:r>
              <a:rPr lang="fr-FR" sz="2000" dirty="0" smtClean="0">
                <a:solidFill>
                  <a:srgbClr val="C00000"/>
                </a:solidFill>
              </a:rPr>
              <a:t> </a:t>
            </a:r>
            <a:endParaRPr lang="en-US" sz="2000" dirty="0" smtClean="0">
              <a:solidFill>
                <a:srgbClr val="C00000"/>
              </a:solidFill>
            </a:endParaRPr>
          </a:p>
          <a:p>
            <a:pPr>
              <a:defRPr/>
            </a:pPr>
            <a:endParaRPr lang="en-US" sz="2000" dirty="0" smtClean="0"/>
          </a:p>
          <a:p>
            <a:pPr>
              <a:defRPr/>
            </a:pPr>
            <a:r>
              <a:rPr lang="en-US" sz="2000" dirty="0" smtClean="0"/>
              <a:t>Self-sufficiency in growth signals</a:t>
            </a:r>
          </a:p>
          <a:p>
            <a:pPr>
              <a:buNone/>
              <a:defRPr/>
            </a:pPr>
            <a:endParaRPr lang="en-US" sz="2000" dirty="0" smtClean="0"/>
          </a:p>
          <a:p>
            <a:pPr>
              <a:defRPr/>
            </a:pPr>
            <a:r>
              <a:rPr lang="en-US" sz="2000" dirty="0" smtClean="0"/>
              <a:t>Insensitivity to growth-inhibitory signals</a:t>
            </a:r>
          </a:p>
          <a:p>
            <a:pPr>
              <a:buNone/>
              <a:defRPr/>
            </a:pPr>
            <a:endParaRPr lang="en-US" sz="2000" dirty="0" smtClean="0"/>
          </a:p>
          <a:p>
            <a:pPr>
              <a:defRPr/>
            </a:pPr>
            <a:r>
              <a:rPr lang="en-US" sz="2000" dirty="0" smtClean="0"/>
              <a:t>Evasion of apoptosis</a:t>
            </a:r>
          </a:p>
          <a:p>
            <a:pPr>
              <a:buNone/>
              <a:defRPr/>
            </a:pPr>
            <a:endParaRPr lang="en-US" sz="2000" dirty="0" smtClean="0"/>
          </a:p>
          <a:p>
            <a:pPr>
              <a:defRPr/>
            </a:pPr>
            <a:r>
              <a:rPr lang="en-US" sz="2000" dirty="0" smtClean="0"/>
              <a:t>Defects in DNA repair:  “Spell checker”</a:t>
            </a:r>
          </a:p>
          <a:p>
            <a:pPr>
              <a:buNone/>
              <a:defRPr/>
            </a:pPr>
            <a:endParaRPr lang="en-US" sz="2000" dirty="0" smtClean="0"/>
          </a:p>
          <a:p>
            <a:pPr>
              <a:defRPr/>
            </a:pPr>
            <a:r>
              <a:rPr lang="en-US" sz="2000" dirty="0" smtClean="0"/>
              <a:t>Limitless </a:t>
            </a:r>
            <a:r>
              <a:rPr lang="en-US" sz="2000" dirty="0" err="1" smtClean="0"/>
              <a:t>replicative</a:t>
            </a:r>
            <a:r>
              <a:rPr lang="en-US" sz="2000" dirty="0" smtClean="0"/>
              <a:t> potential</a:t>
            </a:r>
          </a:p>
          <a:p>
            <a:pPr>
              <a:buNone/>
              <a:defRPr/>
            </a:pPr>
            <a:endParaRPr lang="en-US" sz="2000" dirty="0" smtClean="0"/>
          </a:p>
          <a:p>
            <a:pPr>
              <a:defRPr/>
            </a:pPr>
            <a:r>
              <a:rPr lang="en-US" sz="2000" dirty="0" smtClean="0"/>
              <a:t>Sustained angiogenesis</a:t>
            </a:r>
          </a:p>
          <a:p>
            <a:pPr>
              <a:buNone/>
              <a:defRPr/>
            </a:pPr>
            <a:endParaRPr lang="en-US" sz="2000" dirty="0" smtClean="0"/>
          </a:p>
          <a:p>
            <a:pPr>
              <a:defRPr/>
            </a:pPr>
            <a:r>
              <a:rPr lang="en-US" sz="2000" dirty="0" smtClean="0"/>
              <a:t>Ability to invade and metastasize</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can-01"/>
          <p:cNvPicPr>
            <a:picLocks noChangeAspect="1" noChangeArrowheads="1"/>
          </p:cNvPicPr>
          <p:nvPr/>
        </p:nvPicPr>
        <p:blipFill>
          <a:blip r:embed="rId2" cstate="print"/>
          <a:srcRect/>
          <a:stretch>
            <a:fillRect/>
          </a:stretch>
        </p:blipFill>
        <p:spPr bwMode="auto">
          <a:xfrm>
            <a:off x="304800" y="61913"/>
            <a:ext cx="8458200" cy="6796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sz="2800" dirty="0" smtClean="0">
                <a:solidFill>
                  <a:srgbClr val="C00000"/>
                </a:solidFill>
              </a:rPr>
              <a:t>Self-sufficiency in growth signals: </a:t>
            </a:r>
          </a:p>
          <a:p>
            <a:endParaRPr lang="en-IN" dirty="0" smtClean="0"/>
          </a:p>
          <a:p>
            <a:r>
              <a:rPr lang="en-IN" sz="2400" dirty="0" err="1" smtClean="0"/>
              <a:t>Tumors</a:t>
            </a:r>
            <a:r>
              <a:rPr lang="en-IN" sz="2400" dirty="0" smtClean="0"/>
              <a:t> have the capacity to proliferate without external stimuli, usually as a consequence of </a:t>
            </a:r>
            <a:r>
              <a:rPr lang="en-IN" sz="2400" dirty="0" err="1" smtClean="0"/>
              <a:t>oncogene</a:t>
            </a:r>
            <a:r>
              <a:rPr lang="en-IN" sz="2400" dirty="0" smtClean="0"/>
              <a:t> activation</a:t>
            </a:r>
            <a:endParaRPr lang="en-IN" sz="2400"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sz="2800" i="1" dirty="0" smtClean="0">
                <a:solidFill>
                  <a:srgbClr val="C00000"/>
                </a:solidFill>
              </a:rPr>
              <a:t>Insensitivity to growth-inhibitory signals</a:t>
            </a:r>
            <a:r>
              <a:rPr lang="en-IN" sz="2800" dirty="0" smtClean="0"/>
              <a:t>: </a:t>
            </a:r>
          </a:p>
          <a:p>
            <a:endParaRPr lang="en-IN" sz="2800" dirty="0" smtClean="0"/>
          </a:p>
          <a:p>
            <a:r>
              <a:rPr lang="en-IN" sz="2400" dirty="0" err="1" smtClean="0"/>
              <a:t>Tumors</a:t>
            </a:r>
            <a:r>
              <a:rPr lang="en-IN" sz="2400" dirty="0" smtClean="0"/>
              <a:t> may not respond to molecules that are inhibitory to the proliferation of normal cells</a:t>
            </a:r>
          </a:p>
          <a:p>
            <a:pPr>
              <a:buNone/>
            </a:pPr>
            <a:endParaRPr lang="en-IN" sz="2400" dirty="0" smtClean="0"/>
          </a:p>
          <a:p>
            <a:r>
              <a:rPr lang="en-IN" sz="2400" dirty="0" smtClean="0"/>
              <a:t> such as transforming growth factor-β </a:t>
            </a:r>
            <a:r>
              <a:rPr lang="en-IN" sz="2400" dirty="0" smtClean="0">
                <a:solidFill>
                  <a:srgbClr val="C00000"/>
                </a:solidFill>
              </a:rPr>
              <a:t>(TGF-β</a:t>
            </a:r>
            <a:r>
              <a:rPr lang="en-IN" sz="2400" dirty="0" smtClean="0"/>
              <a:t>), and direct inhibitors of </a:t>
            </a:r>
            <a:r>
              <a:rPr lang="en-IN" sz="2400" dirty="0" err="1" smtClean="0">
                <a:solidFill>
                  <a:srgbClr val="C00000"/>
                </a:solidFill>
              </a:rPr>
              <a:t>cyclin</a:t>
            </a:r>
            <a:r>
              <a:rPr lang="en-IN" sz="2400" dirty="0" smtClean="0">
                <a:solidFill>
                  <a:srgbClr val="C00000"/>
                </a:solidFill>
              </a:rPr>
              <a:t>-dependent </a:t>
            </a:r>
            <a:r>
              <a:rPr lang="en-IN" sz="2400" dirty="0" err="1" smtClean="0">
                <a:solidFill>
                  <a:srgbClr val="C00000"/>
                </a:solidFill>
              </a:rPr>
              <a:t>kinases</a:t>
            </a:r>
            <a:r>
              <a:rPr lang="en-IN" sz="2400" dirty="0" smtClean="0">
                <a:solidFill>
                  <a:srgbClr val="C00000"/>
                </a:solidFill>
              </a:rPr>
              <a:t>.</a:t>
            </a:r>
          </a:p>
          <a:p>
            <a:endParaRPr lang="en-IN" sz="2400" dirty="0" smtClean="0">
              <a:solidFill>
                <a:srgbClr val="C00000"/>
              </a:solidFill>
            </a:endParaRPr>
          </a:p>
          <a:p>
            <a:r>
              <a:rPr lang="en-IN" sz="2400" dirty="0" smtClean="0">
                <a:solidFill>
                  <a:srgbClr val="C00000"/>
                </a:solidFill>
              </a:rPr>
              <a:t>(Resistant to tumour suppressor gene)</a:t>
            </a:r>
            <a:endParaRPr lang="en-IN" sz="2400" dirty="0">
              <a:solidFill>
                <a:srgbClr val="C00000"/>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sz="2800" i="1" dirty="0" smtClean="0">
                <a:solidFill>
                  <a:srgbClr val="C00000"/>
                </a:solidFill>
              </a:rPr>
              <a:t>Evasion of apoptosis</a:t>
            </a:r>
            <a:r>
              <a:rPr lang="en-IN" dirty="0" smtClean="0"/>
              <a:t>: </a:t>
            </a:r>
          </a:p>
          <a:p>
            <a:endParaRPr lang="en-IN" dirty="0" smtClean="0"/>
          </a:p>
          <a:p>
            <a:r>
              <a:rPr lang="en-IN" sz="2400" dirty="0" err="1" smtClean="0"/>
              <a:t>Tumors</a:t>
            </a:r>
            <a:r>
              <a:rPr lang="en-IN" sz="2400" dirty="0" smtClean="0"/>
              <a:t> may be resistant to programmed cell death, as a consequence of </a:t>
            </a:r>
            <a:r>
              <a:rPr lang="en-IN" sz="2400" dirty="0" smtClean="0">
                <a:solidFill>
                  <a:srgbClr val="C00000"/>
                </a:solidFill>
              </a:rPr>
              <a:t>inactivation of </a:t>
            </a:r>
            <a:r>
              <a:rPr lang="en-IN" sz="2400" i="1" dirty="0" smtClean="0">
                <a:solidFill>
                  <a:srgbClr val="C00000"/>
                </a:solidFill>
              </a:rPr>
              <a:t>p53</a:t>
            </a:r>
            <a:r>
              <a:rPr lang="en-IN" sz="2400" dirty="0" smtClean="0">
                <a:solidFill>
                  <a:srgbClr val="C00000"/>
                </a:solidFill>
              </a:rPr>
              <a:t> </a:t>
            </a:r>
            <a:r>
              <a:rPr lang="en-IN" sz="2400" dirty="0" smtClean="0"/>
              <a:t>or other changes</a:t>
            </a:r>
            <a:endParaRPr lang="en-IN" sz="2400"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sz="2800" i="1" dirty="0" smtClean="0">
                <a:solidFill>
                  <a:srgbClr val="C00000"/>
                </a:solidFill>
              </a:rPr>
              <a:t>Defects in DNA repair</a:t>
            </a:r>
            <a:r>
              <a:rPr lang="en-IN" dirty="0" smtClean="0"/>
              <a:t>: </a:t>
            </a:r>
          </a:p>
          <a:p>
            <a:endParaRPr lang="en-IN" dirty="0" smtClean="0"/>
          </a:p>
          <a:p>
            <a:r>
              <a:rPr lang="en-IN" sz="2400" dirty="0" err="1" smtClean="0"/>
              <a:t>Tumors</a:t>
            </a:r>
            <a:r>
              <a:rPr lang="en-IN" sz="2400" dirty="0" smtClean="0"/>
              <a:t> may fail to repair DNA damage caused by carcinogens or unregulated cellular proliferation</a:t>
            </a:r>
            <a:endParaRPr lang="en-IN"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smtClean="0"/>
          </a:p>
          <a:p>
            <a:pPr>
              <a:buNone/>
            </a:pPr>
            <a:endParaRPr lang="en-IN" dirty="0" smtClean="0"/>
          </a:p>
          <a:p>
            <a:endParaRPr lang="en-IN" dirty="0" smtClean="0"/>
          </a:p>
          <a:p>
            <a:r>
              <a:rPr lang="en-IN" dirty="0" smtClean="0">
                <a:solidFill>
                  <a:srgbClr val="C00000"/>
                </a:solidFill>
              </a:rPr>
              <a:t>Limitations of Willis’ definition</a:t>
            </a:r>
          </a:p>
          <a:p>
            <a:endParaRPr lang="en-IN" dirty="0" smtClean="0">
              <a:solidFill>
                <a:srgbClr val="C00000"/>
              </a:solidFill>
            </a:endParaRPr>
          </a:p>
          <a:p>
            <a:pPr>
              <a:buNone/>
            </a:pPr>
            <a:r>
              <a:rPr lang="en-IN" dirty="0" smtClean="0">
                <a:solidFill>
                  <a:srgbClr val="C00000"/>
                </a:solidFill>
              </a:rPr>
              <a:t>                         </a:t>
            </a:r>
            <a:endParaRPr lang="en-IN" dirty="0">
              <a:solidFill>
                <a:srgbClr val="C00000"/>
              </a:solidFill>
            </a:endParaRPr>
          </a:p>
        </p:txBody>
      </p:sp>
      <p:pic>
        <p:nvPicPr>
          <p:cNvPr id="1026" name="Picture 2" descr="C:\Program Files (x86)\Microsoft Office\MEDIA\CAGCAT10\j0234657.wmf"/>
          <p:cNvPicPr>
            <a:picLocks noChangeAspect="1" noChangeArrowheads="1"/>
          </p:cNvPicPr>
          <p:nvPr/>
        </p:nvPicPr>
        <p:blipFill>
          <a:blip r:embed="rId2" cstate="print"/>
          <a:srcRect/>
          <a:stretch>
            <a:fillRect/>
          </a:stretch>
        </p:blipFill>
        <p:spPr bwMode="auto">
          <a:xfrm>
            <a:off x="7239000" y="304800"/>
            <a:ext cx="1713586" cy="1667866"/>
          </a:xfrm>
          <a:prstGeom prst="rect">
            <a:avLst/>
          </a:prstGeom>
          <a:noFill/>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sz="2800" i="1" dirty="0" smtClean="0">
                <a:solidFill>
                  <a:srgbClr val="C00000"/>
                </a:solidFill>
              </a:rPr>
              <a:t>Limitless </a:t>
            </a:r>
            <a:r>
              <a:rPr lang="en-IN" sz="2800" i="1" dirty="0" err="1" smtClean="0">
                <a:solidFill>
                  <a:srgbClr val="C00000"/>
                </a:solidFill>
              </a:rPr>
              <a:t>replicative</a:t>
            </a:r>
            <a:r>
              <a:rPr lang="en-IN" sz="2800" i="1" dirty="0" smtClean="0">
                <a:solidFill>
                  <a:srgbClr val="C00000"/>
                </a:solidFill>
              </a:rPr>
              <a:t> potential</a:t>
            </a:r>
            <a:r>
              <a:rPr lang="en-IN" dirty="0" smtClean="0"/>
              <a:t>: </a:t>
            </a:r>
          </a:p>
          <a:p>
            <a:endParaRPr lang="en-IN" dirty="0" smtClean="0"/>
          </a:p>
          <a:p>
            <a:r>
              <a:rPr lang="en-IN" sz="2400" dirty="0" err="1" smtClean="0"/>
              <a:t>Tumor</a:t>
            </a:r>
            <a:r>
              <a:rPr lang="en-IN" sz="2400" dirty="0" smtClean="0"/>
              <a:t> cells have unrestricted proliferative capacity, associated with maintenance of telomere length and function.</a:t>
            </a:r>
          </a:p>
          <a:p>
            <a:endParaRPr lang="en-IN" sz="2400" dirty="0" smtClean="0"/>
          </a:p>
          <a:p>
            <a:r>
              <a:rPr lang="en-IN" sz="2400" dirty="0" smtClean="0">
                <a:solidFill>
                  <a:srgbClr val="C00000"/>
                </a:solidFill>
              </a:rPr>
              <a:t>(Immortality)</a:t>
            </a:r>
            <a:endParaRPr lang="en-IN" sz="2400" dirty="0">
              <a:solidFill>
                <a:srgbClr val="C00000"/>
              </a:solidFil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sz="2800" i="1" dirty="0" smtClean="0">
                <a:solidFill>
                  <a:srgbClr val="C00000"/>
                </a:solidFill>
              </a:rPr>
              <a:t>Sustained angiogenesis</a:t>
            </a:r>
            <a:r>
              <a:rPr lang="en-IN" dirty="0" smtClean="0"/>
              <a:t>: </a:t>
            </a:r>
          </a:p>
          <a:p>
            <a:endParaRPr lang="en-IN" dirty="0" smtClean="0"/>
          </a:p>
          <a:p>
            <a:r>
              <a:rPr lang="en-IN" sz="2400" dirty="0" err="1" smtClean="0"/>
              <a:t>Tumors</a:t>
            </a:r>
            <a:r>
              <a:rPr lang="en-IN" sz="2400" dirty="0" smtClean="0"/>
              <a:t> are not able to grow without formation of a vascular supply, which is induced by various factors</a:t>
            </a:r>
          </a:p>
          <a:p>
            <a:endParaRPr lang="en-IN" sz="2400" dirty="0" smtClean="0"/>
          </a:p>
          <a:p>
            <a:r>
              <a:rPr lang="en-IN" sz="2400" dirty="0" smtClean="0"/>
              <a:t>the most important being vascular endothelial growth factor </a:t>
            </a:r>
            <a:r>
              <a:rPr lang="en-IN" sz="2400" dirty="0" smtClean="0">
                <a:solidFill>
                  <a:srgbClr val="C00000"/>
                </a:solidFill>
              </a:rPr>
              <a:t>(VEGF).</a:t>
            </a:r>
            <a:endParaRPr lang="en-IN" sz="2400" dirty="0">
              <a:solidFill>
                <a:srgbClr val="C00000"/>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sz="2800" i="1" dirty="0" smtClean="0">
                <a:solidFill>
                  <a:srgbClr val="C00000"/>
                </a:solidFill>
              </a:rPr>
              <a:t>Ability to invade and metastasize</a:t>
            </a:r>
            <a:r>
              <a:rPr lang="en-IN" dirty="0" smtClean="0"/>
              <a:t>: </a:t>
            </a:r>
          </a:p>
          <a:p>
            <a:endParaRPr lang="en-IN" dirty="0" smtClean="0"/>
          </a:p>
          <a:p>
            <a:r>
              <a:rPr lang="en-IN" sz="2400" dirty="0" err="1" smtClean="0"/>
              <a:t>Tumor</a:t>
            </a:r>
            <a:r>
              <a:rPr lang="en-IN" sz="2400" dirty="0" smtClean="0"/>
              <a:t> metastases are the cause of the vast majority of cancer deaths and depend on processes that are intrinsic to the cell or are initiated by signals from the tissue environment.</a:t>
            </a:r>
          </a:p>
          <a:p>
            <a:endParaRPr lang="en-IN" sz="2400" dirty="0" smtClean="0"/>
          </a:p>
          <a:p>
            <a:r>
              <a:rPr lang="en-IN" sz="2400" i="1" dirty="0" smtClean="0">
                <a:solidFill>
                  <a:srgbClr val="C00000"/>
                </a:solidFill>
              </a:rPr>
              <a:t>Ability to escape immune recognition and regulation</a:t>
            </a:r>
          </a:p>
          <a:p>
            <a:pPr>
              <a:buNone/>
            </a:pPr>
            <a:endParaRPr lang="en-IN" sz="2400"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a:bodyPr>
          <a:lstStyle/>
          <a:p>
            <a:r>
              <a:rPr lang="en-IN" sz="1800" dirty="0" smtClean="0">
                <a:solidFill>
                  <a:srgbClr val="C00000"/>
                </a:solidFill>
                <a:effectLst/>
              </a:rPr>
              <a:t>Flow chart depicting a simplified scheme of the molecular basis of cancer</a:t>
            </a:r>
            <a:endParaRPr lang="en-IN" dirty="0">
              <a:solidFill>
                <a:srgbClr val="C00000"/>
              </a:solidFill>
            </a:endParaRPr>
          </a:p>
        </p:txBody>
      </p:sp>
      <p:pic>
        <p:nvPicPr>
          <p:cNvPr id="4" name="Picture 2"/>
          <p:cNvPicPr>
            <a:picLocks noGrp="1" noChangeAspect="1" noChangeArrowheads="1"/>
          </p:cNvPicPr>
          <p:nvPr>
            <p:ph idx="1"/>
          </p:nvPr>
        </p:nvPicPr>
        <p:blipFill>
          <a:blip r:embed="rId2" cstate="print"/>
          <a:srcRect/>
          <a:stretch>
            <a:fillRect/>
          </a:stretch>
        </p:blipFill>
        <p:spPr bwMode="auto">
          <a:xfrm>
            <a:off x="1752600" y="914400"/>
            <a:ext cx="6096000" cy="5638800"/>
          </a:xfrm>
          <a:prstGeom prst="rect">
            <a:avLst/>
          </a:prstGeom>
          <a:noFill/>
          <a:ln w="9525">
            <a:noFill/>
            <a:miter lim="800000"/>
            <a:headEnd/>
            <a:tailEnd/>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dirty="0" smtClean="0">
                <a:effectLst/>
              </a:rPr>
              <a:t> </a:t>
            </a:r>
            <a:r>
              <a:rPr lang="en-IN" sz="2800" dirty="0" smtClean="0">
                <a:solidFill>
                  <a:srgbClr val="C00000"/>
                </a:solidFill>
                <a:effectLst/>
              </a:rPr>
              <a:t>????? QQQQ</a:t>
            </a:r>
            <a:endParaRPr lang="en-IN" sz="2800" dirty="0">
              <a:solidFill>
                <a:srgbClr val="C00000"/>
              </a:solidFill>
              <a:effectLst/>
            </a:endParaRPr>
          </a:p>
        </p:txBody>
      </p:sp>
      <p:sp>
        <p:nvSpPr>
          <p:cNvPr id="3" name="Content Placeholder 2"/>
          <p:cNvSpPr>
            <a:spLocks noGrp="1"/>
          </p:cNvSpPr>
          <p:nvPr>
            <p:ph idx="1"/>
          </p:nvPr>
        </p:nvSpPr>
        <p:spPr/>
        <p:txBody>
          <a:bodyPr>
            <a:normAutofit/>
          </a:bodyPr>
          <a:lstStyle/>
          <a:p>
            <a:r>
              <a:rPr lang="en-IN" sz="2400" dirty="0" smtClean="0">
                <a:solidFill>
                  <a:srgbClr val="C00000"/>
                </a:solidFill>
              </a:rPr>
              <a:t>The term “tumour progression” means</a:t>
            </a:r>
          </a:p>
          <a:p>
            <a:pPr>
              <a:buNone/>
            </a:pPr>
            <a:endParaRPr lang="en-IN" sz="2400" dirty="0" smtClean="0">
              <a:solidFill>
                <a:srgbClr val="C00000"/>
              </a:solidFill>
            </a:endParaRPr>
          </a:p>
          <a:p>
            <a:r>
              <a:rPr lang="en-IN" sz="2000" dirty="0" smtClean="0"/>
              <a:t>A) Spread of cancer to distant site</a:t>
            </a:r>
          </a:p>
          <a:p>
            <a:pPr>
              <a:buNone/>
            </a:pPr>
            <a:endParaRPr lang="en-IN" sz="2000" dirty="0" smtClean="0"/>
          </a:p>
          <a:p>
            <a:r>
              <a:rPr lang="en-IN" sz="2000" dirty="0" smtClean="0"/>
              <a:t>B) Rate of growth of tumour</a:t>
            </a:r>
          </a:p>
          <a:p>
            <a:pPr>
              <a:buNone/>
            </a:pPr>
            <a:endParaRPr lang="en-IN" sz="2000" dirty="0" smtClean="0"/>
          </a:p>
          <a:p>
            <a:r>
              <a:rPr lang="en-IN" sz="2000" dirty="0" smtClean="0"/>
              <a:t>C) Ability of cancer cells to resemble their normal      	counterpart</a:t>
            </a:r>
          </a:p>
          <a:p>
            <a:pPr>
              <a:buNone/>
            </a:pPr>
            <a:endParaRPr lang="en-IN" sz="2000" dirty="0" smtClean="0"/>
          </a:p>
          <a:p>
            <a:r>
              <a:rPr lang="en-IN" sz="2000" dirty="0" smtClean="0"/>
              <a:t>D) Sequential appearance of features of increasing    	malignancy</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dirty="0" smtClean="0"/>
              <a:t> </a:t>
            </a:r>
            <a:r>
              <a:rPr lang="en-IN" sz="2800" dirty="0" smtClean="0">
                <a:solidFill>
                  <a:srgbClr val="C00000"/>
                </a:solidFill>
              </a:rPr>
              <a:t>????? </a:t>
            </a:r>
            <a:r>
              <a:rPr lang="en-IN" sz="2800" dirty="0" smtClean="0">
                <a:solidFill>
                  <a:srgbClr val="C00000"/>
                </a:solidFill>
                <a:effectLst/>
              </a:rPr>
              <a:t>QQQQ</a:t>
            </a:r>
            <a:endParaRPr lang="en-IN" sz="2800" dirty="0">
              <a:solidFill>
                <a:srgbClr val="C00000"/>
              </a:solidFill>
            </a:endParaRPr>
          </a:p>
        </p:txBody>
      </p:sp>
      <p:sp>
        <p:nvSpPr>
          <p:cNvPr id="3" name="Content Placeholder 2"/>
          <p:cNvSpPr>
            <a:spLocks noGrp="1"/>
          </p:cNvSpPr>
          <p:nvPr>
            <p:ph idx="1"/>
          </p:nvPr>
        </p:nvSpPr>
        <p:spPr/>
        <p:txBody>
          <a:bodyPr>
            <a:normAutofit/>
          </a:bodyPr>
          <a:lstStyle/>
          <a:p>
            <a:r>
              <a:rPr lang="en-IN" sz="2800" dirty="0" smtClean="0">
                <a:solidFill>
                  <a:srgbClr val="C00000"/>
                </a:solidFill>
              </a:rPr>
              <a:t>The correct sequence of cell cycle is –</a:t>
            </a:r>
          </a:p>
          <a:p>
            <a:pPr>
              <a:buNone/>
            </a:pPr>
            <a:endParaRPr lang="en-IN" sz="2800" dirty="0" smtClean="0"/>
          </a:p>
          <a:p>
            <a:r>
              <a:rPr lang="en-IN" sz="2000" dirty="0" smtClean="0"/>
              <a:t>1) G0-G1-S-G2-M</a:t>
            </a:r>
          </a:p>
          <a:p>
            <a:pPr>
              <a:buNone/>
            </a:pPr>
            <a:endParaRPr lang="en-IN" sz="2000" dirty="0" smtClean="0"/>
          </a:p>
          <a:p>
            <a:r>
              <a:rPr lang="en-IN" sz="2000" dirty="0" smtClean="0"/>
              <a:t>2) G0-G1-G2-S-M</a:t>
            </a:r>
          </a:p>
          <a:p>
            <a:pPr>
              <a:buNone/>
            </a:pPr>
            <a:endParaRPr lang="en-IN" sz="2000" dirty="0" smtClean="0"/>
          </a:p>
          <a:p>
            <a:r>
              <a:rPr lang="en-IN" sz="2000" dirty="0" smtClean="0"/>
              <a:t>3) G0-M-G2-S-G1</a:t>
            </a:r>
          </a:p>
          <a:p>
            <a:pPr>
              <a:buNone/>
            </a:pPr>
            <a:endParaRPr lang="en-IN" sz="2000" dirty="0" smtClean="0"/>
          </a:p>
          <a:p>
            <a:r>
              <a:rPr lang="en-IN" sz="2000" dirty="0" smtClean="0"/>
              <a:t>4) G0-G1-S-M-G2</a:t>
            </a:r>
            <a:endParaRPr lang="en-IN" sz="2000"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noFill/>
        </p:spPr>
        <p:txBody>
          <a:bodyPr lIns="92075" tIns="46038" rIns="92075" bIns="46038" anchor="ctr">
            <a:normAutofit/>
          </a:bodyPr>
          <a:lstStyle/>
          <a:p>
            <a:pPr eaLnBrk="1" hangingPunct="1"/>
            <a:r>
              <a:rPr lang="en-US" sz="2800" dirty="0" smtClean="0">
                <a:effectLst/>
                <a:latin typeface="Univers" pitchFamily="34" charset="0"/>
              </a:rPr>
              <a:t>Tumor Development and Growth</a:t>
            </a:r>
          </a:p>
        </p:txBody>
      </p:sp>
      <p:sp>
        <p:nvSpPr>
          <p:cNvPr id="8195" name="Rectangle 3"/>
          <p:cNvSpPr>
            <a:spLocks noGrp="1" noChangeArrowheads="1"/>
          </p:cNvSpPr>
          <p:nvPr>
            <p:ph type="body" idx="1"/>
          </p:nvPr>
        </p:nvSpPr>
        <p:spPr>
          <a:xfrm>
            <a:off x="1371600" y="1828800"/>
            <a:ext cx="7583488" cy="4267200"/>
          </a:xfrm>
          <a:solidFill>
            <a:srgbClr val="DDDDDD"/>
          </a:solidFill>
        </p:spPr>
        <p:txBody>
          <a:bodyPr lIns="92075" tIns="46038" rIns="92075" bIns="46038">
            <a:normAutofit/>
          </a:bodyPr>
          <a:lstStyle/>
          <a:p>
            <a:pPr eaLnBrk="1" hangingPunct="1"/>
            <a:r>
              <a:rPr lang="en-US" sz="2000" b="1" dirty="0" smtClean="0">
                <a:latin typeface="Univers" pitchFamily="34" charset="0"/>
              </a:rPr>
              <a:t>Transformation</a:t>
            </a:r>
          </a:p>
          <a:p>
            <a:pPr eaLnBrk="1" hangingPunct="1">
              <a:buNone/>
            </a:pPr>
            <a:endParaRPr lang="en-US" sz="2000" b="1" dirty="0" smtClean="0">
              <a:latin typeface="Univers" pitchFamily="34" charset="0"/>
            </a:endParaRPr>
          </a:p>
          <a:p>
            <a:pPr eaLnBrk="1" hangingPunct="1"/>
            <a:r>
              <a:rPr lang="en-US" sz="2000" b="1" dirty="0" smtClean="0">
                <a:latin typeface="Univers" pitchFamily="34" charset="0"/>
              </a:rPr>
              <a:t>Growth</a:t>
            </a:r>
            <a:r>
              <a:rPr lang="en-US" sz="2000" dirty="0" smtClean="0">
                <a:latin typeface="Univers" pitchFamily="34" charset="0"/>
              </a:rPr>
              <a:t> of transformed cells</a:t>
            </a:r>
          </a:p>
          <a:p>
            <a:pPr eaLnBrk="1" hangingPunct="1">
              <a:buNone/>
            </a:pPr>
            <a:endParaRPr lang="en-US" sz="2000" dirty="0" smtClean="0">
              <a:latin typeface="Univers" pitchFamily="34" charset="0"/>
            </a:endParaRPr>
          </a:p>
          <a:p>
            <a:pPr eaLnBrk="1" hangingPunct="1"/>
            <a:r>
              <a:rPr lang="en-US" sz="2000" b="1" dirty="0" smtClean="0">
                <a:latin typeface="Univers" pitchFamily="34" charset="0"/>
              </a:rPr>
              <a:t>Invasion</a:t>
            </a:r>
            <a:r>
              <a:rPr lang="en-US" sz="2000" dirty="0" smtClean="0">
                <a:latin typeface="Univers" pitchFamily="34" charset="0"/>
              </a:rPr>
              <a:t> of tumor cells into the surrounding tissues</a:t>
            </a:r>
          </a:p>
          <a:p>
            <a:pPr eaLnBrk="1" hangingPunct="1">
              <a:buNone/>
            </a:pPr>
            <a:endParaRPr lang="en-US" sz="2000" dirty="0" smtClean="0">
              <a:latin typeface="Univers" pitchFamily="34" charset="0"/>
            </a:endParaRPr>
          </a:p>
          <a:p>
            <a:pPr eaLnBrk="1" hangingPunct="1"/>
            <a:r>
              <a:rPr lang="en-US" sz="2000" b="1" dirty="0" smtClean="0">
                <a:latin typeface="Univers" pitchFamily="34" charset="0"/>
              </a:rPr>
              <a:t>Metastasis</a:t>
            </a:r>
            <a:r>
              <a:rPr lang="en-US" sz="2000" dirty="0" smtClean="0">
                <a:latin typeface="Univers" pitchFamily="34" charset="0"/>
              </a:rPr>
              <a:t> of tumor cells to distant sites</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fontScale="90000"/>
          </a:bodyPr>
          <a:lstStyle/>
          <a:p>
            <a:r>
              <a:rPr lang="en-US" sz="2800" dirty="0" smtClean="0">
                <a:solidFill>
                  <a:srgbClr val="C00000"/>
                </a:solidFill>
                <a:effectLst/>
              </a:rPr>
              <a:t>Self-Sufficiency in Growth Signals</a:t>
            </a:r>
            <a:br>
              <a:rPr lang="en-US" sz="2800" dirty="0" smtClean="0">
                <a:solidFill>
                  <a:srgbClr val="C00000"/>
                </a:solidFill>
                <a:effectLst/>
              </a:rPr>
            </a:br>
            <a:r>
              <a:rPr lang="en-US" sz="2700" dirty="0" smtClean="0">
                <a:solidFill>
                  <a:schemeClr val="tx1"/>
                </a:solidFill>
                <a:effectLst/>
              </a:rPr>
              <a:t>Normal cell proliferation</a:t>
            </a:r>
            <a:endParaRPr lang="en-IN" sz="2700" dirty="0">
              <a:solidFill>
                <a:schemeClr val="tx1"/>
              </a:solidFill>
              <a:effectLst/>
            </a:endParaRPr>
          </a:p>
        </p:txBody>
      </p:sp>
      <p:sp>
        <p:nvSpPr>
          <p:cNvPr id="3" name="Content Placeholder 2"/>
          <p:cNvSpPr>
            <a:spLocks noGrp="1"/>
          </p:cNvSpPr>
          <p:nvPr>
            <p:ph idx="1"/>
          </p:nvPr>
        </p:nvSpPr>
        <p:spPr>
          <a:xfrm>
            <a:off x="1435608" y="1371600"/>
            <a:ext cx="7498080" cy="4876800"/>
          </a:xfrm>
        </p:spPr>
        <p:txBody>
          <a:bodyPr>
            <a:normAutofit/>
          </a:bodyPr>
          <a:lstStyle/>
          <a:p>
            <a:pPr>
              <a:lnSpc>
                <a:spcPct val="80000"/>
              </a:lnSpc>
            </a:pPr>
            <a:r>
              <a:rPr lang="en-US" sz="2000" dirty="0" smtClean="0"/>
              <a:t>The binding of a </a:t>
            </a:r>
            <a:r>
              <a:rPr lang="en-US" sz="2000" dirty="0" smtClean="0">
                <a:solidFill>
                  <a:srgbClr val="C00000"/>
                </a:solidFill>
              </a:rPr>
              <a:t>growth factor </a:t>
            </a:r>
            <a:r>
              <a:rPr lang="en-US" sz="2000" dirty="0" smtClean="0"/>
              <a:t>to its </a:t>
            </a:r>
            <a:r>
              <a:rPr lang="en-US" sz="2000" dirty="0" smtClean="0">
                <a:solidFill>
                  <a:srgbClr val="C00000"/>
                </a:solidFill>
              </a:rPr>
              <a:t>specific receptor </a:t>
            </a:r>
            <a:r>
              <a:rPr lang="en-US" sz="2000" dirty="0" smtClean="0"/>
              <a:t>on the cell membrane causes transient and limited activation of the growth factor receptor. </a:t>
            </a:r>
          </a:p>
          <a:p>
            <a:pPr>
              <a:lnSpc>
                <a:spcPct val="80000"/>
              </a:lnSpc>
              <a:buNone/>
            </a:pPr>
            <a:endParaRPr lang="en-US" sz="2000" dirty="0" smtClean="0"/>
          </a:p>
          <a:p>
            <a:pPr>
              <a:lnSpc>
                <a:spcPct val="80000"/>
              </a:lnSpc>
            </a:pPr>
            <a:r>
              <a:rPr lang="en-US" sz="2000" dirty="0" smtClean="0">
                <a:sym typeface="Wingdings 3" pitchFamily="18" charset="2"/>
              </a:rPr>
              <a:t></a:t>
            </a:r>
            <a:r>
              <a:rPr lang="en-US" sz="2000" dirty="0" smtClean="0"/>
              <a:t> activates several </a:t>
            </a:r>
            <a:r>
              <a:rPr lang="en-US" sz="2000" dirty="0" smtClean="0">
                <a:solidFill>
                  <a:srgbClr val="C00000"/>
                </a:solidFill>
              </a:rPr>
              <a:t>signal-</a:t>
            </a:r>
            <a:r>
              <a:rPr lang="en-US" sz="2000" dirty="0" err="1" smtClean="0">
                <a:solidFill>
                  <a:srgbClr val="C00000"/>
                </a:solidFill>
              </a:rPr>
              <a:t>transducing</a:t>
            </a:r>
            <a:r>
              <a:rPr lang="en-US" sz="2000" dirty="0" smtClean="0">
                <a:solidFill>
                  <a:srgbClr val="C00000"/>
                </a:solidFill>
              </a:rPr>
              <a:t> proteins </a:t>
            </a:r>
            <a:r>
              <a:rPr lang="en-US" sz="2000" dirty="0" smtClean="0"/>
              <a:t>on the inner leaflet of the plasma membrane</a:t>
            </a:r>
          </a:p>
          <a:p>
            <a:pPr>
              <a:lnSpc>
                <a:spcPct val="80000"/>
              </a:lnSpc>
              <a:buNone/>
            </a:pPr>
            <a:endParaRPr lang="en-US" sz="2000" dirty="0" smtClean="0"/>
          </a:p>
          <a:p>
            <a:pPr>
              <a:lnSpc>
                <a:spcPct val="80000"/>
              </a:lnSpc>
            </a:pPr>
            <a:r>
              <a:rPr lang="en-US" sz="2000" dirty="0" smtClean="0">
                <a:sym typeface="Wingdings 3" pitchFamily="18" charset="2"/>
              </a:rPr>
              <a:t>t</a:t>
            </a:r>
            <a:r>
              <a:rPr lang="en-US" sz="2000" dirty="0" smtClean="0"/>
              <a:t>ransmission of the </a:t>
            </a:r>
            <a:r>
              <a:rPr lang="en-US" sz="2000" dirty="0" err="1" smtClean="0"/>
              <a:t>transduced</a:t>
            </a:r>
            <a:r>
              <a:rPr lang="en-US" sz="2000" dirty="0" smtClean="0"/>
              <a:t> signal across the </a:t>
            </a:r>
            <a:r>
              <a:rPr lang="en-US" sz="2000" dirty="0" err="1" smtClean="0"/>
              <a:t>cytosol</a:t>
            </a:r>
            <a:r>
              <a:rPr lang="en-US" sz="2000" dirty="0" smtClean="0"/>
              <a:t> to the nucleus via second messengers or a cascade of signal transduction molecules</a:t>
            </a:r>
          </a:p>
          <a:p>
            <a:pPr>
              <a:lnSpc>
                <a:spcPct val="80000"/>
              </a:lnSpc>
              <a:buNone/>
            </a:pPr>
            <a:endParaRPr lang="en-US" sz="2000" dirty="0" smtClean="0"/>
          </a:p>
          <a:p>
            <a:pPr>
              <a:lnSpc>
                <a:spcPct val="80000"/>
              </a:lnSpc>
            </a:pPr>
            <a:r>
              <a:rPr lang="en-US" sz="2000" dirty="0" smtClean="0">
                <a:sym typeface="Wingdings 3" pitchFamily="18" charset="2"/>
              </a:rPr>
              <a:t>i</a:t>
            </a:r>
            <a:r>
              <a:rPr lang="en-US" sz="2000" dirty="0" smtClean="0"/>
              <a:t>nduction and activation of nuclear regulatory factors that initiate </a:t>
            </a:r>
            <a:r>
              <a:rPr lang="en-US" sz="2000" dirty="0" smtClean="0">
                <a:solidFill>
                  <a:srgbClr val="C00000"/>
                </a:solidFill>
              </a:rPr>
              <a:t>DNA transcription</a:t>
            </a:r>
          </a:p>
          <a:p>
            <a:pPr>
              <a:lnSpc>
                <a:spcPct val="80000"/>
              </a:lnSpc>
              <a:buNone/>
            </a:pPr>
            <a:endParaRPr lang="en-US" sz="2000" dirty="0" smtClean="0"/>
          </a:p>
          <a:p>
            <a:pPr>
              <a:lnSpc>
                <a:spcPct val="80000"/>
              </a:lnSpc>
            </a:pPr>
            <a:r>
              <a:rPr lang="en-US" sz="2000" dirty="0" smtClean="0">
                <a:sym typeface="Wingdings 3" pitchFamily="18" charset="2"/>
              </a:rPr>
              <a:t></a:t>
            </a:r>
            <a:r>
              <a:rPr lang="en-US" sz="2000" dirty="0" smtClean="0"/>
              <a:t>progression of the cell into the cell cycle, </a:t>
            </a:r>
            <a:r>
              <a:rPr lang="en-US" sz="2000" dirty="0" smtClean="0">
                <a:solidFill>
                  <a:srgbClr val="C00000"/>
                </a:solidFill>
              </a:rPr>
              <a:t>resulting ultimately in cell division </a:t>
            </a:r>
          </a:p>
          <a:p>
            <a:pPr>
              <a:lnSpc>
                <a:spcPct val="80000"/>
              </a:lnSpc>
              <a:buNone/>
            </a:pPr>
            <a:endParaRPr lang="en-US" sz="2000" dirty="0" smtClean="0"/>
          </a:p>
          <a:p>
            <a:endParaRPr lang="en-IN" sz="2000"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a:bodyPr>
          <a:lstStyle/>
          <a:p>
            <a:r>
              <a:rPr lang="en-US" sz="2800" dirty="0" smtClean="0">
                <a:solidFill>
                  <a:srgbClr val="C00000"/>
                </a:solidFill>
                <a:effectLst/>
              </a:rPr>
              <a:t>Self-Sufficiency in Growth Signals</a:t>
            </a:r>
            <a:endParaRPr lang="en-IN" sz="2800" dirty="0"/>
          </a:p>
        </p:txBody>
      </p:sp>
      <p:sp>
        <p:nvSpPr>
          <p:cNvPr id="3" name="Content Placeholder 2"/>
          <p:cNvSpPr>
            <a:spLocks noGrp="1"/>
          </p:cNvSpPr>
          <p:nvPr>
            <p:ph idx="1"/>
          </p:nvPr>
        </p:nvSpPr>
        <p:spPr>
          <a:xfrm>
            <a:off x="1435608" y="1295400"/>
            <a:ext cx="7498080" cy="4953000"/>
          </a:xfrm>
        </p:spPr>
        <p:txBody>
          <a:bodyPr>
            <a:normAutofit/>
          </a:bodyPr>
          <a:lstStyle/>
          <a:p>
            <a:r>
              <a:rPr lang="en-IN" sz="2400" dirty="0" smtClean="0"/>
              <a:t>Genes that promote autonomous cell growth in cancer cells are called </a:t>
            </a:r>
            <a:r>
              <a:rPr lang="en-IN" sz="2400" dirty="0" err="1" smtClean="0">
                <a:solidFill>
                  <a:srgbClr val="C00000"/>
                </a:solidFill>
              </a:rPr>
              <a:t>oncogenes</a:t>
            </a:r>
            <a:r>
              <a:rPr lang="en-IN" sz="2400" dirty="0" smtClean="0"/>
              <a:t> and their normal cellular counterparts are called </a:t>
            </a:r>
            <a:r>
              <a:rPr lang="en-IN" sz="2400" dirty="0" smtClean="0">
                <a:solidFill>
                  <a:srgbClr val="C00000"/>
                </a:solidFill>
              </a:rPr>
              <a:t>proto-</a:t>
            </a:r>
            <a:r>
              <a:rPr lang="en-IN" sz="2400" dirty="0" err="1" smtClean="0">
                <a:solidFill>
                  <a:srgbClr val="C00000"/>
                </a:solidFill>
              </a:rPr>
              <a:t>oncogenes</a:t>
            </a:r>
            <a:endParaRPr lang="en-IN" sz="2400" dirty="0" smtClean="0">
              <a:solidFill>
                <a:srgbClr val="C00000"/>
              </a:solidFill>
            </a:endParaRPr>
          </a:p>
          <a:p>
            <a:pPr>
              <a:buNone/>
            </a:pPr>
            <a:endParaRPr lang="en-IN" sz="2400" dirty="0" smtClean="0">
              <a:solidFill>
                <a:srgbClr val="C00000"/>
              </a:solidFill>
            </a:endParaRPr>
          </a:p>
          <a:p>
            <a:r>
              <a:rPr lang="en-IN" sz="2400" dirty="0" smtClean="0">
                <a:solidFill>
                  <a:srgbClr val="C00000"/>
                </a:solidFill>
              </a:rPr>
              <a:t>Proto-</a:t>
            </a:r>
            <a:r>
              <a:rPr lang="en-IN" sz="2400" dirty="0" err="1" smtClean="0">
                <a:solidFill>
                  <a:srgbClr val="C00000"/>
                </a:solidFill>
              </a:rPr>
              <a:t>oncogenes</a:t>
            </a:r>
            <a:r>
              <a:rPr lang="en-IN" sz="2400" dirty="0" smtClean="0"/>
              <a:t> are the physiological regulators of cell proliferation and differentiation</a:t>
            </a:r>
          </a:p>
          <a:p>
            <a:pPr>
              <a:buNone/>
            </a:pPr>
            <a:endParaRPr lang="en-IN" sz="2400" dirty="0" smtClean="0"/>
          </a:p>
          <a:p>
            <a:r>
              <a:rPr lang="en-IN" sz="2400" dirty="0" smtClean="0"/>
              <a:t>Often involved in signal transduction and execution of </a:t>
            </a:r>
            <a:r>
              <a:rPr lang="en-IN" sz="2400" dirty="0" err="1" smtClean="0"/>
              <a:t>mitogenic</a:t>
            </a:r>
            <a:r>
              <a:rPr lang="en-IN" sz="2400" dirty="0" smtClean="0"/>
              <a:t> signals, usually through their protein products</a:t>
            </a:r>
            <a:endParaRPr lang="en-IN" sz="2400"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7498080" cy="487362"/>
          </a:xfrm>
        </p:spPr>
        <p:txBody>
          <a:bodyPr>
            <a:noAutofit/>
          </a:bodyPr>
          <a:lstStyle/>
          <a:p>
            <a:r>
              <a:rPr lang="en-IN" sz="2800" dirty="0" smtClean="0">
                <a:solidFill>
                  <a:srgbClr val="C00000"/>
                </a:solidFill>
                <a:effectLst/>
              </a:rPr>
              <a:t>Excessive and autonomous Growth</a:t>
            </a:r>
            <a:endParaRPr lang="en-IN" sz="2800" dirty="0">
              <a:solidFill>
                <a:srgbClr val="C00000"/>
              </a:solidFill>
              <a:effectLst/>
            </a:endParaRPr>
          </a:p>
        </p:txBody>
      </p:sp>
      <p:sp>
        <p:nvSpPr>
          <p:cNvPr id="3" name="Content Placeholder 2"/>
          <p:cNvSpPr>
            <a:spLocks noGrp="1"/>
          </p:cNvSpPr>
          <p:nvPr>
            <p:ph idx="1"/>
          </p:nvPr>
        </p:nvSpPr>
        <p:spPr>
          <a:xfrm>
            <a:off x="1435608" y="1143000"/>
            <a:ext cx="7498080" cy="5105400"/>
          </a:xfrm>
        </p:spPr>
        <p:txBody>
          <a:bodyPr>
            <a:normAutofit/>
          </a:bodyPr>
          <a:lstStyle/>
          <a:p>
            <a:r>
              <a:rPr lang="en-IN" sz="2400" dirty="0" err="1" smtClean="0"/>
              <a:t>Oncogenes</a:t>
            </a:r>
            <a:r>
              <a:rPr lang="en-IN" sz="2400" dirty="0" smtClean="0"/>
              <a:t> are </a:t>
            </a:r>
            <a:r>
              <a:rPr lang="en-IN" sz="2400" dirty="0" smtClean="0">
                <a:solidFill>
                  <a:srgbClr val="C00000"/>
                </a:solidFill>
              </a:rPr>
              <a:t>mutated</a:t>
            </a:r>
            <a:r>
              <a:rPr lang="en-IN" sz="2400" dirty="0" smtClean="0"/>
              <a:t> (altered) forms of normal proto-</a:t>
            </a:r>
            <a:r>
              <a:rPr lang="en-IN" sz="2400" dirty="0" err="1" smtClean="0"/>
              <a:t>oncogenes</a:t>
            </a:r>
            <a:r>
              <a:rPr lang="en-IN" sz="2400" dirty="0" smtClean="0"/>
              <a:t>, different from the latter in the following ways : </a:t>
            </a:r>
          </a:p>
          <a:p>
            <a:pPr>
              <a:buNone/>
            </a:pPr>
            <a:endParaRPr lang="en-IN" sz="2400" dirty="0" smtClean="0"/>
          </a:p>
          <a:p>
            <a:r>
              <a:rPr lang="en-IN" sz="2400" dirty="0" smtClean="0"/>
              <a:t>A) Presence of mutation/s in the structure of the gene</a:t>
            </a:r>
          </a:p>
          <a:p>
            <a:pPr>
              <a:buNone/>
            </a:pPr>
            <a:endParaRPr lang="en-IN" sz="2400" dirty="0" smtClean="0"/>
          </a:p>
          <a:p>
            <a:r>
              <a:rPr lang="en-IN" sz="2400" dirty="0" smtClean="0"/>
              <a:t>B) Ability to promote autonomous and excessive cellular proliferation in the event of </a:t>
            </a:r>
            <a:r>
              <a:rPr lang="en-IN" sz="2400" dirty="0" err="1" smtClean="0"/>
              <a:t>overexpression</a:t>
            </a:r>
            <a:r>
              <a:rPr lang="en-IN" sz="2400" dirty="0" smtClean="0"/>
              <a:t>, even in the absence of normal </a:t>
            </a:r>
            <a:r>
              <a:rPr lang="en-IN" sz="2400" dirty="0" err="1" smtClean="0"/>
              <a:t>mitogenic</a:t>
            </a:r>
            <a:r>
              <a:rPr lang="en-IN" sz="2400" dirty="0" smtClean="0"/>
              <a:t> signals</a:t>
            </a:r>
            <a:endParaRPr lang="en-IN"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u="sng" dirty="0" smtClean="0">
                <a:solidFill>
                  <a:srgbClr val="C00000"/>
                </a:solidFill>
              </a:rPr>
              <a:t>NEOPLASIA</a:t>
            </a:r>
          </a:p>
          <a:p>
            <a:pPr>
              <a:buNone/>
            </a:pPr>
            <a:endParaRPr lang="en-IN" dirty="0" smtClean="0"/>
          </a:p>
          <a:p>
            <a:r>
              <a:rPr lang="en-IN" sz="2800" dirty="0" smtClean="0"/>
              <a:t>Neo ---- New</a:t>
            </a:r>
          </a:p>
          <a:p>
            <a:pPr>
              <a:buNone/>
            </a:pPr>
            <a:endParaRPr lang="en-IN" sz="2800" dirty="0" smtClean="0"/>
          </a:p>
          <a:p>
            <a:endParaRPr lang="en-IN" sz="2800" dirty="0" smtClean="0"/>
          </a:p>
          <a:p>
            <a:r>
              <a:rPr lang="en-IN" sz="2800" dirty="0" err="1" smtClean="0"/>
              <a:t>Plasia</a:t>
            </a:r>
            <a:r>
              <a:rPr lang="en-IN" sz="2800" dirty="0" smtClean="0"/>
              <a:t> ----Growth</a:t>
            </a:r>
            <a:endParaRPr lang="en-IN" sz="2800"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Activation of </a:t>
            </a:r>
            <a:r>
              <a:rPr lang="en-IN" sz="2400" dirty="0" err="1" smtClean="0"/>
              <a:t>oncogenes</a:t>
            </a:r>
            <a:r>
              <a:rPr lang="en-IN" sz="2400" dirty="0" smtClean="0"/>
              <a:t> can be induced by : </a:t>
            </a:r>
          </a:p>
          <a:p>
            <a:pPr>
              <a:buNone/>
            </a:pPr>
            <a:endParaRPr lang="en-IN" sz="2400" dirty="0" smtClean="0"/>
          </a:p>
          <a:p>
            <a:r>
              <a:rPr lang="en-IN" sz="2000" dirty="0" smtClean="0"/>
              <a:t>A) </a:t>
            </a:r>
            <a:r>
              <a:rPr lang="en-IN" sz="2000" dirty="0" smtClean="0">
                <a:solidFill>
                  <a:srgbClr val="C00000"/>
                </a:solidFill>
              </a:rPr>
              <a:t>Point mutation and deletion </a:t>
            </a:r>
            <a:r>
              <a:rPr lang="en-IN" sz="2000" dirty="0" smtClean="0"/>
              <a:t>: </a:t>
            </a:r>
          </a:p>
          <a:p>
            <a:pPr>
              <a:buNone/>
            </a:pPr>
            <a:r>
              <a:rPr lang="en-IN" sz="2000" dirty="0" smtClean="0"/>
              <a:t>          as in </a:t>
            </a:r>
            <a:r>
              <a:rPr lang="en-IN" sz="2000" dirty="0" smtClean="0">
                <a:solidFill>
                  <a:srgbClr val="00B050"/>
                </a:solidFill>
              </a:rPr>
              <a:t>RAS </a:t>
            </a:r>
            <a:r>
              <a:rPr lang="en-IN" sz="2000" dirty="0" err="1" smtClean="0">
                <a:solidFill>
                  <a:srgbClr val="00B050"/>
                </a:solidFill>
              </a:rPr>
              <a:t>oncogene</a:t>
            </a:r>
            <a:r>
              <a:rPr lang="en-IN" sz="2000" dirty="0" smtClean="0">
                <a:solidFill>
                  <a:srgbClr val="00B050"/>
                </a:solidFill>
              </a:rPr>
              <a:t> </a:t>
            </a:r>
            <a:r>
              <a:rPr lang="en-IN" sz="2000" dirty="0" smtClean="0"/>
              <a:t>implicated in carcinoma of colon and </a:t>
            </a:r>
          </a:p>
          <a:p>
            <a:pPr>
              <a:buNone/>
            </a:pPr>
            <a:r>
              <a:rPr lang="en-IN" sz="2000" dirty="0" smtClean="0"/>
              <a:t>	      pancreas </a:t>
            </a:r>
          </a:p>
          <a:p>
            <a:pPr>
              <a:buNone/>
            </a:pPr>
            <a:endParaRPr lang="en-IN" sz="2000" dirty="0" smtClean="0"/>
          </a:p>
          <a:p>
            <a:r>
              <a:rPr lang="en-IN" sz="2000" dirty="0" smtClean="0"/>
              <a:t>B) </a:t>
            </a:r>
            <a:r>
              <a:rPr lang="en-IN" sz="2000" dirty="0" smtClean="0">
                <a:solidFill>
                  <a:srgbClr val="C00000"/>
                </a:solidFill>
              </a:rPr>
              <a:t>Chromosomal translocation </a:t>
            </a:r>
            <a:r>
              <a:rPr lang="en-IN" sz="2000" dirty="0" smtClean="0"/>
              <a:t>:  </a:t>
            </a:r>
          </a:p>
          <a:p>
            <a:pPr>
              <a:buNone/>
            </a:pPr>
            <a:r>
              <a:rPr lang="en-IN" sz="2000" dirty="0" smtClean="0"/>
              <a:t>     :     as in </a:t>
            </a:r>
            <a:r>
              <a:rPr lang="en-IN" sz="2000" dirty="0" smtClean="0">
                <a:solidFill>
                  <a:srgbClr val="C00000"/>
                </a:solidFill>
              </a:rPr>
              <a:t>Philadelphia chromosome  </a:t>
            </a:r>
            <a:r>
              <a:rPr lang="en-IN" sz="2000" dirty="0" smtClean="0"/>
              <a:t>(translocation of C-ABL proto-                                 	</a:t>
            </a:r>
            <a:r>
              <a:rPr lang="en-IN" sz="2000" dirty="0" err="1" smtClean="0"/>
              <a:t>oncogene</a:t>
            </a:r>
            <a:r>
              <a:rPr lang="en-IN" sz="2000" dirty="0" smtClean="0"/>
              <a:t> from </a:t>
            </a:r>
            <a:r>
              <a:rPr lang="en-IN" sz="2000" b="1" dirty="0" smtClean="0">
                <a:solidFill>
                  <a:srgbClr val="00B050"/>
                </a:solidFill>
              </a:rPr>
              <a:t>chromosome 9 to chromosome 22</a:t>
            </a:r>
          </a:p>
          <a:p>
            <a:pPr>
              <a:buNone/>
            </a:pPr>
            <a:r>
              <a:rPr lang="en-IN" sz="2000" dirty="0" smtClean="0"/>
              <a:t>         -  and translocation of </a:t>
            </a:r>
            <a:r>
              <a:rPr lang="en-IN" sz="2000" dirty="0" smtClean="0">
                <a:solidFill>
                  <a:srgbClr val="C00000"/>
                </a:solidFill>
              </a:rPr>
              <a:t>c- MYC proto-</a:t>
            </a:r>
            <a:r>
              <a:rPr lang="en-IN" sz="2000" dirty="0" err="1" smtClean="0">
                <a:solidFill>
                  <a:srgbClr val="C00000"/>
                </a:solidFill>
              </a:rPr>
              <a:t>oncogenes</a:t>
            </a:r>
            <a:r>
              <a:rPr lang="en-IN" sz="2000" dirty="0" smtClean="0"/>
              <a:t> from </a:t>
            </a:r>
          </a:p>
          <a:p>
            <a:pPr>
              <a:buNone/>
            </a:pPr>
            <a:r>
              <a:rPr lang="en-IN" sz="2000" dirty="0" smtClean="0"/>
              <a:t>		</a:t>
            </a:r>
            <a:r>
              <a:rPr lang="en-IN" sz="2000" b="1" dirty="0" smtClean="0">
                <a:solidFill>
                  <a:srgbClr val="00B050"/>
                </a:solidFill>
              </a:rPr>
              <a:t>chromosome 8 to chromosome 14 </a:t>
            </a:r>
          </a:p>
          <a:p>
            <a:pPr>
              <a:buNone/>
            </a:pPr>
            <a:r>
              <a:rPr lang="en-IN" sz="2000" b="1" dirty="0" smtClean="0">
                <a:solidFill>
                  <a:srgbClr val="00B050"/>
                </a:solidFill>
              </a:rPr>
              <a:t>		</a:t>
            </a:r>
            <a:r>
              <a:rPr lang="en-IN" sz="2000" dirty="0" smtClean="0">
                <a:solidFill>
                  <a:srgbClr val="00B050"/>
                </a:solidFill>
              </a:rPr>
              <a:t>(</a:t>
            </a:r>
            <a:r>
              <a:rPr lang="en-IN" sz="2000" dirty="0" smtClean="0"/>
              <a:t>seen in 75% cases of </a:t>
            </a:r>
            <a:r>
              <a:rPr lang="en-IN" sz="2000" dirty="0" err="1" smtClean="0"/>
              <a:t>Burkitt</a:t>
            </a:r>
            <a:r>
              <a:rPr lang="en-IN" sz="2000" dirty="0" smtClean="0"/>
              <a:t> lymphoma)</a:t>
            </a:r>
            <a:endParaRPr lang="en-IN" sz="2000" b="1" dirty="0" smtClean="0">
              <a:solidFill>
                <a:srgbClr val="00B050"/>
              </a:solidFill>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C) Gene amplification (chromosomal alterations that result in increased number of copies of a gene) : </a:t>
            </a:r>
          </a:p>
          <a:p>
            <a:pPr>
              <a:buNone/>
            </a:pPr>
            <a:endParaRPr lang="en-IN" sz="2400" dirty="0" smtClean="0"/>
          </a:p>
          <a:p>
            <a:pPr>
              <a:buNone/>
            </a:pPr>
            <a:r>
              <a:rPr lang="en-IN" sz="2400" dirty="0" smtClean="0"/>
              <a:t>    : as in the case </a:t>
            </a:r>
            <a:r>
              <a:rPr lang="en-IN" sz="2400" dirty="0" smtClean="0">
                <a:solidFill>
                  <a:srgbClr val="C00000"/>
                </a:solidFill>
              </a:rPr>
              <a:t>of n-MYC </a:t>
            </a:r>
            <a:r>
              <a:rPr lang="en-IN" sz="2400" dirty="0" smtClean="0"/>
              <a:t>implicated in </a:t>
            </a:r>
            <a:r>
              <a:rPr lang="en-IN" sz="2400" dirty="0" err="1" smtClean="0"/>
              <a:t>neuroblastoma</a:t>
            </a:r>
            <a:r>
              <a:rPr lang="en-IN" sz="2400" dirty="0" smtClean="0"/>
              <a:t>,    and </a:t>
            </a:r>
            <a:r>
              <a:rPr lang="en-IN" sz="2400" dirty="0" smtClean="0">
                <a:solidFill>
                  <a:srgbClr val="C00000"/>
                </a:solidFill>
              </a:rPr>
              <a:t>ERB-B2</a:t>
            </a:r>
            <a:r>
              <a:rPr lang="en-IN" sz="2400" dirty="0" smtClean="0"/>
              <a:t> in breast and ovarian cancer</a:t>
            </a:r>
          </a:p>
          <a:p>
            <a:pPr>
              <a:buNone/>
            </a:pPr>
            <a:endParaRPr lang="en-IN" sz="2400" dirty="0" smtClean="0"/>
          </a:p>
          <a:p>
            <a:r>
              <a:rPr lang="en-IN" sz="2400" dirty="0" err="1" smtClean="0"/>
              <a:t>Oncoproteins</a:t>
            </a:r>
            <a:r>
              <a:rPr lang="en-IN" sz="2400" dirty="0" smtClean="0"/>
              <a:t> are products of </a:t>
            </a:r>
            <a:r>
              <a:rPr lang="en-IN" sz="2400" dirty="0" err="1" smtClean="0"/>
              <a:t>oncogenes</a:t>
            </a:r>
            <a:r>
              <a:rPr lang="en-IN" sz="2400" dirty="0" smtClean="0"/>
              <a:t>, which resemble products of proto-</a:t>
            </a:r>
            <a:r>
              <a:rPr lang="en-IN" sz="2400" dirty="0" err="1" smtClean="0"/>
              <a:t>oncogenes</a:t>
            </a:r>
            <a:r>
              <a:rPr lang="en-IN" sz="2400" dirty="0" smtClean="0"/>
              <a:t>, but are devoid of important regulatory mechanisms</a:t>
            </a:r>
          </a:p>
          <a:p>
            <a:pPr>
              <a:buNone/>
            </a:pPr>
            <a:endParaRPr lang="en-IN" sz="2400"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pPr eaLnBrk="1" hangingPunct="1"/>
            <a:r>
              <a:rPr lang="en-US" sz="2800" dirty="0" smtClean="0">
                <a:solidFill>
                  <a:srgbClr val="C00000"/>
                </a:solidFill>
                <a:effectLst/>
              </a:rPr>
              <a:t>Growth Factors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z="2400" dirty="0" smtClean="0"/>
              <a:t>All normal cells require stimulation by growth factors to undergo proliferation.</a:t>
            </a:r>
          </a:p>
          <a:p>
            <a:pPr eaLnBrk="1" fontAlgn="auto" hangingPunct="1">
              <a:spcAft>
                <a:spcPts val="0"/>
              </a:spcAft>
              <a:buFont typeface="Arial" pitchFamily="34" charset="0"/>
              <a:buChar char="•"/>
              <a:defRPr/>
            </a:pPr>
            <a:r>
              <a:rPr lang="en-US" sz="2400" u="sng" dirty="0" smtClean="0"/>
              <a:t>Types :</a:t>
            </a:r>
          </a:p>
          <a:p>
            <a:pPr eaLnBrk="1" fontAlgn="auto" hangingPunct="1">
              <a:spcAft>
                <a:spcPts val="0"/>
              </a:spcAft>
              <a:buFont typeface="Arial" pitchFamily="34" charset="0"/>
              <a:buChar char="•"/>
              <a:defRPr/>
            </a:pPr>
            <a:r>
              <a:rPr lang="en-US" sz="2400" dirty="0" smtClean="0">
                <a:solidFill>
                  <a:srgbClr val="C00000"/>
                </a:solidFill>
              </a:rPr>
              <a:t>1)- </a:t>
            </a:r>
            <a:r>
              <a:rPr lang="en-US" sz="2400" dirty="0" err="1" smtClean="0">
                <a:solidFill>
                  <a:srgbClr val="C00000"/>
                </a:solidFill>
              </a:rPr>
              <a:t>paracrine</a:t>
            </a:r>
            <a:r>
              <a:rPr lang="en-US" sz="2400" dirty="0" smtClean="0">
                <a:solidFill>
                  <a:srgbClr val="C00000"/>
                </a:solidFill>
              </a:rPr>
              <a:t> action :</a:t>
            </a:r>
          </a:p>
          <a:p>
            <a:pPr eaLnBrk="1" fontAlgn="auto" hangingPunct="1">
              <a:spcAft>
                <a:spcPts val="0"/>
              </a:spcAft>
              <a:buFont typeface="Arial" pitchFamily="34" charset="0"/>
              <a:buNone/>
              <a:defRPr/>
            </a:pPr>
            <a:r>
              <a:rPr lang="en-US" sz="2400" dirty="0" smtClean="0"/>
              <a:t>    Growth factors are made by one cell type and act on a neighboring cell to stimulate proliferation </a:t>
            </a:r>
          </a:p>
          <a:p>
            <a:pPr eaLnBrk="1" fontAlgn="auto" hangingPunct="1">
              <a:spcAft>
                <a:spcPts val="0"/>
              </a:spcAft>
              <a:buFont typeface="Arial" pitchFamily="34" charset="0"/>
              <a:buNone/>
              <a:defRPr/>
            </a:pPr>
            <a:r>
              <a:rPr lang="en-US" sz="2400" dirty="0" smtClean="0"/>
              <a:t>   </a:t>
            </a:r>
            <a:r>
              <a:rPr lang="en-US" sz="2400" dirty="0" smtClean="0">
                <a:solidFill>
                  <a:srgbClr val="C00000"/>
                </a:solidFill>
              </a:rPr>
              <a:t>2)-</a:t>
            </a:r>
            <a:r>
              <a:rPr lang="en-US" sz="2400" dirty="0" err="1" smtClean="0">
                <a:solidFill>
                  <a:srgbClr val="C00000"/>
                </a:solidFill>
              </a:rPr>
              <a:t>autocrine</a:t>
            </a:r>
            <a:r>
              <a:rPr lang="en-US" sz="2400" dirty="0" smtClean="0">
                <a:solidFill>
                  <a:srgbClr val="C00000"/>
                </a:solidFill>
              </a:rPr>
              <a:t> action :</a:t>
            </a:r>
          </a:p>
          <a:p>
            <a:pPr eaLnBrk="1" fontAlgn="auto" hangingPunct="1">
              <a:spcAft>
                <a:spcPts val="0"/>
              </a:spcAft>
              <a:buFont typeface="Arial" pitchFamily="34" charset="0"/>
              <a:buNone/>
              <a:defRPr/>
            </a:pPr>
            <a:r>
              <a:rPr lang="en-US" sz="2400" dirty="0" smtClean="0"/>
              <a:t>    Many cancer cells acquire growth self-sufficiency by acquiring the ability to synthesize the same growth factors to which they are responsive.</a:t>
            </a:r>
            <a:endParaRPr lang="en-US" sz="2400"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endParaRPr lang="en-US" smtClean="0"/>
          </a:p>
        </p:txBody>
      </p:sp>
      <p:sp>
        <p:nvSpPr>
          <p:cNvPr id="23555" name="Content Placeholder 2"/>
          <p:cNvSpPr>
            <a:spLocks noGrp="1"/>
          </p:cNvSpPr>
          <p:nvPr>
            <p:ph idx="1"/>
          </p:nvPr>
        </p:nvSpPr>
        <p:spPr/>
        <p:txBody>
          <a:bodyPr>
            <a:normAutofit/>
          </a:bodyPr>
          <a:lstStyle/>
          <a:p>
            <a:pPr eaLnBrk="1" hangingPunct="1">
              <a:lnSpc>
                <a:spcPct val="90000"/>
              </a:lnSpc>
            </a:pPr>
            <a:r>
              <a:rPr lang="en-US" sz="2000" dirty="0" err="1" smtClean="0">
                <a:solidFill>
                  <a:srgbClr val="C00000"/>
                </a:solidFill>
              </a:rPr>
              <a:t>Glioblastomas</a:t>
            </a:r>
            <a:r>
              <a:rPr lang="en-US" sz="2000" dirty="0" smtClean="0"/>
              <a:t> secrete platelet-derived growth factor (PDGF) and express the PDGF receptor</a:t>
            </a:r>
          </a:p>
          <a:p>
            <a:pPr eaLnBrk="1" hangingPunct="1">
              <a:lnSpc>
                <a:spcPct val="90000"/>
              </a:lnSpc>
              <a:buNone/>
            </a:pPr>
            <a:endParaRPr lang="en-US" sz="2000" dirty="0" smtClean="0"/>
          </a:p>
          <a:p>
            <a:pPr eaLnBrk="1" hangingPunct="1">
              <a:lnSpc>
                <a:spcPct val="90000"/>
              </a:lnSpc>
            </a:pPr>
            <a:r>
              <a:rPr lang="en-US" sz="2000" dirty="0" smtClean="0"/>
              <a:t>Many sarcomas make both </a:t>
            </a:r>
            <a:r>
              <a:rPr lang="en-US" sz="2000" dirty="0" smtClean="0">
                <a:solidFill>
                  <a:srgbClr val="C00000"/>
                </a:solidFill>
              </a:rPr>
              <a:t>transforming growth factor-α </a:t>
            </a:r>
            <a:r>
              <a:rPr lang="en-US" sz="2000" dirty="0" smtClean="0"/>
              <a:t>(TGF-α) and its receptor. </a:t>
            </a:r>
          </a:p>
          <a:p>
            <a:pPr eaLnBrk="1" hangingPunct="1">
              <a:lnSpc>
                <a:spcPct val="90000"/>
              </a:lnSpc>
              <a:buNone/>
            </a:pPr>
            <a:endParaRPr lang="en-US" sz="2000" dirty="0" smtClean="0"/>
          </a:p>
          <a:p>
            <a:pPr eaLnBrk="1" hangingPunct="1">
              <a:lnSpc>
                <a:spcPct val="90000"/>
              </a:lnSpc>
            </a:pPr>
            <a:r>
              <a:rPr lang="en-US" sz="2000" dirty="0" smtClean="0"/>
              <a:t>Genes that encode homologues of </a:t>
            </a:r>
            <a:r>
              <a:rPr lang="en-US" sz="2000" dirty="0" smtClean="0">
                <a:solidFill>
                  <a:srgbClr val="C00000"/>
                </a:solidFill>
              </a:rPr>
              <a:t>fibroblast growth factors(FGFs) </a:t>
            </a:r>
            <a:r>
              <a:rPr lang="en-US" sz="2000" dirty="0" smtClean="0"/>
              <a:t>e.g., </a:t>
            </a:r>
            <a:r>
              <a:rPr lang="en-US" sz="2000" i="1" dirty="0" smtClean="0"/>
              <a:t>HSTF-I (heparin-binding </a:t>
            </a:r>
            <a:r>
              <a:rPr lang="en-US" sz="2000" i="1" dirty="0" err="1" smtClean="0"/>
              <a:t>secretory</a:t>
            </a:r>
            <a:r>
              <a:rPr lang="en-US" sz="2000" i="1" dirty="0" smtClean="0"/>
              <a:t> transforming factor-1)</a:t>
            </a:r>
            <a:r>
              <a:rPr lang="en-US" sz="2000" dirty="0" smtClean="0"/>
              <a:t> </a:t>
            </a:r>
          </a:p>
          <a:p>
            <a:pPr eaLnBrk="1" hangingPunct="1">
              <a:lnSpc>
                <a:spcPct val="90000"/>
              </a:lnSpc>
            </a:pPr>
            <a:endParaRPr lang="en-US" sz="2000" dirty="0" smtClean="0"/>
          </a:p>
          <a:p>
            <a:pPr eaLnBrk="1" hangingPunct="1">
              <a:lnSpc>
                <a:spcPct val="90000"/>
              </a:lnSpc>
            </a:pPr>
            <a:r>
              <a:rPr lang="en-US" sz="2000" dirty="0" smtClean="0"/>
              <a:t>and INT-2 (also known as - </a:t>
            </a:r>
            <a:r>
              <a:rPr lang="en-US" sz="2000" i="1" dirty="0" smtClean="0"/>
              <a:t>FGF3</a:t>
            </a:r>
            <a:r>
              <a:rPr lang="en-US" sz="2000" dirty="0" smtClean="0"/>
              <a:t>) have been detected in several </a:t>
            </a:r>
            <a:r>
              <a:rPr lang="en-US" sz="2000" dirty="0" smtClean="0">
                <a:solidFill>
                  <a:srgbClr val="C00000"/>
                </a:solidFill>
              </a:rPr>
              <a:t>gastrointestinal and breast tumors</a:t>
            </a:r>
          </a:p>
          <a:p>
            <a:pPr eaLnBrk="1" hangingPunct="1">
              <a:lnSpc>
                <a:spcPct val="90000"/>
              </a:lnSpc>
              <a:buNone/>
            </a:pPr>
            <a:endParaRPr lang="en-US" sz="2000" dirty="0" smtClean="0">
              <a:solidFill>
                <a:srgbClr val="C00000"/>
              </a:solidFill>
            </a:endParaRPr>
          </a:p>
          <a:p>
            <a:pPr eaLnBrk="1" hangingPunct="1">
              <a:lnSpc>
                <a:spcPct val="90000"/>
              </a:lnSpc>
            </a:pPr>
            <a:r>
              <a:rPr lang="en-US" sz="2000" dirty="0" smtClean="0">
                <a:solidFill>
                  <a:srgbClr val="C00000"/>
                </a:solidFill>
              </a:rPr>
              <a:t>FGF-2 </a:t>
            </a:r>
            <a:r>
              <a:rPr lang="en-US" sz="2000" dirty="0" smtClean="0"/>
              <a:t>is expressed in human melanomas but not normal </a:t>
            </a:r>
            <a:r>
              <a:rPr lang="en-US" sz="2000" dirty="0" err="1" smtClean="0"/>
              <a:t>melanocytes</a:t>
            </a:r>
            <a:r>
              <a:rPr lang="en-US" sz="2000" dirty="0" smtClean="0"/>
              <a:t>.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endParaRPr lang="en-US" smtClean="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z="2000" dirty="0" err="1" smtClean="0">
                <a:solidFill>
                  <a:srgbClr val="C00000"/>
                </a:solidFill>
              </a:rPr>
              <a:t>Hepatocyte</a:t>
            </a:r>
            <a:r>
              <a:rPr lang="en-US" sz="2000" dirty="0" smtClean="0">
                <a:solidFill>
                  <a:srgbClr val="C00000"/>
                </a:solidFill>
              </a:rPr>
              <a:t> growth factor </a:t>
            </a:r>
            <a:r>
              <a:rPr lang="en-US" sz="2000" dirty="0" smtClean="0"/>
              <a:t>(HGF) and its receptor </a:t>
            </a:r>
            <a:r>
              <a:rPr lang="en-US" sz="2000" dirty="0" smtClean="0">
                <a:solidFill>
                  <a:srgbClr val="C00000"/>
                </a:solidFill>
              </a:rPr>
              <a:t>c-Met</a:t>
            </a:r>
            <a:r>
              <a:rPr lang="en-US" sz="2000" dirty="0" smtClean="0"/>
              <a:t> are both </a:t>
            </a:r>
            <a:r>
              <a:rPr lang="en-US" sz="2000" dirty="0" err="1" smtClean="0"/>
              <a:t>overexpressed</a:t>
            </a:r>
            <a:r>
              <a:rPr lang="en-US" sz="2000" dirty="0" smtClean="0"/>
              <a:t> in </a:t>
            </a:r>
            <a:r>
              <a:rPr lang="en-US" sz="2000" b="1" dirty="0" smtClean="0">
                <a:solidFill>
                  <a:srgbClr val="00B050"/>
                </a:solidFill>
              </a:rPr>
              <a:t>follicular carcinomas of the thyroid. </a:t>
            </a:r>
          </a:p>
          <a:p>
            <a:pPr eaLnBrk="1" fontAlgn="auto" hangingPunct="1">
              <a:spcAft>
                <a:spcPts val="0"/>
              </a:spcAft>
              <a:buNone/>
              <a:defRPr/>
            </a:pPr>
            <a:endParaRPr lang="en-US" sz="2000" dirty="0" smtClean="0"/>
          </a:p>
          <a:p>
            <a:pPr eaLnBrk="1" fontAlgn="auto" hangingPunct="1">
              <a:spcAft>
                <a:spcPts val="0"/>
              </a:spcAft>
              <a:buFont typeface="Arial" pitchFamily="34" charset="0"/>
              <a:buChar char="•"/>
              <a:defRPr/>
            </a:pPr>
            <a:r>
              <a:rPr lang="en-US" sz="2000" dirty="0" smtClean="0"/>
              <a:t>In many instances the growth factor gene itself is not altered or mutated </a:t>
            </a:r>
          </a:p>
          <a:p>
            <a:pPr eaLnBrk="1" fontAlgn="auto" hangingPunct="1">
              <a:spcAft>
                <a:spcPts val="0"/>
              </a:spcAft>
              <a:buNone/>
              <a:defRPr/>
            </a:pPr>
            <a:endParaRPr lang="en-US" sz="2000" dirty="0" smtClean="0"/>
          </a:p>
          <a:p>
            <a:pPr eaLnBrk="1" fontAlgn="auto" hangingPunct="1">
              <a:spcAft>
                <a:spcPts val="0"/>
              </a:spcAft>
              <a:buFont typeface="Arial" pitchFamily="34" charset="0"/>
              <a:buChar char="•"/>
              <a:defRPr/>
            </a:pPr>
            <a:r>
              <a:rPr lang="en-US" sz="2000" dirty="0" smtClean="0"/>
              <a:t>but the products of other </a:t>
            </a:r>
            <a:r>
              <a:rPr lang="en-US" sz="2000" dirty="0" err="1" smtClean="0"/>
              <a:t>oncogenes</a:t>
            </a:r>
            <a:r>
              <a:rPr lang="en-US" sz="2000" dirty="0" smtClean="0"/>
              <a:t> (e.g., </a:t>
            </a:r>
            <a:r>
              <a:rPr lang="en-US" sz="2000" i="1" dirty="0" smtClean="0"/>
              <a:t>RAS</a:t>
            </a:r>
            <a:r>
              <a:rPr lang="en-US" sz="2000" dirty="0" smtClean="0"/>
              <a:t>) stimulate </a:t>
            </a:r>
            <a:r>
              <a:rPr lang="en-US" sz="2000" dirty="0" err="1" smtClean="0"/>
              <a:t>overexpression</a:t>
            </a:r>
            <a:r>
              <a:rPr lang="en-US" sz="2000" dirty="0" smtClean="0"/>
              <a:t> of growth factor genes and the subsequent development of an </a:t>
            </a:r>
            <a:r>
              <a:rPr lang="en-US" sz="2000" dirty="0" err="1" smtClean="0"/>
              <a:t>autocrine</a:t>
            </a:r>
            <a:r>
              <a:rPr lang="en-US" sz="2000" dirty="0" smtClean="0"/>
              <a:t> loop. </a:t>
            </a:r>
            <a:endParaRPr lang="en-US" sz="2000"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371600" y="274638"/>
            <a:ext cx="7562088" cy="715962"/>
          </a:xfrm>
        </p:spPr>
        <p:txBody>
          <a:bodyPr>
            <a:normAutofit/>
          </a:bodyPr>
          <a:lstStyle/>
          <a:p>
            <a:pPr eaLnBrk="1" hangingPunct="1"/>
            <a:r>
              <a:rPr lang="en-US" sz="2800" dirty="0" smtClean="0">
                <a:solidFill>
                  <a:srgbClr val="C00000"/>
                </a:solidFill>
                <a:effectLst/>
              </a:rPr>
              <a:t>Growth Factor Receptors</a:t>
            </a:r>
          </a:p>
        </p:txBody>
      </p:sp>
      <p:sp>
        <p:nvSpPr>
          <p:cNvPr id="25603" name="Content Placeholder 2"/>
          <p:cNvSpPr>
            <a:spLocks noGrp="1"/>
          </p:cNvSpPr>
          <p:nvPr>
            <p:ph idx="1"/>
          </p:nvPr>
        </p:nvSpPr>
        <p:spPr/>
        <p:txBody>
          <a:bodyPr/>
          <a:lstStyle/>
          <a:p>
            <a:pPr eaLnBrk="1" hangingPunct="1"/>
            <a:r>
              <a:rPr lang="en-US" sz="2400" b="1" dirty="0" smtClean="0">
                <a:solidFill>
                  <a:srgbClr val="00B050"/>
                </a:solidFill>
              </a:rPr>
              <a:t>Mutant receptor </a:t>
            </a:r>
            <a:r>
              <a:rPr lang="en-US" sz="2400" dirty="0" smtClean="0"/>
              <a:t>proteins deliver continuous </a:t>
            </a:r>
            <a:r>
              <a:rPr lang="en-US" sz="2400" dirty="0" err="1" smtClean="0"/>
              <a:t>mitogenic</a:t>
            </a:r>
            <a:r>
              <a:rPr lang="en-US" sz="2400" dirty="0" smtClean="0"/>
              <a:t> signals to cells, even in the absence of the growth factor in the environment. </a:t>
            </a:r>
          </a:p>
          <a:p>
            <a:pPr eaLnBrk="1" hangingPunct="1">
              <a:buNone/>
            </a:pPr>
            <a:endParaRPr lang="en-US" sz="2400" dirty="0" smtClean="0"/>
          </a:p>
          <a:p>
            <a:pPr eaLnBrk="1" hangingPunct="1"/>
            <a:r>
              <a:rPr lang="en-US" sz="2400" dirty="0" err="1" smtClean="0"/>
              <a:t>Overexpression</a:t>
            </a:r>
            <a:r>
              <a:rPr lang="en-US" sz="2400" dirty="0" smtClean="0"/>
              <a:t> of growth factor receptors can </a:t>
            </a:r>
            <a:r>
              <a:rPr lang="en-US" sz="2400" dirty="0" smtClean="0">
                <a:solidFill>
                  <a:srgbClr val="C00000"/>
                </a:solidFill>
              </a:rPr>
              <a:t>render cancer cells hyper-responsive </a:t>
            </a:r>
            <a:r>
              <a:rPr lang="en-US" sz="2400" dirty="0" smtClean="0"/>
              <a:t>to levels of the growth factor that would not normally trigger proliferation</a:t>
            </a:r>
            <a:r>
              <a:rPr lang="en-US" b="1" dirty="0" smtClean="0"/>
              <a:t>.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435608" y="274638"/>
            <a:ext cx="7498080" cy="792162"/>
          </a:xfrm>
        </p:spPr>
        <p:txBody>
          <a:bodyPr>
            <a:normAutofit/>
          </a:bodyPr>
          <a:lstStyle/>
          <a:p>
            <a:pPr eaLnBrk="1" hangingPunct="1"/>
            <a:r>
              <a:rPr lang="en-US" sz="2800" dirty="0" smtClean="0">
                <a:effectLst/>
              </a:rPr>
              <a:t>Examples</a:t>
            </a:r>
          </a:p>
        </p:txBody>
      </p:sp>
      <p:sp>
        <p:nvSpPr>
          <p:cNvPr id="26627" name="Content Placeholder 2"/>
          <p:cNvSpPr>
            <a:spLocks noGrp="1"/>
          </p:cNvSpPr>
          <p:nvPr>
            <p:ph idx="1"/>
          </p:nvPr>
        </p:nvSpPr>
        <p:spPr/>
        <p:txBody>
          <a:bodyPr>
            <a:normAutofit/>
          </a:bodyPr>
          <a:lstStyle/>
          <a:p>
            <a:r>
              <a:rPr lang="en-US" sz="2400" dirty="0" err="1" smtClean="0"/>
              <a:t>Overexpression</a:t>
            </a:r>
            <a:r>
              <a:rPr lang="en-US" sz="2400" dirty="0" smtClean="0"/>
              <a:t> involve the epidermal growth factor (EGF) receptor family --  </a:t>
            </a:r>
            <a:r>
              <a:rPr lang="en-US" sz="2400" i="1" dirty="0" smtClean="0">
                <a:solidFill>
                  <a:srgbClr val="C00000"/>
                </a:solidFill>
              </a:rPr>
              <a:t>ERB-B1</a:t>
            </a:r>
          </a:p>
          <a:p>
            <a:pPr>
              <a:buNone/>
            </a:pPr>
            <a:endParaRPr lang="en-US" sz="2400" dirty="0" smtClean="0"/>
          </a:p>
          <a:p>
            <a:pPr eaLnBrk="1" hangingPunct="1"/>
            <a:r>
              <a:rPr lang="en-US" sz="2400" dirty="0" smtClean="0"/>
              <a:t>The EGF receptor, is </a:t>
            </a:r>
            <a:r>
              <a:rPr lang="en-US" sz="2400" dirty="0" err="1" smtClean="0"/>
              <a:t>overexpressed</a:t>
            </a:r>
            <a:r>
              <a:rPr lang="en-US" sz="2400" dirty="0" smtClean="0"/>
              <a:t> in 80% of </a:t>
            </a:r>
            <a:r>
              <a:rPr lang="en-US" sz="2400" dirty="0" err="1" smtClean="0">
                <a:solidFill>
                  <a:srgbClr val="C00000"/>
                </a:solidFill>
              </a:rPr>
              <a:t>squamous</a:t>
            </a:r>
            <a:r>
              <a:rPr lang="en-US" sz="2400" dirty="0" smtClean="0">
                <a:solidFill>
                  <a:srgbClr val="C00000"/>
                </a:solidFill>
              </a:rPr>
              <a:t> cell carcinomas of the lung. </a:t>
            </a:r>
          </a:p>
          <a:p>
            <a:pPr eaLnBrk="1" hangingPunct="1">
              <a:buNone/>
            </a:pPr>
            <a:endParaRPr lang="en-US" sz="2400" dirty="0" smtClean="0"/>
          </a:p>
          <a:p>
            <a:pPr eaLnBrk="1" hangingPunct="1"/>
            <a:r>
              <a:rPr lang="en-US" sz="2400" dirty="0" smtClean="0"/>
              <a:t>In 50% or more of </a:t>
            </a:r>
            <a:r>
              <a:rPr lang="en-US" sz="2400" dirty="0" err="1" smtClean="0"/>
              <a:t>glioblastomas</a:t>
            </a:r>
            <a:r>
              <a:rPr lang="en-US" sz="2400" dirty="0" smtClean="0"/>
              <a:t>. </a:t>
            </a:r>
          </a:p>
          <a:p>
            <a:pPr eaLnBrk="1" hangingPunct="1">
              <a:buNone/>
            </a:pPr>
            <a:endParaRPr lang="en-US" sz="2400" dirty="0" smtClean="0"/>
          </a:p>
          <a:p>
            <a:pPr eaLnBrk="1" hangingPunct="1"/>
            <a:r>
              <a:rPr lang="en-US" sz="2400" dirty="0" smtClean="0"/>
              <a:t>In 80-100% of epithelial tumors of the head and neck.</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endParaRPr lang="en-US" smtClean="0"/>
          </a:p>
        </p:txBody>
      </p:sp>
      <p:sp>
        <p:nvSpPr>
          <p:cNvPr id="27651" name="Content Placeholder 2"/>
          <p:cNvSpPr>
            <a:spLocks noGrp="1"/>
          </p:cNvSpPr>
          <p:nvPr>
            <p:ph idx="1"/>
          </p:nvPr>
        </p:nvSpPr>
        <p:spPr/>
        <p:txBody>
          <a:bodyPr/>
          <a:lstStyle/>
          <a:p>
            <a:pPr eaLnBrk="1" hangingPunct="1"/>
            <a:r>
              <a:rPr lang="en-US" sz="2400" i="1" dirty="0" smtClean="0">
                <a:solidFill>
                  <a:srgbClr val="C00000"/>
                </a:solidFill>
              </a:rPr>
              <a:t>HER2/NEU (</a:t>
            </a:r>
            <a:r>
              <a:rPr lang="en-US" sz="2400" dirty="0" smtClean="0">
                <a:solidFill>
                  <a:srgbClr val="C00000"/>
                </a:solidFill>
              </a:rPr>
              <a:t>ERB-B2</a:t>
            </a:r>
            <a:r>
              <a:rPr lang="en-US" sz="2400" i="1" dirty="0" smtClean="0">
                <a:solidFill>
                  <a:srgbClr val="C00000"/>
                </a:solidFill>
              </a:rPr>
              <a:t>),</a:t>
            </a:r>
            <a:r>
              <a:rPr lang="en-US" sz="2400" dirty="0" smtClean="0">
                <a:solidFill>
                  <a:srgbClr val="C00000"/>
                </a:solidFill>
              </a:rPr>
              <a:t> </a:t>
            </a:r>
            <a:r>
              <a:rPr lang="en-US" sz="2400" dirty="0" smtClean="0"/>
              <a:t>is amplified in 25-30% of breast cancers and </a:t>
            </a:r>
            <a:r>
              <a:rPr lang="en-US" sz="2400" dirty="0" err="1" smtClean="0"/>
              <a:t>adenocarcinomas</a:t>
            </a:r>
            <a:r>
              <a:rPr lang="en-US" sz="2400" dirty="0" smtClean="0"/>
              <a:t> of the lung, ovary, and salivary glands. </a:t>
            </a:r>
          </a:p>
          <a:p>
            <a:pPr eaLnBrk="1" hangingPunct="1">
              <a:buNone/>
            </a:pPr>
            <a:endParaRPr lang="en-US" sz="2400" dirty="0" smtClean="0"/>
          </a:p>
          <a:p>
            <a:pPr eaLnBrk="1" hangingPunct="1"/>
            <a:r>
              <a:rPr lang="en-US" sz="2400" dirty="0" smtClean="0"/>
              <a:t>These tumors are exquisitely sensitive to the </a:t>
            </a:r>
            <a:r>
              <a:rPr lang="en-US" sz="2400" dirty="0" err="1" smtClean="0"/>
              <a:t>mitogenic</a:t>
            </a:r>
            <a:r>
              <a:rPr lang="en-US" sz="2400" dirty="0" smtClean="0"/>
              <a:t> effects of small amounts of growth factors</a:t>
            </a:r>
          </a:p>
          <a:p>
            <a:pPr eaLnBrk="1" hangingPunct="1">
              <a:buNone/>
            </a:pPr>
            <a:endParaRPr lang="en-US" sz="2400" dirty="0" smtClean="0"/>
          </a:p>
          <a:p>
            <a:pPr eaLnBrk="1" hangingPunct="1"/>
            <a:r>
              <a:rPr lang="en-US" sz="2400" dirty="0" smtClean="0">
                <a:solidFill>
                  <a:srgbClr val="C00000"/>
                </a:solidFill>
              </a:rPr>
              <a:t>High level </a:t>
            </a:r>
            <a:r>
              <a:rPr lang="en-US" sz="2400" dirty="0" smtClean="0"/>
              <a:t>of HER2</a:t>
            </a:r>
            <a:r>
              <a:rPr lang="en-US" sz="2400" i="1" dirty="0" smtClean="0"/>
              <a:t>/</a:t>
            </a:r>
            <a:r>
              <a:rPr lang="en-US" sz="2400" dirty="0" smtClean="0"/>
              <a:t>NEU protein in breast cancer cells is a </a:t>
            </a:r>
            <a:r>
              <a:rPr lang="en-US" sz="2400" dirty="0" smtClean="0">
                <a:solidFill>
                  <a:srgbClr val="C00000"/>
                </a:solidFill>
              </a:rPr>
              <a:t>poor prognosis. </a:t>
            </a:r>
          </a:p>
          <a:p>
            <a:pPr eaLnBrk="1" hangingPunct="1">
              <a:buFont typeface="Arial" charset="0"/>
              <a:buNone/>
            </a:pPr>
            <a:endParaRPr lang="en-US" dirty="0" smtClean="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endParaRPr lang="en-US" smtClean="0"/>
          </a:p>
        </p:txBody>
      </p:sp>
      <p:sp>
        <p:nvSpPr>
          <p:cNvPr id="28675" name="Content Placeholder 2"/>
          <p:cNvSpPr>
            <a:spLocks noGrp="1"/>
          </p:cNvSpPr>
          <p:nvPr>
            <p:ph idx="1"/>
          </p:nvPr>
        </p:nvSpPr>
        <p:spPr/>
        <p:txBody>
          <a:bodyPr/>
          <a:lstStyle/>
          <a:p>
            <a:pPr eaLnBrk="1" hangingPunct="1"/>
            <a:r>
              <a:rPr lang="en-US" sz="2400" dirty="0" smtClean="0"/>
              <a:t>The significance of </a:t>
            </a:r>
            <a:r>
              <a:rPr lang="en-US" sz="2400" i="1" dirty="0" smtClean="0"/>
              <a:t>HER2/NEU</a:t>
            </a:r>
            <a:r>
              <a:rPr lang="en-US" sz="2400" dirty="0" smtClean="0"/>
              <a:t> in the pathogenesis of breast cancers is illustrated by the clinical benefit derived from blocking the extracellular domain of this receptor with anti-</a:t>
            </a:r>
            <a:r>
              <a:rPr lang="en-US" sz="2400" i="1" dirty="0" smtClean="0"/>
              <a:t>HER2/NEU</a:t>
            </a:r>
            <a:r>
              <a:rPr lang="en-US" sz="2400" dirty="0" smtClean="0"/>
              <a:t> antibodies. </a:t>
            </a:r>
          </a:p>
          <a:p>
            <a:pPr eaLnBrk="1" hangingPunct="1">
              <a:buNone/>
            </a:pPr>
            <a:endParaRPr lang="en-US" sz="2400" dirty="0" smtClean="0"/>
          </a:p>
          <a:p>
            <a:pPr eaLnBrk="1" hangingPunct="1"/>
            <a:r>
              <a:rPr lang="en-US" sz="2400" dirty="0" smtClean="0"/>
              <a:t>Treatment of breast cancer with anti-HER2</a:t>
            </a:r>
            <a:r>
              <a:rPr lang="en-US" sz="2400" i="1" dirty="0" smtClean="0"/>
              <a:t>/</a:t>
            </a:r>
            <a:r>
              <a:rPr lang="en-US" sz="2400" dirty="0" smtClean="0"/>
              <a:t>NEU antibody </a:t>
            </a:r>
            <a:r>
              <a:rPr lang="en-US" sz="2400" dirty="0" smtClean="0">
                <a:solidFill>
                  <a:srgbClr val="C00000"/>
                </a:solidFill>
              </a:rPr>
              <a:t>(</a:t>
            </a:r>
            <a:r>
              <a:rPr lang="en-US" sz="2400" dirty="0" err="1" smtClean="0">
                <a:solidFill>
                  <a:srgbClr val="C00000"/>
                </a:solidFill>
              </a:rPr>
              <a:t>herciptin</a:t>
            </a:r>
            <a:r>
              <a:rPr lang="en-US" sz="2400" dirty="0" smtClean="0">
                <a:solidFill>
                  <a:srgbClr val="C00000"/>
                </a:solidFill>
              </a:rPr>
              <a:t> ) </a:t>
            </a:r>
            <a:r>
              <a:rPr lang="en-US" sz="2400" dirty="0" smtClean="0"/>
              <a:t>proved to be clinically effective </a:t>
            </a:r>
            <a:r>
              <a:rPr lang="en-US" dirty="0" smtClean="0"/>
              <a:t>.</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639762"/>
          </a:xfrm>
        </p:spPr>
        <p:txBody>
          <a:bodyPr>
            <a:normAutofit/>
          </a:bodyPr>
          <a:lstStyle/>
          <a:p>
            <a:r>
              <a:rPr lang="en-IN" sz="3200" dirty="0" smtClean="0">
                <a:solidFill>
                  <a:srgbClr val="C00000"/>
                </a:solidFill>
                <a:effectLst/>
              </a:rPr>
              <a:t>???? QQQ</a:t>
            </a:r>
            <a:endParaRPr lang="en-IN" sz="3200" dirty="0">
              <a:solidFill>
                <a:srgbClr val="C00000"/>
              </a:solidFill>
              <a:effectLst/>
            </a:endParaRPr>
          </a:p>
        </p:txBody>
      </p:sp>
      <p:sp>
        <p:nvSpPr>
          <p:cNvPr id="3" name="Content Placeholder 2"/>
          <p:cNvSpPr>
            <a:spLocks noGrp="1"/>
          </p:cNvSpPr>
          <p:nvPr>
            <p:ph idx="1"/>
          </p:nvPr>
        </p:nvSpPr>
        <p:spPr>
          <a:xfrm>
            <a:off x="1435608" y="1295400"/>
            <a:ext cx="7498080" cy="4953000"/>
          </a:xfrm>
        </p:spPr>
        <p:txBody>
          <a:bodyPr>
            <a:normAutofit/>
          </a:bodyPr>
          <a:lstStyle/>
          <a:p>
            <a:r>
              <a:rPr lang="en-IN" sz="2400" dirty="0" smtClean="0"/>
              <a:t>The normal cellular counterparts of </a:t>
            </a:r>
            <a:r>
              <a:rPr lang="en-IN" sz="2400" dirty="0" err="1" smtClean="0"/>
              <a:t>oncogenes</a:t>
            </a:r>
            <a:r>
              <a:rPr lang="en-IN" sz="2400" dirty="0" smtClean="0"/>
              <a:t> are important for the following functions, except</a:t>
            </a:r>
          </a:p>
          <a:p>
            <a:pPr>
              <a:buNone/>
            </a:pPr>
            <a:endParaRPr lang="en-IN" sz="2400" dirty="0" smtClean="0"/>
          </a:p>
          <a:p>
            <a:r>
              <a:rPr lang="en-IN" sz="2000" dirty="0" smtClean="0">
                <a:solidFill>
                  <a:srgbClr val="C00000"/>
                </a:solidFill>
              </a:rPr>
              <a:t>A) Promotion of cell cycle progression</a:t>
            </a:r>
          </a:p>
          <a:p>
            <a:r>
              <a:rPr lang="en-IN" sz="2000" dirty="0" smtClean="0">
                <a:solidFill>
                  <a:srgbClr val="C00000"/>
                </a:solidFill>
              </a:rPr>
              <a:t>B) Inhibition of apoptosis </a:t>
            </a:r>
          </a:p>
          <a:p>
            <a:r>
              <a:rPr lang="en-IN" sz="2000" dirty="0" smtClean="0">
                <a:solidFill>
                  <a:srgbClr val="C00000"/>
                </a:solidFill>
              </a:rPr>
              <a:t>C) Promotion of DNA repair</a:t>
            </a:r>
          </a:p>
          <a:p>
            <a:r>
              <a:rPr lang="en-IN" sz="2000" dirty="0" smtClean="0">
                <a:solidFill>
                  <a:srgbClr val="C00000"/>
                </a:solidFill>
              </a:rPr>
              <a:t>D) Promotion of nuclear transcription </a:t>
            </a:r>
            <a:endParaRPr lang="en-IN" sz="2000" dirty="0">
              <a:solidFill>
                <a:srgbClr val="C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All </a:t>
            </a:r>
            <a:r>
              <a:rPr lang="en-IN" sz="2400" dirty="0" err="1" smtClean="0"/>
              <a:t>tumors</a:t>
            </a:r>
            <a:r>
              <a:rPr lang="en-IN" sz="2400" dirty="0" smtClean="0"/>
              <a:t>, benign and malignant, have two basic component : -</a:t>
            </a:r>
          </a:p>
          <a:p>
            <a:endParaRPr lang="en-IN" sz="2400" dirty="0" smtClean="0"/>
          </a:p>
          <a:p>
            <a:r>
              <a:rPr lang="en-IN" sz="2400" dirty="0" smtClean="0">
                <a:solidFill>
                  <a:srgbClr val="C00000"/>
                </a:solidFill>
              </a:rPr>
              <a:t>Tumor cells </a:t>
            </a:r>
            <a:r>
              <a:rPr lang="en-IN" sz="2400" dirty="0" smtClean="0"/>
              <a:t>:  Proliferating </a:t>
            </a:r>
            <a:r>
              <a:rPr lang="en-IN" sz="2400" dirty="0" err="1" smtClean="0">
                <a:solidFill>
                  <a:srgbClr val="FF0000"/>
                </a:solidFill>
              </a:rPr>
              <a:t>clonal</a:t>
            </a:r>
            <a:r>
              <a:rPr lang="en-IN" sz="2400" dirty="0" smtClean="0"/>
              <a:t> neoplastic cells that constitute </a:t>
            </a:r>
            <a:r>
              <a:rPr lang="en-IN" sz="2400" dirty="0" smtClean="0">
                <a:solidFill>
                  <a:srgbClr val="C00000"/>
                </a:solidFill>
              </a:rPr>
              <a:t>parenchyma</a:t>
            </a:r>
          </a:p>
          <a:p>
            <a:endParaRPr lang="en-IN" sz="2400" dirty="0" smtClean="0">
              <a:solidFill>
                <a:srgbClr val="C00000"/>
              </a:solidFill>
            </a:endParaRPr>
          </a:p>
          <a:p>
            <a:r>
              <a:rPr lang="en-IN" sz="2400" dirty="0" smtClean="0">
                <a:solidFill>
                  <a:srgbClr val="C00000"/>
                </a:solidFill>
              </a:rPr>
              <a:t>Tumor </a:t>
            </a:r>
            <a:r>
              <a:rPr lang="en-IN" sz="2400" dirty="0" err="1" smtClean="0">
                <a:solidFill>
                  <a:srgbClr val="C00000"/>
                </a:solidFill>
              </a:rPr>
              <a:t>stroma</a:t>
            </a:r>
            <a:r>
              <a:rPr lang="en-IN" sz="2400" dirty="0" smtClean="0">
                <a:solidFill>
                  <a:srgbClr val="C00000"/>
                </a:solidFill>
              </a:rPr>
              <a:t> :  </a:t>
            </a:r>
            <a:r>
              <a:rPr lang="en-IN" sz="2400" u="sng" dirty="0" smtClean="0"/>
              <a:t>Supporting framework </a:t>
            </a:r>
          </a:p>
          <a:p>
            <a:pPr>
              <a:buNone/>
            </a:pPr>
            <a:r>
              <a:rPr lang="en-IN" sz="2400" dirty="0" smtClean="0">
                <a:solidFill>
                  <a:srgbClr val="C00000"/>
                </a:solidFill>
              </a:rPr>
              <a:t>			       - </a:t>
            </a:r>
            <a:r>
              <a:rPr lang="en-IN" sz="2400" dirty="0" smtClean="0"/>
              <a:t>made up of connective tissue and 			         blood vessels</a:t>
            </a:r>
            <a:endParaRPr lang="en-IN" sz="2400" dirty="0" smtClean="0">
              <a:solidFill>
                <a:srgbClr val="C00000"/>
              </a:solidFill>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435608" y="274638"/>
            <a:ext cx="7498080" cy="563562"/>
          </a:xfrm>
        </p:spPr>
        <p:txBody>
          <a:bodyPr>
            <a:normAutofit/>
          </a:bodyPr>
          <a:lstStyle/>
          <a:p>
            <a:pPr eaLnBrk="1" hangingPunct="1"/>
            <a:r>
              <a:rPr lang="en-US" sz="2800" dirty="0" smtClean="0">
                <a:solidFill>
                  <a:srgbClr val="C00000"/>
                </a:solidFill>
                <a:effectLst/>
              </a:rPr>
              <a:t>Signal-</a:t>
            </a:r>
            <a:r>
              <a:rPr lang="en-US" sz="2800" dirty="0" err="1" smtClean="0">
                <a:solidFill>
                  <a:srgbClr val="C00000"/>
                </a:solidFill>
                <a:effectLst/>
              </a:rPr>
              <a:t>Transducing</a:t>
            </a:r>
            <a:r>
              <a:rPr lang="en-US" sz="2800" dirty="0" smtClean="0">
                <a:solidFill>
                  <a:srgbClr val="C00000"/>
                </a:solidFill>
                <a:effectLst/>
              </a:rPr>
              <a:t> Proteins</a:t>
            </a:r>
          </a:p>
        </p:txBody>
      </p:sp>
      <p:sp>
        <p:nvSpPr>
          <p:cNvPr id="3" name="Content Placeholder 2"/>
          <p:cNvSpPr>
            <a:spLocks noGrp="1"/>
          </p:cNvSpPr>
          <p:nvPr>
            <p:ph idx="1"/>
          </p:nvPr>
        </p:nvSpPr>
        <p:spPr>
          <a:xfrm>
            <a:off x="1435608" y="1219200"/>
            <a:ext cx="7498080" cy="5029200"/>
          </a:xfrm>
        </p:spPr>
        <p:txBody>
          <a:bodyPr rtlCol="0">
            <a:normAutofit/>
          </a:bodyPr>
          <a:lstStyle/>
          <a:p>
            <a:pPr eaLnBrk="1" fontAlgn="auto" hangingPunct="1">
              <a:spcAft>
                <a:spcPts val="0"/>
              </a:spcAft>
              <a:buFont typeface="Arial" pitchFamily="34" charset="0"/>
              <a:buChar char="•"/>
              <a:defRPr/>
            </a:pPr>
            <a:r>
              <a:rPr lang="en-US" sz="2000" dirty="0" smtClean="0"/>
              <a:t>These signaling molecules couple growth factor receptors to their nuclear targets. </a:t>
            </a:r>
          </a:p>
          <a:p>
            <a:pPr eaLnBrk="1" fontAlgn="auto" hangingPunct="1">
              <a:spcAft>
                <a:spcPts val="0"/>
              </a:spcAft>
              <a:buNone/>
              <a:defRPr/>
            </a:pPr>
            <a:endParaRPr lang="en-US" sz="2000" dirty="0" smtClean="0"/>
          </a:p>
          <a:p>
            <a:pPr eaLnBrk="1" fontAlgn="auto" hangingPunct="1">
              <a:spcAft>
                <a:spcPts val="0"/>
              </a:spcAft>
              <a:buFont typeface="Arial" pitchFamily="34" charset="0"/>
              <a:buChar char="•"/>
              <a:defRPr/>
            </a:pPr>
            <a:r>
              <a:rPr lang="en-US" sz="2000" dirty="0" smtClean="0"/>
              <a:t>Many such signaling proteins are associated with the inner leaflet of the plasma membrane, </a:t>
            </a:r>
          </a:p>
          <a:p>
            <a:pPr eaLnBrk="1" fontAlgn="auto" hangingPunct="1">
              <a:spcAft>
                <a:spcPts val="0"/>
              </a:spcAft>
              <a:buNone/>
              <a:defRPr/>
            </a:pPr>
            <a:endParaRPr lang="en-US" sz="2000" dirty="0" smtClean="0"/>
          </a:p>
          <a:p>
            <a:pPr eaLnBrk="1" fontAlgn="auto" hangingPunct="1">
              <a:spcAft>
                <a:spcPts val="0"/>
              </a:spcAft>
              <a:buFont typeface="Arial" pitchFamily="34" charset="0"/>
              <a:buChar char="•"/>
              <a:defRPr/>
            </a:pPr>
            <a:r>
              <a:rPr lang="en-US" sz="2000" dirty="0" smtClean="0"/>
              <a:t>where they receive signals from activated growth factor receptors and transmit them to the nucleus, </a:t>
            </a:r>
          </a:p>
          <a:p>
            <a:pPr eaLnBrk="1" fontAlgn="auto" hangingPunct="1">
              <a:spcAft>
                <a:spcPts val="0"/>
              </a:spcAft>
              <a:buNone/>
              <a:defRPr/>
            </a:pPr>
            <a:endParaRPr lang="en-US" sz="2000" dirty="0" smtClean="0"/>
          </a:p>
          <a:p>
            <a:pPr eaLnBrk="1" fontAlgn="auto" hangingPunct="1">
              <a:spcAft>
                <a:spcPts val="0"/>
              </a:spcAft>
              <a:buFont typeface="Arial" pitchFamily="34" charset="0"/>
              <a:buChar char="•"/>
              <a:defRPr/>
            </a:pPr>
            <a:r>
              <a:rPr lang="en-US" sz="2000" dirty="0" smtClean="0"/>
              <a:t>either through </a:t>
            </a:r>
            <a:r>
              <a:rPr lang="en-US" sz="2000" b="1" dirty="0" smtClean="0"/>
              <a:t>second messengers </a:t>
            </a:r>
            <a:r>
              <a:rPr lang="en-US" sz="2000" dirty="0" smtClean="0"/>
              <a:t>or through a </a:t>
            </a:r>
            <a:r>
              <a:rPr lang="en-US" sz="2000" b="1" dirty="0" smtClean="0"/>
              <a:t>cascade of </a:t>
            </a:r>
            <a:r>
              <a:rPr lang="en-US" sz="2000" b="1" dirty="0" err="1" smtClean="0"/>
              <a:t>phosphorylation</a:t>
            </a:r>
            <a:r>
              <a:rPr lang="en-US" sz="2000" b="1" dirty="0" smtClean="0"/>
              <a:t> and activation of signal transduction molecules.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a:buFont typeface="Arial" pitchFamily="34" charset="0"/>
              <a:buChar char="•"/>
              <a:defRPr/>
            </a:pPr>
            <a:r>
              <a:rPr lang="en-US" sz="2400" dirty="0" smtClean="0"/>
              <a:t>Two important members in this category are </a:t>
            </a:r>
          </a:p>
          <a:p>
            <a:pPr>
              <a:buNone/>
              <a:defRPr/>
            </a:pPr>
            <a:endParaRPr lang="en-US" sz="2400" dirty="0" smtClean="0"/>
          </a:p>
          <a:p>
            <a:pPr>
              <a:buFont typeface="Arial" pitchFamily="34" charset="0"/>
              <a:buChar char="•"/>
              <a:defRPr/>
            </a:pPr>
            <a:r>
              <a:rPr lang="en-US" sz="2400" i="1" dirty="0" smtClean="0"/>
              <a:t>1-RAS</a:t>
            </a:r>
            <a:r>
              <a:rPr lang="en-US" sz="2400" dirty="0" smtClean="0"/>
              <a:t>  gene</a:t>
            </a:r>
          </a:p>
          <a:p>
            <a:pPr>
              <a:buNone/>
              <a:defRPr/>
            </a:pPr>
            <a:endParaRPr lang="en-US" sz="2400" dirty="0" smtClean="0"/>
          </a:p>
          <a:p>
            <a:pPr>
              <a:buFont typeface="Arial" pitchFamily="34" charset="0"/>
              <a:buChar char="•"/>
              <a:defRPr/>
            </a:pPr>
            <a:r>
              <a:rPr lang="en-US" sz="2400" i="1" dirty="0" smtClean="0"/>
              <a:t>2-ABL gene</a:t>
            </a:r>
            <a:endParaRPr lang="en-US" sz="2400"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endParaRPr lang="en-US" smtClean="0"/>
          </a:p>
        </p:txBody>
      </p:sp>
      <p:sp>
        <p:nvSpPr>
          <p:cNvPr id="30723" name="Content Placeholder 2"/>
          <p:cNvSpPr>
            <a:spLocks noGrp="1"/>
          </p:cNvSpPr>
          <p:nvPr>
            <p:ph idx="1"/>
          </p:nvPr>
        </p:nvSpPr>
        <p:spPr/>
        <p:txBody>
          <a:bodyPr>
            <a:normAutofit/>
          </a:bodyPr>
          <a:lstStyle/>
          <a:p>
            <a:pPr eaLnBrk="1" hangingPunct="1">
              <a:lnSpc>
                <a:spcPct val="80000"/>
              </a:lnSpc>
            </a:pPr>
            <a:r>
              <a:rPr lang="en-US" sz="2400" i="1" dirty="0" smtClean="0"/>
              <a:t>RAS</a:t>
            </a:r>
            <a:r>
              <a:rPr lang="en-US" sz="2400" dirty="0" smtClean="0"/>
              <a:t> is the most commonly mutated proto-oncogene in human tumors.</a:t>
            </a:r>
          </a:p>
          <a:p>
            <a:pPr eaLnBrk="1" hangingPunct="1">
              <a:lnSpc>
                <a:spcPct val="80000"/>
              </a:lnSpc>
              <a:buNone/>
            </a:pPr>
            <a:endParaRPr lang="en-US" sz="2400" dirty="0" smtClean="0"/>
          </a:p>
          <a:p>
            <a:pPr eaLnBrk="1" hangingPunct="1">
              <a:lnSpc>
                <a:spcPct val="80000"/>
              </a:lnSpc>
            </a:pPr>
            <a:r>
              <a:rPr lang="en-US" sz="2400" dirty="0" smtClean="0"/>
              <a:t>Approximately 30% of all human tumors contain mutated versions of the </a:t>
            </a:r>
            <a:r>
              <a:rPr lang="en-US" sz="2400" i="1" dirty="0" smtClean="0"/>
              <a:t>RAS</a:t>
            </a:r>
            <a:r>
              <a:rPr lang="en-US" sz="2400" dirty="0" smtClean="0"/>
              <a:t> gene</a:t>
            </a:r>
          </a:p>
          <a:p>
            <a:pPr eaLnBrk="1" hangingPunct="1">
              <a:lnSpc>
                <a:spcPct val="80000"/>
              </a:lnSpc>
              <a:buNone/>
            </a:pPr>
            <a:endParaRPr lang="en-US" sz="2400" dirty="0" smtClean="0"/>
          </a:p>
          <a:p>
            <a:pPr eaLnBrk="1" hangingPunct="1">
              <a:lnSpc>
                <a:spcPct val="80000"/>
              </a:lnSpc>
            </a:pPr>
            <a:r>
              <a:rPr lang="en-US" sz="2400" dirty="0" smtClean="0"/>
              <a:t>The incidence is even higher in some specific cancers (e.g., colon and pancreatic </a:t>
            </a:r>
            <a:r>
              <a:rPr lang="en-US" sz="2400" dirty="0" err="1" smtClean="0"/>
              <a:t>adenocarcinomas</a:t>
            </a:r>
            <a:r>
              <a:rPr lang="en-US" sz="2400" dirty="0" smtClean="0"/>
              <a:t>). </a:t>
            </a:r>
          </a:p>
          <a:p>
            <a:pPr eaLnBrk="1" hangingPunct="1">
              <a:lnSpc>
                <a:spcPct val="80000"/>
              </a:lnSpc>
              <a:buNone/>
            </a:pPr>
            <a:endParaRPr lang="en-US" sz="2400" dirty="0" smtClean="0"/>
          </a:p>
          <a:p>
            <a:pPr eaLnBrk="1" hangingPunct="1">
              <a:lnSpc>
                <a:spcPct val="80000"/>
              </a:lnSpc>
            </a:pPr>
            <a:r>
              <a:rPr lang="en-US" sz="2400" dirty="0" smtClean="0"/>
              <a:t>RAS is a member of a family of small G proteins that bind </a:t>
            </a:r>
            <a:r>
              <a:rPr lang="en-US" sz="2400" dirty="0" err="1" smtClean="0"/>
              <a:t>guanosine</a:t>
            </a:r>
            <a:r>
              <a:rPr lang="en-US" sz="2400" dirty="0" smtClean="0"/>
              <a:t> nucleotides (</a:t>
            </a:r>
            <a:r>
              <a:rPr lang="en-US" sz="2400" dirty="0" err="1" smtClean="0"/>
              <a:t>guanosine</a:t>
            </a:r>
            <a:r>
              <a:rPr lang="en-US" sz="2400" dirty="0" smtClean="0"/>
              <a:t> </a:t>
            </a:r>
            <a:r>
              <a:rPr lang="en-US" sz="2400" dirty="0" err="1" smtClean="0"/>
              <a:t>triphosphate</a:t>
            </a:r>
            <a:r>
              <a:rPr lang="en-US" sz="2400" dirty="0" smtClean="0"/>
              <a:t> [GTP] and </a:t>
            </a:r>
            <a:r>
              <a:rPr lang="en-US" sz="2400" dirty="0" err="1" smtClean="0"/>
              <a:t>guanosine</a:t>
            </a:r>
            <a:r>
              <a:rPr lang="en-US" sz="2400" dirty="0" smtClean="0"/>
              <a:t> </a:t>
            </a:r>
            <a:r>
              <a:rPr lang="en-US" sz="2400" dirty="0" err="1" smtClean="0"/>
              <a:t>diphosphate</a:t>
            </a:r>
            <a:r>
              <a:rPr lang="en-US" sz="2400" dirty="0" smtClean="0"/>
              <a:t> [GDP]).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endParaRPr lang="en-US" smtClean="0"/>
          </a:p>
        </p:txBody>
      </p:sp>
      <p:sp>
        <p:nvSpPr>
          <p:cNvPr id="31747" name="Content Placeholder 2"/>
          <p:cNvSpPr>
            <a:spLocks noGrp="1"/>
          </p:cNvSpPr>
          <p:nvPr>
            <p:ph idx="1"/>
          </p:nvPr>
        </p:nvSpPr>
        <p:spPr/>
        <p:txBody>
          <a:bodyPr>
            <a:normAutofit/>
          </a:bodyPr>
          <a:lstStyle/>
          <a:p>
            <a:pPr eaLnBrk="1" hangingPunct="1"/>
            <a:r>
              <a:rPr lang="en-US" sz="2400" dirty="0" smtClean="0"/>
              <a:t>Normal RAS proteins flip back and forth between an excited signal-transmitting state and a quiescent state. </a:t>
            </a:r>
          </a:p>
          <a:p>
            <a:pPr eaLnBrk="1" hangingPunct="1">
              <a:buNone/>
            </a:pPr>
            <a:endParaRPr lang="en-US" sz="2400" dirty="0" smtClean="0"/>
          </a:p>
          <a:p>
            <a:pPr eaLnBrk="1" hangingPunct="1"/>
            <a:r>
              <a:rPr lang="en-US" sz="2400" dirty="0" smtClean="0"/>
              <a:t>RAS proteins are inactive when bound to GDP</a:t>
            </a:r>
          </a:p>
          <a:p>
            <a:pPr eaLnBrk="1" hangingPunct="1">
              <a:buNone/>
            </a:pPr>
            <a:endParaRPr lang="en-US" sz="2400" dirty="0" smtClean="0"/>
          </a:p>
          <a:p>
            <a:pPr eaLnBrk="1" hangingPunct="1"/>
            <a:r>
              <a:rPr lang="en-US" sz="2400" dirty="0" smtClean="0"/>
              <a:t>stimulation of cells by growth factors leads to exchange of GDP for GTP and subsequent activation of RAS.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endParaRPr lang="en-US" smtClean="0"/>
          </a:p>
        </p:txBody>
      </p:sp>
      <p:sp>
        <p:nvSpPr>
          <p:cNvPr id="32771" name="Content Placeholder 2"/>
          <p:cNvSpPr>
            <a:spLocks noGrp="1"/>
          </p:cNvSpPr>
          <p:nvPr>
            <p:ph idx="1"/>
          </p:nvPr>
        </p:nvSpPr>
        <p:spPr/>
        <p:txBody>
          <a:bodyPr>
            <a:normAutofit/>
          </a:bodyPr>
          <a:lstStyle/>
          <a:p>
            <a:pPr eaLnBrk="1" hangingPunct="1">
              <a:lnSpc>
                <a:spcPct val="80000"/>
              </a:lnSpc>
            </a:pPr>
            <a:r>
              <a:rPr lang="en-US" sz="2000" dirty="0" smtClean="0"/>
              <a:t>The activated RAS in turn stimulates down-stream regulators of proliferation, such as the </a:t>
            </a:r>
            <a:r>
              <a:rPr lang="en-US" sz="2000" i="1" dirty="0" smtClean="0"/>
              <a:t>RAF-</a:t>
            </a:r>
            <a:r>
              <a:rPr lang="en-US" sz="2000" i="1" dirty="0" err="1" smtClean="0"/>
              <a:t>mitogen</a:t>
            </a:r>
            <a:r>
              <a:rPr lang="en-US" sz="2000" i="1" dirty="0" smtClean="0"/>
              <a:t>-activated protein (MAP) </a:t>
            </a:r>
            <a:r>
              <a:rPr lang="en-US" sz="2000" i="1" dirty="0" err="1" smtClean="0"/>
              <a:t>kinase</a:t>
            </a:r>
            <a:r>
              <a:rPr lang="en-US" sz="2000" i="1" dirty="0" smtClean="0"/>
              <a:t> </a:t>
            </a:r>
            <a:r>
              <a:rPr lang="en-US" sz="2000" i="1" dirty="0" err="1" smtClean="0"/>
              <a:t>mitogenic</a:t>
            </a:r>
            <a:r>
              <a:rPr lang="en-US" sz="2000" i="1" dirty="0" smtClean="0"/>
              <a:t> cascade,</a:t>
            </a:r>
            <a:r>
              <a:rPr lang="en-US" sz="2000" dirty="0" smtClean="0"/>
              <a:t> which floods the nucleus with signals for cell proliferation. </a:t>
            </a:r>
          </a:p>
          <a:p>
            <a:pPr eaLnBrk="1" hangingPunct="1">
              <a:lnSpc>
                <a:spcPct val="80000"/>
              </a:lnSpc>
              <a:buNone/>
            </a:pPr>
            <a:endParaRPr lang="en-US" sz="2000" dirty="0" smtClean="0"/>
          </a:p>
          <a:p>
            <a:pPr eaLnBrk="1" hangingPunct="1">
              <a:lnSpc>
                <a:spcPct val="80000"/>
              </a:lnSpc>
            </a:pPr>
            <a:r>
              <a:rPr lang="en-US" sz="2000" dirty="0" smtClean="0"/>
              <a:t>The excited signal-emitting stage of the normal RAS protein is short-lived</a:t>
            </a:r>
          </a:p>
          <a:p>
            <a:pPr eaLnBrk="1" hangingPunct="1">
              <a:lnSpc>
                <a:spcPct val="80000"/>
              </a:lnSpc>
              <a:buNone/>
            </a:pPr>
            <a:endParaRPr lang="en-US" sz="2000" dirty="0" smtClean="0"/>
          </a:p>
          <a:p>
            <a:pPr eaLnBrk="1" hangingPunct="1">
              <a:lnSpc>
                <a:spcPct val="80000"/>
              </a:lnSpc>
            </a:pPr>
            <a:r>
              <a:rPr lang="en-US" sz="2000" dirty="0" smtClean="0"/>
              <a:t>Intrinsic </a:t>
            </a:r>
            <a:r>
              <a:rPr lang="en-US" sz="2000" dirty="0" err="1" smtClean="0"/>
              <a:t>guanosine</a:t>
            </a:r>
            <a:r>
              <a:rPr lang="en-US" sz="2000" dirty="0" smtClean="0"/>
              <a:t> </a:t>
            </a:r>
            <a:r>
              <a:rPr lang="en-US" sz="2000" dirty="0" err="1" smtClean="0"/>
              <a:t>triphosphatase</a:t>
            </a:r>
            <a:r>
              <a:rPr lang="en-US" sz="2000" dirty="0" smtClean="0"/>
              <a:t> (</a:t>
            </a:r>
            <a:r>
              <a:rPr lang="en-US" sz="2000" dirty="0" err="1" smtClean="0"/>
              <a:t>GTPase</a:t>
            </a:r>
            <a:r>
              <a:rPr lang="en-US" sz="2000" dirty="0" smtClean="0"/>
              <a:t>) activity hydrolyzes GTP to GDP, releasing a phosphate group and returning the protein to its quiescent inactive state.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endParaRPr lang="en-US" smtClean="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z="2000" dirty="0" smtClean="0"/>
              <a:t>The </a:t>
            </a:r>
            <a:r>
              <a:rPr lang="en-US" sz="2000" i="1" dirty="0" smtClean="0"/>
              <a:t>RAS</a:t>
            </a:r>
            <a:r>
              <a:rPr lang="en-US" sz="2000" dirty="0" smtClean="0"/>
              <a:t> gene is most commonly activated by point mutations. </a:t>
            </a:r>
          </a:p>
          <a:p>
            <a:pPr eaLnBrk="1" fontAlgn="auto" hangingPunct="1">
              <a:spcAft>
                <a:spcPts val="0"/>
              </a:spcAft>
              <a:buNone/>
              <a:defRPr/>
            </a:pPr>
            <a:endParaRPr lang="en-US" sz="2000" dirty="0" smtClean="0"/>
          </a:p>
          <a:p>
            <a:pPr eaLnBrk="1" fontAlgn="auto" hangingPunct="1">
              <a:spcAft>
                <a:spcPts val="0"/>
              </a:spcAft>
              <a:buFont typeface="Arial" pitchFamily="34" charset="0"/>
              <a:buChar char="•"/>
              <a:defRPr/>
            </a:pPr>
            <a:r>
              <a:rPr lang="en-US" sz="2000" dirty="0" smtClean="0"/>
              <a:t>Point mutations can affect :</a:t>
            </a:r>
          </a:p>
          <a:p>
            <a:pPr eaLnBrk="1" fontAlgn="auto" hangingPunct="1">
              <a:spcAft>
                <a:spcPts val="0"/>
              </a:spcAft>
              <a:buNone/>
              <a:defRPr/>
            </a:pPr>
            <a:endParaRPr lang="en-US" sz="2000" dirty="0" smtClean="0"/>
          </a:p>
          <a:p>
            <a:pPr eaLnBrk="1" fontAlgn="auto" hangingPunct="1">
              <a:spcAft>
                <a:spcPts val="0"/>
              </a:spcAft>
              <a:buFont typeface="Arial" pitchFamily="34" charset="0"/>
              <a:buChar char="•"/>
              <a:defRPr/>
            </a:pPr>
            <a:r>
              <a:rPr lang="en-US" sz="2000" dirty="0" smtClean="0"/>
              <a:t>1-GTP-binding pocket </a:t>
            </a:r>
          </a:p>
          <a:p>
            <a:pPr eaLnBrk="1" fontAlgn="auto" hangingPunct="1">
              <a:spcAft>
                <a:spcPts val="0"/>
              </a:spcAft>
              <a:buFont typeface="Arial" pitchFamily="34" charset="0"/>
              <a:buChar char="•"/>
              <a:defRPr/>
            </a:pPr>
            <a:r>
              <a:rPr lang="en-US" sz="2000" dirty="0" smtClean="0"/>
              <a:t>2-the enzymatic region essential for GTP hydrolysis. </a:t>
            </a:r>
          </a:p>
          <a:p>
            <a:pPr eaLnBrk="1" fontAlgn="auto" hangingPunct="1">
              <a:spcAft>
                <a:spcPts val="0"/>
              </a:spcAft>
              <a:buNone/>
              <a:defRPr/>
            </a:pPr>
            <a:endParaRPr lang="en-US" sz="2000" dirty="0" smtClean="0"/>
          </a:p>
          <a:p>
            <a:pPr eaLnBrk="1" fontAlgn="auto" hangingPunct="1">
              <a:spcAft>
                <a:spcPts val="0"/>
              </a:spcAft>
              <a:buFont typeface="Arial" pitchFamily="34" charset="0"/>
              <a:buChar char="•"/>
              <a:defRPr/>
            </a:pPr>
            <a:r>
              <a:rPr lang="en-US" sz="2000" dirty="0" smtClean="0"/>
              <a:t>Mutations at these locations interfere with GTP hydrolysis that is essential to convert RAS into an inactive form. </a:t>
            </a:r>
          </a:p>
          <a:p>
            <a:pPr eaLnBrk="1" fontAlgn="auto" hangingPunct="1">
              <a:spcAft>
                <a:spcPts val="0"/>
              </a:spcAft>
              <a:buNone/>
              <a:defRPr/>
            </a:pPr>
            <a:endParaRPr lang="en-US" sz="2000" dirty="0" smtClean="0"/>
          </a:p>
          <a:p>
            <a:pPr eaLnBrk="1" fontAlgn="auto" hangingPunct="1">
              <a:spcAft>
                <a:spcPts val="0"/>
              </a:spcAft>
              <a:buFont typeface="Arial" pitchFamily="34" charset="0"/>
              <a:buChar char="•"/>
              <a:defRPr/>
            </a:pPr>
            <a:r>
              <a:rPr lang="en-US" sz="2000" dirty="0" smtClean="0"/>
              <a:t>RAS is thus trapped in its activated GTP-bound form, and the cell is forced into a continuously proliferating state. </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p:txBody>
          <a:bodyPr/>
          <a:lstStyle/>
          <a:p>
            <a:pPr eaLnBrk="1" hangingPunct="1"/>
            <a:endParaRPr lang="en-US" smtClean="0"/>
          </a:p>
        </p:txBody>
      </p:sp>
      <p:sp>
        <p:nvSpPr>
          <p:cNvPr id="35843" name="Rectangle 3"/>
          <p:cNvSpPr>
            <a:spLocks noGrp="1"/>
          </p:cNvSpPr>
          <p:nvPr>
            <p:ph type="body" idx="1"/>
          </p:nvPr>
        </p:nvSpPr>
        <p:spPr/>
        <p:txBody>
          <a:bodyPr/>
          <a:lstStyle/>
          <a:p>
            <a:pPr eaLnBrk="1" hangingPunct="1"/>
            <a:endParaRPr lang="en-US" smtClean="0"/>
          </a:p>
        </p:txBody>
      </p:sp>
      <p:pic>
        <p:nvPicPr>
          <p:cNvPr id="35844" name="Picture 5" descr="showimage"/>
          <p:cNvPicPr>
            <a:picLocks noChangeAspect="1" noChangeArrowheads="1"/>
          </p:cNvPicPr>
          <p:nvPr/>
        </p:nvPicPr>
        <p:blipFill>
          <a:blip r:embed="rId2" cstate="print"/>
          <a:srcRect/>
          <a:stretch>
            <a:fillRect/>
          </a:stretch>
        </p:blipFill>
        <p:spPr bwMode="auto">
          <a:xfrm>
            <a:off x="144463" y="46038"/>
            <a:ext cx="8999537" cy="6964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rmAutofit/>
          </a:bodyPr>
          <a:lstStyle/>
          <a:p>
            <a:pPr eaLnBrk="1" hangingPunct="1"/>
            <a:r>
              <a:rPr lang="en-US" sz="2800" u="sng" dirty="0" smtClean="0">
                <a:solidFill>
                  <a:srgbClr val="C00000"/>
                </a:solidFill>
                <a:effectLst/>
              </a:rPr>
              <a:t>Nuclear Transcription Factors </a:t>
            </a:r>
          </a:p>
        </p:txBody>
      </p:sp>
      <p:sp>
        <p:nvSpPr>
          <p:cNvPr id="43011" name="Content Placeholder 2"/>
          <p:cNvSpPr>
            <a:spLocks noGrp="1"/>
          </p:cNvSpPr>
          <p:nvPr>
            <p:ph idx="1"/>
          </p:nvPr>
        </p:nvSpPr>
        <p:spPr/>
        <p:txBody>
          <a:bodyPr>
            <a:normAutofit/>
          </a:bodyPr>
          <a:lstStyle/>
          <a:p>
            <a:pPr eaLnBrk="1" hangingPunct="1"/>
            <a:r>
              <a:rPr lang="en-US" sz="2400" dirty="0" smtClean="0"/>
              <a:t>Growth autonomy may occur as a consequence of mutations affecting genes that regulate transcription of DNA. </a:t>
            </a:r>
          </a:p>
          <a:p>
            <a:pPr eaLnBrk="1" hangingPunct="1">
              <a:buNone/>
            </a:pPr>
            <a:endParaRPr lang="en-US" sz="2400" i="1" dirty="0" smtClean="0"/>
          </a:p>
          <a:p>
            <a:pPr eaLnBrk="1" hangingPunct="1"/>
            <a:r>
              <a:rPr lang="en-US" sz="2400" dirty="0" smtClean="0">
                <a:solidFill>
                  <a:srgbClr val="C00000"/>
                </a:solidFill>
              </a:rPr>
              <a:t>MYC, MYB, JUN, FOS, and REL </a:t>
            </a:r>
            <a:r>
              <a:rPr lang="en-US" sz="2400" dirty="0" err="1" smtClean="0">
                <a:solidFill>
                  <a:srgbClr val="C00000"/>
                </a:solidFill>
              </a:rPr>
              <a:t>oncogenes</a:t>
            </a:r>
            <a:r>
              <a:rPr lang="en-US" sz="2400" dirty="0" smtClean="0">
                <a:solidFill>
                  <a:srgbClr val="C00000"/>
                </a:solidFill>
              </a:rPr>
              <a:t>, function as transcription factors </a:t>
            </a:r>
            <a:r>
              <a:rPr lang="en-US" sz="2400" i="1" dirty="0" smtClean="0"/>
              <a:t>that regulate the expression of growth-promoting genes, such as </a:t>
            </a:r>
            <a:r>
              <a:rPr lang="en-US" sz="2400" i="1" dirty="0" err="1" smtClean="0"/>
              <a:t>cyclins</a:t>
            </a:r>
            <a:r>
              <a:rPr lang="en-US" sz="2400" dirty="0" smtClean="0"/>
              <a:t>.</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endParaRPr lang="en-US" smtClean="0"/>
          </a:p>
        </p:txBody>
      </p:sp>
      <p:sp>
        <p:nvSpPr>
          <p:cNvPr id="44035" name="Content Placeholder 2"/>
          <p:cNvSpPr>
            <a:spLocks noGrp="1"/>
          </p:cNvSpPr>
          <p:nvPr>
            <p:ph idx="1"/>
          </p:nvPr>
        </p:nvSpPr>
        <p:spPr/>
        <p:txBody>
          <a:bodyPr>
            <a:normAutofit/>
          </a:bodyPr>
          <a:lstStyle/>
          <a:p>
            <a:pPr eaLnBrk="1" hangingPunct="1"/>
            <a:r>
              <a:rPr lang="en-US" sz="2400" dirty="0" smtClean="0"/>
              <a:t>the </a:t>
            </a:r>
            <a:r>
              <a:rPr lang="en-US" sz="2400" i="1" dirty="0" smtClean="0"/>
              <a:t>MYC</a:t>
            </a:r>
            <a:r>
              <a:rPr lang="en-US" sz="2400" dirty="0" smtClean="0"/>
              <a:t> gene is involved most commonly in human tumors. </a:t>
            </a:r>
          </a:p>
          <a:p>
            <a:pPr eaLnBrk="1" hangingPunct="1">
              <a:buNone/>
            </a:pPr>
            <a:endParaRPr lang="en-US" sz="2400" dirty="0" smtClean="0"/>
          </a:p>
          <a:p>
            <a:pPr eaLnBrk="1" hangingPunct="1"/>
            <a:r>
              <a:rPr lang="en-US" sz="2400" dirty="0" smtClean="0"/>
              <a:t>The </a:t>
            </a:r>
            <a:r>
              <a:rPr lang="en-US" sz="2400" i="1" dirty="0" smtClean="0"/>
              <a:t>MYC</a:t>
            </a:r>
            <a:r>
              <a:rPr lang="en-US" sz="2400" dirty="0" smtClean="0"/>
              <a:t> proto-oncogene is expressed in virtually all cells</a:t>
            </a:r>
          </a:p>
          <a:p>
            <a:pPr eaLnBrk="1" hangingPunct="1">
              <a:buNone/>
            </a:pPr>
            <a:endParaRPr lang="en-US" sz="2400" dirty="0" smtClean="0"/>
          </a:p>
          <a:p>
            <a:pPr eaLnBrk="1" hangingPunct="1"/>
            <a:r>
              <a:rPr lang="en-US" sz="2400" dirty="0" smtClean="0"/>
              <a:t>the MYC protein is induced rapidly when quiescent cells receive a signal to divide. </a:t>
            </a: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endParaRPr lang="en-US" smtClean="0"/>
          </a:p>
        </p:txBody>
      </p:sp>
      <p:sp>
        <p:nvSpPr>
          <p:cNvPr id="45059" name="Content Placeholder 2"/>
          <p:cNvSpPr>
            <a:spLocks noGrp="1"/>
          </p:cNvSpPr>
          <p:nvPr>
            <p:ph idx="1"/>
          </p:nvPr>
        </p:nvSpPr>
        <p:spPr/>
        <p:txBody>
          <a:bodyPr/>
          <a:lstStyle/>
          <a:p>
            <a:pPr eaLnBrk="1" hangingPunct="1"/>
            <a:r>
              <a:rPr lang="en-US" sz="2400" dirty="0" smtClean="0"/>
              <a:t>In normal cells, MYC levels decline to near basal level when the cell cycle begins.</a:t>
            </a:r>
          </a:p>
          <a:p>
            <a:pPr eaLnBrk="1" hangingPunct="1">
              <a:buNone/>
            </a:pPr>
            <a:endParaRPr lang="en-US" sz="2400" dirty="0" smtClean="0"/>
          </a:p>
          <a:p>
            <a:pPr eaLnBrk="1" hangingPunct="1"/>
            <a:r>
              <a:rPr lang="en-US" sz="2400" dirty="0" smtClean="0"/>
              <a:t>In contrast, </a:t>
            </a:r>
            <a:r>
              <a:rPr lang="en-US" sz="2400" dirty="0" err="1" smtClean="0"/>
              <a:t>oncogenic</a:t>
            </a:r>
            <a:r>
              <a:rPr lang="en-US" sz="2400" dirty="0" smtClean="0"/>
              <a:t> versions of the </a:t>
            </a:r>
            <a:r>
              <a:rPr lang="en-US" sz="2400" i="1" dirty="0" smtClean="0"/>
              <a:t>MYC</a:t>
            </a:r>
            <a:r>
              <a:rPr lang="en-US" sz="2400" dirty="0" smtClean="0"/>
              <a:t> gene are associated with persistent expression or </a:t>
            </a:r>
            <a:r>
              <a:rPr lang="en-US" sz="2400" dirty="0" err="1" smtClean="0"/>
              <a:t>overexpression</a:t>
            </a:r>
            <a:r>
              <a:rPr lang="en-US" sz="2400" dirty="0" smtClean="0"/>
              <a:t>, contributing to sustained proliferation. </a:t>
            </a:r>
          </a:p>
          <a:p>
            <a:pPr eaLnBrk="1" hangingPunct="1"/>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lnSpcReduction="10000"/>
          </a:bodyPr>
          <a:lstStyle/>
          <a:p>
            <a:r>
              <a:rPr lang="en-IN" sz="2000" dirty="0" smtClean="0">
                <a:latin typeface="Arial" pitchFamily="34" charset="0"/>
                <a:cs typeface="Arial" pitchFamily="34" charset="0"/>
              </a:rPr>
              <a:t>Definition</a:t>
            </a:r>
          </a:p>
          <a:p>
            <a:pPr>
              <a:buNone/>
            </a:pPr>
            <a:endParaRPr lang="en-IN" sz="2000" dirty="0" smtClean="0">
              <a:latin typeface="Arial" pitchFamily="34" charset="0"/>
              <a:cs typeface="Arial" pitchFamily="34" charset="0"/>
            </a:endParaRPr>
          </a:p>
          <a:p>
            <a:r>
              <a:rPr lang="en-IN" sz="2000" dirty="0" smtClean="0">
                <a:latin typeface="Arial" pitchFamily="34" charset="0"/>
                <a:cs typeface="Arial" pitchFamily="34" charset="0"/>
              </a:rPr>
              <a:t>Nomenclature</a:t>
            </a:r>
          </a:p>
          <a:p>
            <a:pPr>
              <a:buNone/>
            </a:pPr>
            <a:endParaRPr lang="en-IN" sz="2000" dirty="0" smtClean="0">
              <a:latin typeface="Arial" pitchFamily="34" charset="0"/>
              <a:cs typeface="Arial" pitchFamily="34" charset="0"/>
            </a:endParaRPr>
          </a:p>
          <a:p>
            <a:r>
              <a:rPr lang="en-IN" sz="2000" dirty="0" smtClean="0">
                <a:latin typeface="Arial" pitchFamily="34" charset="0"/>
                <a:cs typeface="Arial" pitchFamily="34" charset="0"/>
              </a:rPr>
              <a:t>Characteristics of Benign and Malignant </a:t>
            </a:r>
            <a:r>
              <a:rPr lang="en-IN" sz="2000" dirty="0" err="1" smtClean="0">
                <a:latin typeface="Arial" pitchFamily="34" charset="0"/>
                <a:cs typeface="Arial" pitchFamily="34" charset="0"/>
              </a:rPr>
              <a:t>Neoplasms</a:t>
            </a:r>
            <a:endParaRPr lang="en-IN" sz="2000" dirty="0" smtClean="0">
              <a:latin typeface="Arial" pitchFamily="34" charset="0"/>
              <a:cs typeface="Arial" pitchFamily="34" charset="0"/>
            </a:endParaRPr>
          </a:p>
          <a:p>
            <a:pPr>
              <a:buNone/>
            </a:pPr>
            <a:endParaRPr lang="en-IN" sz="2000" dirty="0" smtClean="0">
              <a:latin typeface="Arial" pitchFamily="34" charset="0"/>
              <a:cs typeface="Arial" pitchFamily="34" charset="0"/>
            </a:endParaRPr>
          </a:p>
          <a:p>
            <a:r>
              <a:rPr lang="en-IN" sz="2000" dirty="0" smtClean="0">
                <a:latin typeface="Arial" pitchFamily="34" charset="0"/>
                <a:cs typeface="Arial" pitchFamily="34" charset="0"/>
              </a:rPr>
              <a:t>Epidemiology</a:t>
            </a:r>
          </a:p>
          <a:p>
            <a:pPr>
              <a:buNone/>
            </a:pPr>
            <a:endParaRPr lang="en-IN" sz="2000" dirty="0" smtClean="0">
              <a:latin typeface="Arial" pitchFamily="34" charset="0"/>
              <a:cs typeface="Arial" pitchFamily="34" charset="0"/>
            </a:endParaRPr>
          </a:p>
          <a:p>
            <a:r>
              <a:rPr lang="en-IN" sz="2000" dirty="0" smtClean="0">
                <a:latin typeface="Arial" pitchFamily="34" charset="0"/>
                <a:cs typeface="Arial" pitchFamily="34" charset="0"/>
              </a:rPr>
              <a:t>Molecular Basis of Cancer</a:t>
            </a:r>
          </a:p>
          <a:p>
            <a:pPr>
              <a:buNone/>
            </a:pPr>
            <a:endParaRPr lang="en-IN" sz="2000" dirty="0" smtClean="0">
              <a:latin typeface="Arial" pitchFamily="34" charset="0"/>
              <a:cs typeface="Arial" pitchFamily="34" charset="0"/>
            </a:endParaRPr>
          </a:p>
          <a:p>
            <a:r>
              <a:rPr lang="en-IN" sz="2000" dirty="0" smtClean="0">
                <a:latin typeface="Arial" pitchFamily="34" charset="0"/>
                <a:cs typeface="Arial" pitchFamily="34" charset="0"/>
              </a:rPr>
              <a:t>Carcinogenic Agents and Their Cellular Interactions</a:t>
            </a:r>
          </a:p>
          <a:p>
            <a:pPr>
              <a:buNone/>
            </a:pPr>
            <a:endParaRPr lang="en-IN" sz="2000" dirty="0" smtClean="0">
              <a:latin typeface="Arial" pitchFamily="34" charset="0"/>
              <a:cs typeface="Arial" pitchFamily="34" charset="0"/>
            </a:endParaRPr>
          </a:p>
          <a:p>
            <a:r>
              <a:rPr lang="en-IN" sz="2000" dirty="0" smtClean="0">
                <a:latin typeface="Arial" pitchFamily="34" charset="0"/>
                <a:cs typeface="Arial" pitchFamily="34" charset="0"/>
              </a:rPr>
              <a:t>Clinical Aspects of </a:t>
            </a:r>
            <a:r>
              <a:rPr lang="en-IN" sz="2000" dirty="0" err="1" smtClean="0">
                <a:latin typeface="Arial" pitchFamily="34" charset="0"/>
                <a:cs typeface="Arial" pitchFamily="34" charset="0"/>
              </a:rPr>
              <a:t>Neoplasia</a:t>
            </a:r>
            <a:endParaRPr lang="en-IN" sz="20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normAutofit/>
          </a:bodyPr>
          <a:lstStyle/>
          <a:p>
            <a:r>
              <a:rPr lang="en-IN" sz="2800" dirty="0" err="1" smtClean="0"/>
              <a:t>Desmoplasia</a:t>
            </a:r>
            <a:r>
              <a:rPr lang="en-IN" sz="2800" dirty="0" smtClean="0"/>
              <a:t>  : </a:t>
            </a:r>
          </a:p>
          <a:p>
            <a:endParaRPr lang="en-IN" sz="2800" dirty="0" smtClean="0"/>
          </a:p>
          <a:p>
            <a:r>
              <a:rPr lang="en-IN" sz="2400" dirty="0" smtClean="0"/>
              <a:t>Hyperplasia of fibroblasts and formation of </a:t>
            </a:r>
            <a:r>
              <a:rPr lang="en-IN" sz="2400" i="1" dirty="0" smtClean="0">
                <a:solidFill>
                  <a:srgbClr val="C00000"/>
                </a:solidFill>
              </a:rPr>
              <a:t>abundant collagen in the </a:t>
            </a:r>
            <a:r>
              <a:rPr lang="en-IN" sz="2400" i="1" dirty="0" err="1" smtClean="0">
                <a:solidFill>
                  <a:srgbClr val="C00000"/>
                </a:solidFill>
              </a:rPr>
              <a:t>stroma</a:t>
            </a:r>
            <a:r>
              <a:rPr lang="en-IN" sz="2400" i="1" dirty="0" smtClean="0">
                <a:solidFill>
                  <a:srgbClr val="C00000"/>
                </a:solidFill>
              </a:rPr>
              <a:t> </a:t>
            </a:r>
            <a:r>
              <a:rPr lang="en-IN" sz="2400" dirty="0" smtClean="0"/>
              <a:t>as a reaction to infiltration by tumor cells is labelled as </a:t>
            </a:r>
            <a:r>
              <a:rPr lang="en-IN" sz="2400" dirty="0" err="1" smtClean="0">
                <a:solidFill>
                  <a:srgbClr val="C00000"/>
                </a:solidFill>
              </a:rPr>
              <a:t>desmoplasia</a:t>
            </a:r>
            <a:r>
              <a:rPr lang="en-IN" sz="2400" dirty="0" smtClean="0">
                <a:solidFill>
                  <a:srgbClr val="C00000"/>
                </a:solidFill>
              </a:rPr>
              <a:t>. </a:t>
            </a:r>
          </a:p>
          <a:p>
            <a:endParaRPr lang="en-IN" sz="2400" dirty="0" smtClean="0">
              <a:solidFill>
                <a:srgbClr val="C00000"/>
              </a:solidFill>
            </a:endParaRPr>
          </a:p>
          <a:p>
            <a:r>
              <a:rPr lang="en-IN" sz="2400" dirty="0" smtClean="0"/>
              <a:t>Cancer of the female breast are stony hard or </a:t>
            </a:r>
            <a:r>
              <a:rPr lang="en-IN" sz="2400" dirty="0" err="1" smtClean="0">
                <a:solidFill>
                  <a:srgbClr val="C00000"/>
                </a:solidFill>
              </a:rPr>
              <a:t>scirrhous</a:t>
            </a:r>
            <a:endParaRPr lang="en-IN" sz="2400" dirty="0" smtClean="0">
              <a:solidFill>
                <a:srgbClr val="C00000"/>
              </a:solidFill>
            </a:endParaRPr>
          </a:p>
          <a:p>
            <a:endParaRPr lang="en-IN" sz="2400" dirty="0" smtClean="0">
              <a:solidFill>
                <a:srgbClr val="C00000"/>
              </a:solidFill>
            </a:endParaRPr>
          </a:p>
          <a:p>
            <a:r>
              <a:rPr lang="en-IN" sz="2400" dirty="0" err="1" smtClean="0"/>
              <a:t>Desmoplastic</a:t>
            </a:r>
            <a:r>
              <a:rPr lang="en-IN" sz="2400" dirty="0" smtClean="0"/>
              <a:t> reactions are commonly seen in </a:t>
            </a:r>
            <a:r>
              <a:rPr lang="en-IN" sz="2400" dirty="0" smtClean="0">
                <a:solidFill>
                  <a:srgbClr val="C00000"/>
                </a:solidFill>
              </a:rPr>
              <a:t>pancreatic </a:t>
            </a:r>
            <a:r>
              <a:rPr lang="en-IN" sz="2400" dirty="0" err="1" smtClean="0">
                <a:solidFill>
                  <a:srgbClr val="C00000"/>
                </a:solidFill>
              </a:rPr>
              <a:t>adenocarcinoma</a:t>
            </a:r>
            <a:r>
              <a:rPr lang="en-IN" sz="2400" dirty="0" smtClean="0">
                <a:solidFill>
                  <a:srgbClr val="C00000"/>
                </a:solidFill>
              </a:rPr>
              <a:t> </a:t>
            </a:r>
            <a:r>
              <a:rPr lang="en-IN" sz="2400" dirty="0" smtClean="0"/>
              <a:t>and</a:t>
            </a:r>
            <a:r>
              <a:rPr lang="en-IN" sz="2400" dirty="0" smtClean="0">
                <a:solidFill>
                  <a:srgbClr val="C00000"/>
                </a:solidFill>
              </a:rPr>
              <a:t> </a:t>
            </a:r>
            <a:r>
              <a:rPr lang="en-IN" sz="2400" dirty="0" err="1" smtClean="0">
                <a:solidFill>
                  <a:srgbClr val="C00000"/>
                </a:solidFill>
              </a:rPr>
              <a:t>cholangiocarcinoma</a:t>
            </a:r>
            <a:endParaRPr lang="en-IN" sz="2400" dirty="0" smtClean="0">
              <a:solidFill>
                <a:srgbClr val="C00000"/>
              </a:solidFill>
            </a:endParaRPr>
          </a:p>
          <a:p>
            <a:endParaRPr lang="en-IN" sz="2400" dirty="0" smtClean="0">
              <a:solidFill>
                <a:srgbClr val="C00000"/>
              </a:solidFill>
            </a:endParaRPr>
          </a:p>
          <a:p>
            <a:endParaRPr lang="en-IN" sz="2400" dirty="0">
              <a:solidFill>
                <a:srgbClr val="C00000"/>
              </a:solidFill>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endParaRPr lang="en-US" smtClean="0"/>
          </a:p>
        </p:txBody>
      </p:sp>
      <p:sp>
        <p:nvSpPr>
          <p:cNvPr id="48131" name="Content Placeholder 2"/>
          <p:cNvSpPr>
            <a:spLocks noGrp="1"/>
          </p:cNvSpPr>
          <p:nvPr>
            <p:ph idx="1"/>
          </p:nvPr>
        </p:nvSpPr>
        <p:spPr/>
        <p:txBody>
          <a:bodyPr>
            <a:normAutofit/>
          </a:bodyPr>
          <a:lstStyle/>
          <a:p>
            <a:pPr eaLnBrk="1" hangingPunct="1"/>
            <a:r>
              <a:rPr lang="en-US" sz="2400" dirty="0" err="1" smtClean="0"/>
              <a:t>Dysregulation</a:t>
            </a:r>
            <a:r>
              <a:rPr lang="en-US" sz="2400" dirty="0" smtClean="0"/>
              <a:t> of the </a:t>
            </a:r>
            <a:r>
              <a:rPr lang="en-US" sz="2400" i="1" dirty="0" smtClean="0"/>
              <a:t>MYC</a:t>
            </a:r>
            <a:r>
              <a:rPr lang="en-US" sz="2400" dirty="0" smtClean="0"/>
              <a:t> gene resulting from a </a:t>
            </a:r>
            <a:r>
              <a:rPr lang="en-US" sz="2400" dirty="0" smtClean="0">
                <a:solidFill>
                  <a:srgbClr val="C00000"/>
                </a:solidFill>
              </a:rPr>
              <a:t>t(8;14) translocation occurs in </a:t>
            </a:r>
            <a:r>
              <a:rPr lang="en-US" sz="2400" dirty="0" err="1" smtClean="0">
                <a:solidFill>
                  <a:srgbClr val="C00000"/>
                </a:solidFill>
              </a:rPr>
              <a:t>Burkitt</a:t>
            </a:r>
            <a:r>
              <a:rPr lang="en-US" sz="2400" dirty="0" smtClean="0">
                <a:solidFill>
                  <a:srgbClr val="C00000"/>
                </a:solidFill>
              </a:rPr>
              <a:t> lymphoma,</a:t>
            </a:r>
            <a:r>
              <a:rPr lang="en-US" sz="2400" dirty="0" smtClean="0"/>
              <a:t> a B-cell tumor. </a:t>
            </a:r>
          </a:p>
          <a:p>
            <a:pPr eaLnBrk="1" hangingPunct="1">
              <a:buNone/>
            </a:pPr>
            <a:endParaRPr lang="en-US" sz="2400" dirty="0" smtClean="0"/>
          </a:p>
          <a:p>
            <a:pPr eaLnBrk="1" hangingPunct="1"/>
            <a:r>
              <a:rPr lang="en-US" sz="2400" i="1" dirty="0" smtClean="0"/>
              <a:t>MYC</a:t>
            </a:r>
            <a:r>
              <a:rPr lang="en-US" sz="2400" dirty="0" smtClean="0"/>
              <a:t> is also amplified in breast, colon, lung, and many other cancers; </a:t>
            </a:r>
          </a:p>
          <a:p>
            <a:pPr eaLnBrk="1" hangingPunct="1">
              <a:buNone/>
            </a:pPr>
            <a:endParaRPr lang="en-US" sz="2400" dirty="0" smtClean="0"/>
          </a:p>
          <a:p>
            <a:pPr eaLnBrk="1" hangingPunct="1"/>
            <a:r>
              <a:rPr lang="en-US" sz="2400" i="1" dirty="0" smtClean="0">
                <a:solidFill>
                  <a:srgbClr val="C00000"/>
                </a:solidFill>
              </a:rPr>
              <a:t>N</a:t>
            </a:r>
            <a:r>
              <a:rPr lang="en-US" sz="2400" dirty="0" smtClean="0">
                <a:solidFill>
                  <a:srgbClr val="C00000"/>
                </a:solidFill>
              </a:rPr>
              <a:t>-</a:t>
            </a:r>
            <a:r>
              <a:rPr lang="en-US" sz="2400" i="1" dirty="0" smtClean="0">
                <a:solidFill>
                  <a:srgbClr val="C00000"/>
                </a:solidFill>
              </a:rPr>
              <a:t>MYC</a:t>
            </a:r>
            <a:r>
              <a:rPr lang="en-US" sz="2400" dirty="0" smtClean="0">
                <a:solidFill>
                  <a:srgbClr val="C00000"/>
                </a:solidFill>
              </a:rPr>
              <a:t> and </a:t>
            </a:r>
            <a:r>
              <a:rPr lang="en-US" sz="2400" i="1" dirty="0" smtClean="0">
                <a:solidFill>
                  <a:srgbClr val="C00000"/>
                </a:solidFill>
              </a:rPr>
              <a:t>L</a:t>
            </a:r>
            <a:r>
              <a:rPr lang="en-US" sz="2400" dirty="0" smtClean="0">
                <a:solidFill>
                  <a:srgbClr val="C00000"/>
                </a:solidFill>
              </a:rPr>
              <a:t>-</a:t>
            </a:r>
            <a:r>
              <a:rPr lang="en-US" sz="2400" i="1" dirty="0" smtClean="0">
                <a:solidFill>
                  <a:srgbClr val="C00000"/>
                </a:solidFill>
              </a:rPr>
              <a:t>MYC</a:t>
            </a:r>
            <a:r>
              <a:rPr lang="en-US" sz="2400" dirty="0" smtClean="0">
                <a:solidFill>
                  <a:srgbClr val="C00000"/>
                </a:solidFill>
              </a:rPr>
              <a:t> genes are amplified in </a:t>
            </a:r>
            <a:r>
              <a:rPr lang="en-US" sz="2400" dirty="0" err="1" smtClean="0">
                <a:solidFill>
                  <a:srgbClr val="C00000"/>
                </a:solidFill>
              </a:rPr>
              <a:t>neuroblastomas</a:t>
            </a:r>
            <a:r>
              <a:rPr lang="en-US" sz="2400" dirty="0" smtClean="0">
                <a:solidFill>
                  <a:srgbClr val="C00000"/>
                </a:solidFill>
              </a:rPr>
              <a:t> and small-cell cancers of lung. </a:t>
            </a: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sz="2400" dirty="0" err="1" smtClean="0">
                <a:solidFill>
                  <a:srgbClr val="C00000"/>
                </a:solidFill>
                <a:effectLst/>
              </a:rPr>
              <a:t>Cyclins</a:t>
            </a:r>
            <a:r>
              <a:rPr lang="en-US" sz="2400" dirty="0" smtClean="0">
                <a:solidFill>
                  <a:srgbClr val="C00000"/>
                </a:solidFill>
                <a:effectLst/>
              </a:rPr>
              <a:t> and </a:t>
            </a:r>
            <a:r>
              <a:rPr lang="en-US" sz="2400" dirty="0" err="1" smtClean="0">
                <a:solidFill>
                  <a:srgbClr val="C00000"/>
                </a:solidFill>
                <a:effectLst/>
              </a:rPr>
              <a:t>Cyclin</a:t>
            </a:r>
            <a:r>
              <a:rPr lang="en-US" sz="2400" dirty="0" smtClean="0">
                <a:solidFill>
                  <a:srgbClr val="C00000"/>
                </a:solidFill>
                <a:effectLst/>
              </a:rPr>
              <a:t>-Dependent </a:t>
            </a:r>
            <a:r>
              <a:rPr lang="en-US" sz="2400" dirty="0" err="1" smtClean="0">
                <a:solidFill>
                  <a:srgbClr val="C00000"/>
                </a:solidFill>
                <a:effectLst/>
              </a:rPr>
              <a:t>Kinases</a:t>
            </a:r>
            <a:r>
              <a:rPr lang="en-US" sz="2400" dirty="0" smtClean="0">
                <a:solidFill>
                  <a:srgbClr val="C00000"/>
                </a:solidFill>
                <a:effectLst/>
              </a:rPr>
              <a:t> (CDKs) </a:t>
            </a:r>
            <a:endParaRPr lang="en-US" sz="2400" dirty="0">
              <a:solidFill>
                <a:srgbClr val="C00000"/>
              </a:solidFill>
              <a:effectLst/>
            </a:endParaRPr>
          </a:p>
        </p:txBody>
      </p:sp>
      <p:sp>
        <p:nvSpPr>
          <p:cNvPr id="49155" name="Content Placeholder 2"/>
          <p:cNvSpPr>
            <a:spLocks noGrp="1"/>
          </p:cNvSpPr>
          <p:nvPr>
            <p:ph idx="1"/>
          </p:nvPr>
        </p:nvSpPr>
        <p:spPr/>
        <p:txBody>
          <a:bodyPr>
            <a:normAutofit/>
          </a:bodyPr>
          <a:lstStyle/>
          <a:p>
            <a:pPr eaLnBrk="1" hangingPunct="1"/>
            <a:r>
              <a:rPr lang="en-US" sz="2000" dirty="0" smtClean="0"/>
              <a:t>Cancers may become autonomous if the genes that drive the cell cycle become </a:t>
            </a:r>
            <a:r>
              <a:rPr lang="en-US" sz="2000" dirty="0" err="1" smtClean="0"/>
              <a:t>dysregulated</a:t>
            </a:r>
            <a:r>
              <a:rPr lang="en-US" sz="2000" dirty="0" smtClean="0"/>
              <a:t> by mutations or amplification. </a:t>
            </a:r>
          </a:p>
          <a:p>
            <a:pPr eaLnBrk="1" hangingPunct="1">
              <a:buNone/>
            </a:pPr>
            <a:endParaRPr lang="en-US" sz="2000" dirty="0" smtClean="0"/>
          </a:p>
          <a:p>
            <a:pPr eaLnBrk="1" hangingPunct="1"/>
            <a:r>
              <a:rPr lang="en-US" sz="2000" dirty="0" smtClean="0"/>
              <a:t>Progression of cells through the various phases of the cell cycle is controlled by CDKs.</a:t>
            </a:r>
          </a:p>
          <a:p>
            <a:pPr eaLnBrk="1" hangingPunct="1">
              <a:buNone/>
            </a:pPr>
            <a:endParaRPr lang="en-US" sz="2000" dirty="0" smtClean="0"/>
          </a:p>
          <a:p>
            <a:pPr eaLnBrk="1" hangingPunct="1"/>
            <a:r>
              <a:rPr lang="en-US" sz="2000" dirty="0" smtClean="0"/>
              <a:t>CDKs  are activated by binding to </a:t>
            </a:r>
            <a:r>
              <a:rPr lang="en-US" sz="2000" i="1" dirty="0" err="1" smtClean="0"/>
              <a:t>cyclins</a:t>
            </a:r>
            <a:r>
              <a:rPr lang="en-US" sz="2000" i="1" dirty="0" smtClean="0"/>
              <a:t>,</a:t>
            </a:r>
            <a:r>
              <a:rPr lang="en-US" sz="2000" dirty="0" smtClean="0"/>
              <a:t> </a:t>
            </a:r>
          </a:p>
          <a:p>
            <a:pPr eaLnBrk="1" hangingPunct="1"/>
            <a:endParaRPr lang="en-US" sz="2000" dirty="0" smtClean="0"/>
          </a:p>
          <a:p>
            <a:pPr eaLnBrk="1" hangingPunct="1"/>
            <a:r>
              <a:rPr lang="en-US" sz="2000" dirty="0" smtClean="0"/>
              <a:t>so called because of the </a:t>
            </a:r>
            <a:r>
              <a:rPr lang="en-US" sz="2000" dirty="0" smtClean="0">
                <a:solidFill>
                  <a:srgbClr val="C00000"/>
                </a:solidFill>
              </a:rPr>
              <a:t>cyclic nature </a:t>
            </a:r>
            <a:r>
              <a:rPr lang="en-US" sz="2000" dirty="0" smtClean="0"/>
              <a:t>of their production and degradation</a:t>
            </a:r>
            <a:r>
              <a:rPr lang="en-US" b="1" dirty="0" smtClean="0"/>
              <a:t>.</a:t>
            </a: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N1 018"/>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endParaRPr lang="en-US" smtClean="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z="2400" dirty="0" smtClean="0"/>
              <a:t>The CDK-</a:t>
            </a:r>
            <a:r>
              <a:rPr lang="en-US" sz="2400" dirty="0" err="1" smtClean="0"/>
              <a:t>cyclin</a:t>
            </a:r>
            <a:r>
              <a:rPr lang="en-US" sz="2400" dirty="0" smtClean="0"/>
              <a:t> complexes </a:t>
            </a:r>
            <a:r>
              <a:rPr lang="en-US" sz="2400" dirty="0" err="1" smtClean="0"/>
              <a:t>phosphorylate</a:t>
            </a:r>
            <a:r>
              <a:rPr lang="en-US" sz="2400" dirty="0" smtClean="0"/>
              <a:t> crucial target proteins that drive the cell through the cell cycle. </a:t>
            </a:r>
          </a:p>
          <a:p>
            <a:pPr eaLnBrk="1" fontAlgn="auto" hangingPunct="1">
              <a:spcAft>
                <a:spcPts val="0"/>
              </a:spcAft>
              <a:buNone/>
              <a:defRPr/>
            </a:pPr>
            <a:endParaRPr lang="en-US" sz="2400" dirty="0" smtClean="0"/>
          </a:p>
          <a:p>
            <a:pPr eaLnBrk="1" fontAlgn="auto" hangingPunct="1">
              <a:spcAft>
                <a:spcPts val="0"/>
              </a:spcAft>
              <a:buFont typeface="Arial" pitchFamily="34" charset="0"/>
              <a:buChar char="•"/>
              <a:defRPr/>
            </a:pPr>
            <a:r>
              <a:rPr lang="en-US" sz="2400" dirty="0" smtClean="0"/>
              <a:t>On completion of this task, </a:t>
            </a:r>
            <a:r>
              <a:rPr lang="en-US" sz="2400" dirty="0" err="1" smtClean="0"/>
              <a:t>cyclin</a:t>
            </a:r>
            <a:r>
              <a:rPr lang="en-US" sz="2400" dirty="0" smtClean="0"/>
              <a:t> levels decline rapidly. </a:t>
            </a:r>
          </a:p>
          <a:p>
            <a:pPr eaLnBrk="1" fontAlgn="auto" hangingPunct="1">
              <a:spcAft>
                <a:spcPts val="0"/>
              </a:spcAft>
              <a:buNone/>
              <a:defRPr/>
            </a:pPr>
            <a:endParaRPr lang="en-US" sz="2400" dirty="0" smtClean="0"/>
          </a:p>
          <a:p>
            <a:pPr eaLnBrk="1" fontAlgn="auto" hangingPunct="1">
              <a:spcAft>
                <a:spcPts val="0"/>
              </a:spcAft>
              <a:buFont typeface="Arial" pitchFamily="34" charset="0"/>
              <a:buChar char="•"/>
              <a:defRPr/>
            </a:pPr>
            <a:r>
              <a:rPr lang="en-US" sz="2400" dirty="0" smtClean="0"/>
              <a:t>More than 15 </a:t>
            </a:r>
            <a:r>
              <a:rPr lang="en-US" sz="2400" dirty="0" err="1" smtClean="0"/>
              <a:t>cyclins</a:t>
            </a:r>
            <a:r>
              <a:rPr lang="en-US" sz="2400" dirty="0" smtClean="0"/>
              <a:t> have been identified; </a:t>
            </a:r>
            <a:r>
              <a:rPr lang="en-US" sz="2400" dirty="0" err="1" smtClean="0"/>
              <a:t>cyclins</a:t>
            </a:r>
            <a:r>
              <a:rPr lang="en-US" sz="2400" dirty="0" smtClean="0"/>
              <a:t> D, E, A, and B appear sequentially during the cell cycle and bind to one or more CDK</a:t>
            </a:r>
            <a:r>
              <a:rPr lang="en-US" dirty="0" smtClean="0"/>
              <a:t>. </a:t>
            </a: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endParaRPr lang="en-US" smtClean="0"/>
          </a:p>
        </p:txBody>
      </p:sp>
      <p:sp>
        <p:nvSpPr>
          <p:cNvPr id="52227" name="Content Placeholder 2"/>
          <p:cNvSpPr>
            <a:spLocks noGrp="1"/>
          </p:cNvSpPr>
          <p:nvPr>
            <p:ph idx="1"/>
          </p:nvPr>
        </p:nvSpPr>
        <p:spPr/>
        <p:txBody>
          <a:bodyPr>
            <a:normAutofit/>
          </a:bodyPr>
          <a:lstStyle/>
          <a:p>
            <a:pPr eaLnBrk="1" hangingPunct="1"/>
            <a:r>
              <a:rPr lang="en-US" sz="2000" dirty="0" smtClean="0"/>
              <a:t>Mishaps affecting the expression of </a:t>
            </a:r>
            <a:r>
              <a:rPr lang="en-US" sz="2000" dirty="0" err="1" smtClean="0"/>
              <a:t>cyclin</a:t>
            </a:r>
            <a:r>
              <a:rPr lang="en-US" sz="2000" dirty="0" smtClean="0"/>
              <a:t> D or CDK4 seem to be a common event in </a:t>
            </a:r>
            <a:r>
              <a:rPr lang="en-US" sz="2000" dirty="0" err="1" smtClean="0"/>
              <a:t>neoplastic</a:t>
            </a:r>
            <a:r>
              <a:rPr lang="en-US" sz="2000" dirty="0" smtClean="0"/>
              <a:t> transformation. </a:t>
            </a:r>
          </a:p>
          <a:p>
            <a:pPr eaLnBrk="1" hangingPunct="1">
              <a:buNone/>
            </a:pPr>
            <a:endParaRPr lang="en-US" sz="2000" dirty="0" smtClean="0"/>
          </a:p>
          <a:p>
            <a:pPr eaLnBrk="1" hangingPunct="1"/>
            <a:r>
              <a:rPr lang="en-US" sz="2000" dirty="0" smtClean="0"/>
              <a:t>The </a:t>
            </a:r>
            <a:r>
              <a:rPr lang="en-US" sz="2000" dirty="0" err="1" smtClean="0"/>
              <a:t>cyclin</a:t>
            </a:r>
            <a:r>
              <a:rPr lang="en-US" sz="2000" dirty="0" smtClean="0"/>
              <a:t> D genes are </a:t>
            </a:r>
            <a:r>
              <a:rPr lang="en-US" sz="2000" dirty="0" err="1" smtClean="0"/>
              <a:t>overexpressed</a:t>
            </a:r>
            <a:r>
              <a:rPr lang="en-US" sz="2000" dirty="0" smtClean="0"/>
              <a:t> in many cancers, including those affecting the breast, esophagus, liver, and a subset of lymphomas. </a:t>
            </a:r>
          </a:p>
          <a:p>
            <a:pPr eaLnBrk="1" hangingPunct="1"/>
            <a:endParaRPr lang="en-US" sz="2000" dirty="0" smtClean="0"/>
          </a:p>
          <a:p>
            <a:pPr eaLnBrk="1" hangingPunct="1">
              <a:buFont typeface="Arial" charset="0"/>
              <a:buNone/>
            </a:pPr>
            <a:r>
              <a:rPr lang="en-US" sz="2000" dirty="0" smtClean="0"/>
              <a:t> </a:t>
            </a: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endParaRPr lang="en-US" smtClean="0"/>
          </a:p>
        </p:txBody>
      </p:sp>
      <p:sp>
        <p:nvSpPr>
          <p:cNvPr id="53251" name="Content Placeholder 2"/>
          <p:cNvSpPr>
            <a:spLocks noGrp="1"/>
          </p:cNvSpPr>
          <p:nvPr>
            <p:ph idx="1"/>
          </p:nvPr>
        </p:nvSpPr>
        <p:spPr/>
        <p:txBody>
          <a:bodyPr>
            <a:normAutofit/>
          </a:bodyPr>
          <a:lstStyle/>
          <a:p>
            <a:pPr eaLnBrk="1" hangingPunct="1"/>
            <a:r>
              <a:rPr lang="en-US" sz="2400" dirty="0" smtClean="0"/>
              <a:t>Amplification of the </a:t>
            </a:r>
            <a:r>
              <a:rPr lang="en-US" sz="2400" i="1" dirty="0" smtClean="0"/>
              <a:t>CDK4</a:t>
            </a:r>
            <a:r>
              <a:rPr lang="en-US" sz="2400" dirty="0" smtClean="0"/>
              <a:t> gene occurs in melanomas, sarcomas, and </a:t>
            </a:r>
            <a:r>
              <a:rPr lang="en-US" sz="2400" dirty="0" err="1" smtClean="0"/>
              <a:t>glioblastomas</a:t>
            </a:r>
            <a:r>
              <a:rPr lang="en-US" sz="2400" dirty="0" smtClean="0"/>
              <a:t>.</a:t>
            </a:r>
          </a:p>
          <a:p>
            <a:pPr eaLnBrk="1" hangingPunct="1"/>
            <a:endParaRPr lang="en-US" sz="2400" dirty="0" smtClean="0"/>
          </a:p>
          <a:p>
            <a:pPr eaLnBrk="1" hangingPunct="1"/>
            <a:r>
              <a:rPr lang="en-US" sz="2400" dirty="0" smtClean="0"/>
              <a:t>Mutations affecting </a:t>
            </a:r>
            <a:r>
              <a:rPr lang="en-US" sz="2400" dirty="0" err="1" smtClean="0"/>
              <a:t>cyclin</a:t>
            </a:r>
            <a:r>
              <a:rPr lang="en-US" sz="2400" dirty="0" smtClean="0"/>
              <a:t> B and </a:t>
            </a:r>
            <a:r>
              <a:rPr lang="en-US" sz="2400" dirty="0" err="1" smtClean="0"/>
              <a:t>cyclin</a:t>
            </a:r>
            <a:r>
              <a:rPr lang="en-US" sz="2400" dirty="0" smtClean="0"/>
              <a:t> E and other CDKs also occur, but they are much less frequent than those affecting </a:t>
            </a:r>
            <a:r>
              <a:rPr lang="en-US" sz="2400" dirty="0" err="1" smtClean="0"/>
              <a:t>cyclin</a:t>
            </a:r>
            <a:r>
              <a:rPr lang="en-US" sz="2400" dirty="0" smtClean="0"/>
              <a:t> D/CDK4.</a:t>
            </a: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endParaRPr lang="en-US" smtClean="0"/>
          </a:p>
        </p:txBody>
      </p:sp>
      <p:sp>
        <p:nvSpPr>
          <p:cNvPr id="54275" name="Content Placeholder 2"/>
          <p:cNvSpPr>
            <a:spLocks noGrp="1"/>
          </p:cNvSpPr>
          <p:nvPr>
            <p:ph idx="1"/>
          </p:nvPr>
        </p:nvSpPr>
        <p:spPr/>
        <p:txBody>
          <a:bodyPr>
            <a:normAutofit/>
          </a:bodyPr>
          <a:lstStyle/>
          <a:p>
            <a:pPr eaLnBrk="1" hangingPunct="1">
              <a:lnSpc>
                <a:spcPct val="90000"/>
              </a:lnSpc>
            </a:pPr>
            <a:r>
              <a:rPr lang="en-US" sz="2000" dirty="0" err="1" smtClean="0"/>
              <a:t>Cyclins</a:t>
            </a:r>
            <a:r>
              <a:rPr lang="en-US" sz="2000" dirty="0" smtClean="0"/>
              <a:t> arouse the CDKs .</a:t>
            </a:r>
          </a:p>
          <a:p>
            <a:pPr eaLnBrk="1" hangingPunct="1">
              <a:lnSpc>
                <a:spcPct val="90000"/>
              </a:lnSpc>
              <a:buNone/>
            </a:pPr>
            <a:endParaRPr lang="en-US" sz="2000" dirty="0" smtClean="0"/>
          </a:p>
          <a:p>
            <a:pPr eaLnBrk="1" hangingPunct="1">
              <a:lnSpc>
                <a:spcPct val="90000"/>
              </a:lnSpc>
            </a:pPr>
            <a:r>
              <a:rPr lang="en-US" sz="2000" dirty="0" smtClean="0"/>
              <a:t>CDK inhibitors (CDKIs) silence the CDKs and exert negative control over the cell cycle.</a:t>
            </a:r>
          </a:p>
          <a:p>
            <a:pPr eaLnBrk="1" hangingPunct="1">
              <a:lnSpc>
                <a:spcPct val="90000"/>
              </a:lnSpc>
              <a:buNone/>
            </a:pPr>
            <a:endParaRPr lang="en-US" sz="2000" dirty="0" smtClean="0"/>
          </a:p>
          <a:p>
            <a:pPr eaLnBrk="1" hangingPunct="1">
              <a:lnSpc>
                <a:spcPct val="90000"/>
              </a:lnSpc>
            </a:pPr>
            <a:r>
              <a:rPr lang="en-US" sz="2000" dirty="0" smtClean="0"/>
              <a:t>One family of CDKIs, composed of three  proteins :</a:t>
            </a:r>
          </a:p>
          <a:p>
            <a:pPr eaLnBrk="1" hangingPunct="1">
              <a:lnSpc>
                <a:spcPct val="90000"/>
              </a:lnSpc>
              <a:buNone/>
            </a:pPr>
            <a:endParaRPr lang="en-US" sz="2000" dirty="0" smtClean="0"/>
          </a:p>
          <a:p>
            <a:pPr eaLnBrk="1" hangingPunct="1">
              <a:lnSpc>
                <a:spcPct val="90000"/>
              </a:lnSpc>
            </a:pPr>
            <a:r>
              <a:rPr lang="en-US" sz="2000" dirty="0" smtClean="0"/>
              <a:t>1- p21 [CDKN1A], </a:t>
            </a:r>
          </a:p>
          <a:p>
            <a:pPr eaLnBrk="1" hangingPunct="1">
              <a:lnSpc>
                <a:spcPct val="90000"/>
              </a:lnSpc>
            </a:pPr>
            <a:r>
              <a:rPr lang="en-US" sz="2000" dirty="0" smtClean="0"/>
              <a:t>2-p27 [CDKN1B], </a:t>
            </a:r>
          </a:p>
          <a:p>
            <a:pPr eaLnBrk="1" hangingPunct="1">
              <a:lnSpc>
                <a:spcPct val="90000"/>
              </a:lnSpc>
            </a:pPr>
            <a:r>
              <a:rPr lang="en-US" sz="2000" dirty="0" smtClean="0"/>
              <a:t>3-p57 [CDKN1C], </a:t>
            </a:r>
          </a:p>
          <a:p>
            <a:pPr eaLnBrk="1" hangingPunct="1">
              <a:lnSpc>
                <a:spcPct val="90000"/>
              </a:lnSpc>
              <a:buNone/>
            </a:pPr>
            <a:endParaRPr lang="en-US" sz="2000" dirty="0" smtClean="0"/>
          </a:p>
          <a:p>
            <a:pPr eaLnBrk="1" hangingPunct="1">
              <a:lnSpc>
                <a:spcPct val="90000"/>
              </a:lnSpc>
              <a:buFont typeface="Arial" charset="0"/>
              <a:buNone/>
            </a:pPr>
            <a:r>
              <a:rPr lang="en-US" sz="2000" dirty="0" smtClean="0">
                <a:solidFill>
                  <a:srgbClr val="FF0000"/>
                </a:solidFill>
              </a:rPr>
              <a:t>inhibits the CDKs broadly</a:t>
            </a: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endParaRPr lang="en-US" smtClean="0"/>
          </a:p>
        </p:txBody>
      </p:sp>
      <p:sp>
        <p:nvSpPr>
          <p:cNvPr id="55299" name="Content Placeholder 2"/>
          <p:cNvSpPr>
            <a:spLocks noGrp="1"/>
          </p:cNvSpPr>
          <p:nvPr>
            <p:ph idx="1"/>
          </p:nvPr>
        </p:nvSpPr>
        <p:spPr/>
        <p:txBody>
          <a:bodyPr>
            <a:normAutofit/>
          </a:bodyPr>
          <a:lstStyle/>
          <a:p>
            <a:pPr eaLnBrk="1" hangingPunct="1">
              <a:lnSpc>
                <a:spcPct val="90000"/>
              </a:lnSpc>
            </a:pPr>
            <a:r>
              <a:rPr lang="en-US" sz="2000" dirty="0" smtClean="0"/>
              <a:t>The  other family of CDKIs has </a:t>
            </a:r>
            <a:r>
              <a:rPr lang="en-US" sz="2000" dirty="0" smtClean="0">
                <a:solidFill>
                  <a:srgbClr val="FF0000"/>
                </a:solidFill>
              </a:rPr>
              <a:t>selective effects on </a:t>
            </a:r>
            <a:r>
              <a:rPr lang="en-US" sz="2000" dirty="0" err="1" smtClean="0">
                <a:solidFill>
                  <a:srgbClr val="FF0000"/>
                </a:solidFill>
              </a:rPr>
              <a:t>cyclin</a:t>
            </a:r>
            <a:r>
              <a:rPr lang="en-US" sz="2000" dirty="0" smtClean="0">
                <a:solidFill>
                  <a:srgbClr val="FF0000"/>
                </a:solidFill>
              </a:rPr>
              <a:t> D/CDK4 and </a:t>
            </a:r>
            <a:r>
              <a:rPr lang="en-US" sz="2000" dirty="0" err="1" smtClean="0">
                <a:solidFill>
                  <a:srgbClr val="FF0000"/>
                </a:solidFill>
              </a:rPr>
              <a:t>cyclin</a:t>
            </a:r>
            <a:r>
              <a:rPr lang="en-US" sz="2000" dirty="0" smtClean="0">
                <a:solidFill>
                  <a:srgbClr val="FF0000"/>
                </a:solidFill>
              </a:rPr>
              <a:t> D/CDK6. </a:t>
            </a:r>
          </a:p>
          <a:p>
            <a:pPr eaLnBrk="1" hangingPunct="1">
              <a:lnSpc>
                <a:spcPct val="90000"/>
              </a:lnSpc>
              <a:buNone/>
            </a:pPr>
            <a:endParaRPr lang="en-US" sz="2000" dirty="0" smtClean="0">
              <a:solidFill>
                <a:srgbClr val="FF0000"/>
              </a:solidFill>
            </a:endParaRPr>
          </a:p>
          <a:p>
            <a:pPr eaLnBrk="1" hangingPunct="1">
              <a:lnSpc>
                <a:spcPct val="90000"/>
              </a:lnSpc>
            </a:pPr>
            <a:r>
              <a:rPr lang="en-US" sz="2000" dirty="0" smtClean="0"/>
              <a:t>The four members of this family :</a:t>
            </a:r>
          </a:p>
          <a:p>
            <a:pPr eaLnBrk="1" hangingPunct="1">
              <a:lnSpc>
                <a:spcPct val="90000"/>
              </a:lnSpc>
              <a:buNone/>
            </a:pPr>
            <a:endParaRPr lang="en-US" sz="2000" dirty="0" smtClean="0"/>
          </a:p>
          <a:p>
            <a:pPr eaLnBrk="1" hangingPunct="1">
              <a:lnSpc>
                <a:spcPct val="90000"/>
              </a:lnSpc>
            </a:pPr>
            <a:r>
              <a:rPr lang="en-US" sz="2000" dirty="0" smtClean="0"/>
              <a:t>1-p15 [CDKN2B] </a:t>
            </a:r>
          </a:p>
          <a:p>
            <a:pPr eaLnBrk="1" hangingPunct="1">
              <a:lnSpc>
                <a:spcPct val="90000"/>
              </a:lnSpc>
            </a:pPr>
            <a:r>
              <a:rPr lang="en-US" sz="2000" dirty="0" smtClean="0"/>
              <a:t>2-p16 [CDKN2A] </a:t>
            </a:r>
          </a:p>
          <a:p>
            <a:pPr eaLnBrk="1" hangingPunct="1">
              <a:lnSpc>
                <a:spcPct val="90000"/>
              </a:lnSpc>
            </a:pPr>
            <a:r>
              <a:rPr lang="en-US" sz="2000" dirty="0" smtClean="0"/>
              <a:t>3-p18 [CDKN2C]</a:t>
            </a:r>
          </a:p>
          <a:p>
            <a:pPr eaLnBrk="1" hangingPunct="1">
              <a:lnSpc>
                <a:spcPct val="90000"/>
              </a:lnSpc>
            </a:pPr>
            <a:r>
              <a:rPr lang="en-US" sz="2000" dirty="0" smtClean="0"/>
              <a:t>4-p19 [CDKN2D] </a:t>
            </a:r>
          </a:p>
          <a:p>
            <a:pPr eaLnBrk="1" hangingPunct="1">
              <a:lnSpc>
                <a:spcPct val="90000"/>
              </a:lnSpc>
              <a:buNone/>
            </a:pPr>
            <a:endParaRPr lang="en-US" sz="2000" dirty="0" smtClean="0"/>
          </a:p>
          <a:p>
            <a:pPr eaLnBrk="1" hangingPunct="1">
              <a:lnSpc>
                <a:spcPct val="90000"/>
              </a:lnSpc>
              <a:buFont typeface="Arial" charset="0"/>
              <a:buNone/>
            </a:pPr>
            <a:r>
              <a:rPr lang="en-US" sz="2000" dirty="0" smtClean="0"/>
              <a:t>are sometimes called INK4 (A-D) proteins. </a:t>
            </a:r>
          </a:p>
          <a:p>
            <a:pPr eaLnBrk="1" hangingPunct="1">
              <a:lnSpc>
                <a:spcPct val="90000"/>
              </a:lnSpc>
            </a:pPr>
            <a:endParaRPr lang="en-US" sz="2000" dirty="0" smtClean="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normAutofit fontScale="90000"/>
          </a:bodyPr>
          <a:lstStyle/>
          <a:p>
            <a:r>
              <a:rPr lang="en-IN" sz="2800" dirty="0" smtClean="0">
                <a:solidFill>
                  <a:srgbClr val="C00000"/>
                </a:solidFill>
                <a:effectLst/>
              </a:rPr>
              <a:t>Refractoriness to Growth Inhibition</a:t>
            </a:r>
            <a:r>
              <a:rPr lang="en-IN" sz="2400" dirty="0" smtClean="0">
                <a:effectLst/>
              </a:rPr>
              <a:t/>
            </a:r>
            <a:br>
              <a:rPr lang="en-IN" sz="2400" dirty="0" smtClean="0">
                <a:effectLst/>
              </a:rPr>
            </a:br>
            <a:r>
              <a:rPr lang="en-IN" sz="2400" dirty="0" smtClean="0">
                <a:effectLst/>
              </a:rPr>
              <a:t>(Loss of Growth-Suppressing Anti-</a:t>
            </a:r>
            <a:r>
              <a:rPr lang="en-IN" sz="2400" dirty="0" err="1" smtClean="0">
                <a:effectLst/>
              </a:rPr>
              <a:t>Oncogenes</a:t>
            </a:r>
            <a:r>
              <a:rPr lang="en-IN" sz="2400" dirty="0" smtClean="0">
                <a:effectLst/>
              </a:rPr>
              <a:t>)</a:t>
            </a:r>
            <a:endParaRPr lang="en-IN" sz="2400" dirty="0">
              <a:effectLst/>
            </a:endParaRPr>
          </a:p>
        </p:txBody>
      </p:sp>
      <p:sp>
        <p:nvSpPr>
          <p:cNvPr id="3" name="Content Placeholder 2"/>
          <p:cNvSpPr>
            <a:spLocks noGrp="1"/>
          </p:cNvSpPr>
          <p:nvPr>
            <p:ph idx="1"/>
          </p:nvPr>
        </p:nvSpPr>
        <p:spPr>
          <a:xfrm>
            <a:off x="1435608" y="1295400"/>
            <a:ext cx="7498080" cy="5105400"/>
          </a:xfrm>
        </p:spPr>
        <p:txBody>
          <a:bodyPr>
            <a:normAutofit fontScale="92500" lnSpcReduction="10000"/>
          </a:bodyPr>
          <a:lstStyle/>
          <a:p>
            <a:r>
              <a:rPr lang="en-IN" sz="2000" dirty="0" smtClean="0"/>
              <a:t>Anti-</a:t>
            </a:r>
            <a:r>
              <a:rPr lang="en-IN" sz="2000" dirty="0" err="1" smtClean="0"/>
              <a:t>oncogenes</a:t>
            </a:r>
            <a:r>
              <a:rPr lang="en-IN" sz="2000" dirty="0" smtClean="0"/>
              <a:t> or tumour suppressor genes prevent entry of cells in mitotic pool and push cells into the G0 phase.</a:t>
            </a:r>
          </a:p>
          <a:p>
            <a:endParaRPr lang="en-IN" sz="2000" dirty="0" smtClean="0"/>
          </a:p>
          <a:p>
            <a:r>
              <a:rPr lang="en-IN" sz="2000" dirty="0" smtClean="0"/>
              <a:t>Mutated anti-</a:t>
            </a:r>
            <a:r>
              <a:rPr lang="en-IN" sz="2000" dirty="0" err="1" smtClean="0"/>
              <a:t>oncogenes</a:t>
            </a:r>
            <a:r>
              <a:rPr lang="en-IN" sz="2000" dirty="0" smtClean="0"/>
              <a:t> behave like growth-promoting genes.</a:t>
            </a:r>
          </a:p>
          <a:p>
            <a:endParaRPr lang="en-IN" sz="2000" dirty="0" smtClean="0"/>
          </a:p>
          <a:p>
            <a:r>
              <a:rPr lang="en-IN" sz="2000" dirty="0" smtClean="0"/>
              <a:t>Following are the </a:t>
            </a:r>
            <a:r>
              <a:rPr lang="en-IN" sz="2000" i="1" dirty="0" smtClean="0">
                <a:solidFill>
                  <a:srgbClr val="C00000"/>
                </a:solidFill>
              </a:rPr>
              <a:t>important </a:t>
            </a:r>
            <a:r>
              <a:rPr lang="en-IN" sz="2000" i="1" dirty="0" err="1" smtClean="0">
                <a:solidFill>
                  <a:srgbClr val="C00000"/>
                </a:solidFill>
              </a:rPr>
              <a:t>tumor</a:t>
            </a:r>
            <a:r>
              <a:rPr lang="en-IN" sz="2000" i="1" dirty="0" smtClean="0">
                <a:solidFill>
                  <a:srgbClr val="C00000"/>
                </a:solidFill>
              </a:rPr>
              <a:t> suppressor genes </a:t>
            </a:r>
            <a:r>
              <a:rPr lang="en-IN" sz="2000" dirty="0" smtClean="0"/>
              <a:t>involved in the growth inhibition : </a:t>
            </a:r>
          </a:p>
          <a:p>
            <a:pPr>
              <a:buNone/>
            </a:pPr>
            <a:endParaRPr lang="en-IN" sz="2000" dirty="0" smtClean="0"/>
          </a:p>
          <a:p>
            <a:r>
              <a:rPr lang="en-IN" sz="2000" dirty="0" smtClean="0"/>
              <a:t>Retinoblastoma </a:t>
            </a:r>
            <a:r>
              <a:rPr lang="en-IN" sz="2000" dirty="0" smtClean="0">
                <a:solidFill>
                  <a:srgbClr val="C00000"/>
                </a:solidFill>
              </a:rPr>
              <a:t>(RB) </a:t>
            </a:r>
            <a:r>
              <a:rPr lang="en-IN" sz="2000" dirty="0" smtClean="0"/>
              <a:t>gene</a:t>
            </a:r>
          </a:p>
          <a:p>
            <a:r>
              <a:rPr lang="en-IN" sz="2000" dirty="0" smtClean="0"/>
              <a:t>Tp53 gene </a:t>
            </a:r>
            <a:r>
              <a:rPr lang="en-IN" sz="2000" dirty="0" smtClean="0">
                <a:solidFill>
                  <a:srgbClr val="C00000"/>
                </a:solidFill>
              </a:rPr>
              <a:t>(p53)</a:t>
            </a:r>
          </a:p>
          <a:p>
            <a:r>
              <a:rPr lang="en-IN" sz="2000" dirty="0" smtClean="0"/>
              <a:t>Transforming growth factor </a:t>
            </a:r>
            <a:r>
              <a:rPr lang="en-IN" sz="2000" dirty="0" smtClean="0">
                <a:solidFill>
                  <a:srgbClr val="C00000"/>
                </a:solidFill>
              </a:rPr>
              <a:t>(TGF-ß )</a:t>
            </a:r>
          </a:p>
          <a:p>
            <a:r>
              <a:rPr lang="en-IN" sz="2000" dirty="0" err="1" smtClean="0"/>
              <a:t>Adenomatous</a:t>
            </a:r>
            <a:r>
              <a:rPr lang="en-IN" sz="2000" dirty="0" smtClean="0"/>
              <a:t> </a:t>
            </a:r>
            <a:r>
              <a:rPr lang="en-IN" sz="2000" dirty="0" err="1" smtClean="0"/>
              <a:t>polyposis</a:t>
            </a:r>
            <a:r>
              <a:rPr lang="en-IN" sz="2000" dirty="0" smtClean="0"/>
              <a:t> gene </a:t>
            </a:r>
            <a:r>
              <a:rPr lang="en-IN" sz="2000" dirty="0" smtClean="0">
                <a:solidFill>
                  <a:srgbClr val="C00000"/>
                </a:solidFill>
              </a:rPr>
              <a:t>(APC)</a:t>
            </a:r>
          </a:p>
          <a:p>
            <a:r>
              <a:rPr lang="en-IN" sz="2000" dirty="0" err="1" smtClean="0"/>
              <a:t>Wilm’s</a:t>
            </a:r>
            <a:r>
              <a:rPr lang="en-IN" sz="2000" dirty="0" smtClean="0"/>
              <a:t>  </a:t>
            </a:r>
            <a:r>
              <a:rPr lang="en-IN" sz="2000" dirty="0" err="1" smtClean="0"/>
              <a:t>tumor</a:t>
            </a:r>
            <a:r>
              <a:rPr lang="en-IN" sz="2000" dirty="0" smtClean="0"/>
              <a:t>  </a:t>
            </a:r>
            <a:r>
              <a:rPr lang="en-IN" sz="2000" dirty="0" smtClean="0">
                <a:solidFill>
                  <a:srgbClr val="C00000"/>
                </a:solidFill>
              </a:rPr>
              <a:t>(WT)-1 </a:t>
            </a:r>
            <a:r>
              <a:rPr lang="en-IN" sz="2000" dirty="0" smtClean="0"/>
              <a:t>gene</a:t>
            </a:r>
          </a:p>
          <a:p>
            <a:r>
              <a:rPr lang="en-IN" sz="2000" dirty="0" err="1" smtClean="0"/>
              <a:t>Neurofibroma</a:t>
            </a:r>
            <a:r>
              <a:rPr lang="en-IN" sz="2000" dirty="0" smtClean="0"/>
              <a:t> </a:t>
            </a:r>
            <a:r>
              <a:rPr lang="en-IN" sz="2000" dirty="0" smtClean="0">
                <a:solidFill>
                  <a:srgbClr val="C00000"/>
                </a:solidFill>
              </a:rPr>
              <a:t>(NF) </a:t>
            </a:r>
            <a:r>
              <a:rPr lang="en-IN" sz="2000" dirty="0" smtClean="0"/>
              <a:t>gene</a:t>
            </a:r>
          </a:p>
          <a:p>
            <a:r>
              <a:rPr lang="en-IN" sz="2000" dirty="0" smtClean="0"/>
              <a:t>Breast cancer susceptibility genes </a:t>
            </a:r>
            <a:r>
              <a:rPr lang="en-IN" sz="2000" dirty="0" smtClean="0">
                <a:solidFill>
                  <a:srgbClr val="C00000"/>
                </a:solidFill>
              </a:rPr>
              <a:t>(BRCA) 1 and 2</a:t>
            </a:r>
            <a:endParaRPr lang="en-IN" sz="2000" dirty="0">
              <a:solidFill>
                <a:srgbClr val="C00000"/>
              </a:solidFil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173162"/>
          </a:xfrm>
        </p:spPr>
        <p:txBody>
          <a:bodyPr>
            <a:normAutofit/>
          </a:bodyPr>
          <a:lstStyle/>
          <a:p>
            <a:r>
              <a:rPr lang="en-IN" sz="2400" dirty="0" smtClean="0">
                <a:effectLst/>
              </a:rPr>
              <a:t>Retinoblastoma </a:t>
            </a:r>
            <a:r>
              <a:rPr lang="en-IN" sz="2400" dirty="0" smtClean="0">
                <a:solidFill>
                  <a:srgbClr val="C00000"/>
                </a:solidFill>
                <a:effectLst/>
              </a:rPr>
              <a:t>(RB) </a:t>
            </a:r>
            <a:r>
              <a:rPr lang="en-IN" sz="2400" dirty="0" smtClean="0">
                <a:effectLst/>
              </a:rPr>
              <a:t>gene   </a:t>
            </a:r>
            <a:br>
              <a:rPr lang="en-IN" sz="2400" dirty="0" smtClean="0">
                <a:effectLst/>
              </a:rPr>
            </a:br>
            <a:endParaRPr lang="en-IN" sz="2400" dirty="0">
              <a:effectLst/>
            </a:endParaRPr>
          </a:p>
        </p:txBody>
      </p:sp>
      <p:sp>
        <p:nvSpPr>
          <p:cNvPr id="3" name="Content Placeholder 2"/>
          <p:cNvSpPr>
            <a:spLocks noGrp="1"/>
          </p:cNvSpPr>
          <p:nvPr>
            <p:ph idx="1"/>
          </p:nvPr>
        </p:nvSpPr>
        <p:spPr>
          <a:xfrm>
            <a:off x="1435608" y="1524000"/>
            <a:ext cx="7498080" cy="4724400"/>
          </a:xfrm>
        </p:spPr>
        <p:txBody>
          <a:bodyPr>
            <a:normAutofit lnSpcReduction="10000"/>
          </a:bodyPr>
          <a:lstStyle/>
          <a:p>
            <a:r>
              <a:rPr lang="en-US" sz="2400" dirty="0" smtClean="0">
                <a:solidFill>
                  <a:srgbClr val="C00000"/>
                </a:solidFill>
              </a:rPr>
              <a:t>Retinoblastoma </a:t>
            </a:r>
            <a:r>
              <a:rPr lang="en-US" sz="2400" i="1" dirty="0" smtClean="0">
                <a:solidFill>
                  <a:srgbClr val="C00000"/>
                </a:solidFill>
              </a:rPr>
              <a:t>(RB)</a:t>
            </a:r>
            <a:r>
              <a:rPr lang="en-US" sz="2400" dirty="0" smtClean="0">
                <a:solidFill>
                  <a:srgbClr val="C00000"/>
                </a:solidFill>
              </a:rPr>
              <a:t> gene</a:t>
            </a:r>
            <a:r>
              <a:rPr lang="en-US" sz="2400" dirty="0" smtClean="0"/>
              <a:t>, the first and prototypic cancer suppressor gene to be discovered. </a:t>
            </a:r>
          </a:p>
          <a:p>
            <a:pPr>
              <a:buNone/>
            </a:pPr>
            <a:endParaRPr lang="en-US" sz="2400" dirty="0" smtClean="0"/>
          </a:p>
          <a:p>
            <a:r>
              <a:rPr lang="en-US" sz="2400" dirty="0" smtClean="0"/>
              <a:t>Retinoblastoma is an </a:t>
            </a:r>
            <a:r>
              <a:rPr lang="en-US" sz="2400" dirty="0" smtClean="0">
                <a:solidFill>
                  <a:srgbClr val="C00000"/>
                </a:solidFill>
              </a:rPr>
              <a:t>uncommon childhood tumor. </a:t>
            </a:r>
          </a:p>
          <a:p>
            <a:pPr>
              <a:buNone/>
            </a:pPr>
            <a:endParaRPr lang="en-US" sz="2400" dirty="0" smtClean="0"/>
          </a:p>
          <a:p>
            <a:r>
              <a:rPr lang="en-US" sz="2400" dirty="0" smtClean="0"/>
              <a:t>Approximately 60% of </a:t>
            </a:r>
            <a:r>
              <a:rPr lang="en-US" sz="2400" dirty="0" err="1" smtClean="0"/>
              <a:t>retinoblastomas</a:t>
            </a:r>
            <a:r>
              <a:rPr lang="en-US" sz="2400" dirty="0" smtClean="0"/>
              <a:t> are sporadic, and  40% are familial.</a:t>
            </a:r>
          </a:p>
          <a:p>
            <a:endParaRPr lang="en-US" sz="2400" dirty="0" smtClean="0"/>
          </a:p>
          <a:p>
            <a:r>
              <a:rPr lang="en-US" sz="2400" b="1" dirty="0" smtClean="0"/>
              <a:t>To account for the sporadic and familial occurrence of an identical tumor, Knudson, in 1974, proposed his now famous </a:t>
            </a:r>
            <a:r>
              <a:rPr lang="en-US" sz="2400" b="1" i="1" dirty="0" smtClean="0">
                <a:solidFill>
                  <a:srgbClr val="FF0000"/>
                </a:solidFill>
              </a:rPr>
              <a:t>two-hit</a:t>
            </a:r>
            <a:r>
              <a:rPr lang="en-US" sz="2400" b="1" dirty="0" smtClean="0">
                <a:solidFill>
                  <a:srgbClr val="FF0000"/>
                </a:solidFill>
              </a:rPr>
              <a:t> hypothesis.</a:t>
            </a:r>
          </a:p>
          <a:p>
            <a:endParaRPr lang="en-US" sz="2400" dirty="0" smtClean="0"/>
          </a:p>
          <a:p>
            <a:endParaRPr lang="en-IN" sz="2400" dirty="0"/>
          </a:p>
        </p:txBody>
      </p:sp>
      <p:pic>
        <p:nvPicPr>
          <p:cNvPr id="4" name="Picture 2"/>
          <p:cNvPicPr>
            <a:picLocks noChangeAspect="1" noChangeArrowheads="1"/>
          </p:cNvPicPr>
          <p:nvPr/>
        </p:nvPicPr>
        <p:blipFill>
          <a:blip r:embed="rId2" cstate="print"/>
          <a:srcRect/>
          <a:stretch>
            <a:fillRect/>
          </a:stretch>
        </p:blipFill>
        <p:spPr bwMode="auto">
          <a:xfrm>
            <a:off x="6324600" y="152400"/>
            <a:ext cx="1981200" cy="12954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Excessive fibro-</a:t>
            </a:r>
            <a:r>
              <a:rPr lang="en-IN" sz="2400" dirty="0" err="1" smtClean="0"/>
              <a:t>collagenous</a:t>
            </a:r>
            <a:r>
              <a:rPr lang="en-IN" sz="2400" dirty="0" smtClean="0"/>
              <a:t> </a:t>
            </a:r>
            <a:r>
              <a:rPr lang="en-IN" sz="2400" dirty="0" err="1" smtClean="0"/>
              <a:t>stroma</a:t>
            </a:r>
            <a:r>
              <a:rPr lang="en-IN" sz="2400" dirty="0" smtClean="0"/>
              <a:t> formation within tumor is called as – </a:t>
            </a:r>
          </a:p>
          <a:p>
            <a:endParaRPr lang="en-IN" sz="2400" dirty="0" smtClean="0"/>
          </a:p>
          <a:p>
            <a:r>
              <a:rPr lang="en-IN" sz="2000" dirty="0" smtClean="0">
                <a:solidFill>
                  <a:srgbClr val="C00000"/>
                </a:solidFill>
              </a:rPr>
              <a:t>A)  Anaplasia</a:t>
            </a:r>
          </a:p>
          <a:p>
            <a:endParaRPr lang="en-IN" sz="2000" dirty="0" smtClean="0">
              <a:solidFill>
                <a:srgbClr val="C00000"/>
              </a:solidFill>
            </a:endParaRPr>
          </a:p>
          <a:p>
            <a:r>
              <a:rPr lang="en-IN" sz="2000" dirty="0" smtClean="0">
                <a:solidFill>
                  <a:srgbClr val="C00000"/>
                </a:solidFill>
              </a:rPr>
              <a:t>B) Metaplasia</a:t>
            </a:r>
          </a:p>
          <a:p>
            <a:endParaRPr lang="en-IN" sz="2000" dirty="0" smtClean="0">
              <a:solidFill>
                <a:srgbClr val="C00000"/>
              </a:solidFill>
            </a:endParaRPr>
          </a:p>
          <a:p>
            <a:r>
              <a:rPr lang="en-IN" sz="2000" dirty="0" smtClean="0">
                <a:solidFill>
                  <a:srgbClr val="C00000"/>
                </a:solidFill>
              </a:rPr>
              <a:t>C) Dysplasia</a:t>
            </a:r>
          </a:p>
          <a:p>
            <a:endParaRPr lang="en-IN" sz="2000" dirty="0" smtClean="0">
              <a:solidFill>
                <a:srgbClr val="C00000"/>
              </a:solidFill>
            </a:endParaRPr>
          </a:p>
          <a:p>
            <a:r>
              <a:rPr lang="en-IN" sz="2000" dirty="0" smtClean="0">
                <a:solidFill>
                  <a:srgbClr val="C00000"/>
                </a:solidFill>
              </a:rPr>
              <a:t>D) </a:t>
            </a:r>
            <a:r>
              <a:rPr lang="en-IN" sz="2000" dirty="0" err="1" smtClean="0">
                <a:solidFill>
                  <a:srgbClr val="C00000"/>
                </a:solidFill>
              </a:rPr>
              <a:t>Desmoplasia</a:t>
            </a:r>
            <a:endParaRPr lang="en-IN" sz="2000" dirty="0">
              <a:solidFill>
                <a:srgbClr val="C00000"/>
              </a:solidFill>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endParaRPr lang="en-US" smtClean="0"/>
          </a:p>
        </p:txBody>
      </p:sp>
      <p:pic>
        <p:nvPicPr>
          <p:cNvPr id="62467" name="Picture 2"/>
          <p:cNvPicPr>
            <a:picLocks noGrp="1" noChangeAspect="1" noChangeArrowheads="1"/>
          </p:cNvPicPr>
          <p:nvPr>
            <p:ph idx="1"/>
          </p:nvPr>
        </p:nvPicPr>
        <p:blipFill>
          <a:blip r:embed="rId2" cstate="print"/>
          <a:srcRect/>
          <a:stretch>
            <a:fillRect/>
          </a:stretch>
        </p:blipFill>
        <p:spPr>
          <a:xfrm>
            <a:off x="304800" y="304800"/>
            <a:ext cx="8534400" cy="5821363"/>
          </a:xfrm>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435608" y="274638"/>
            <a:ext cx="7498080" cy="639762"/>
          </a:xfrm>
        </p:spPr>
        <p:txBody>
          <a:bodyPr>
            <a:normAutofit fontScale="90000"/>
          </a:bodyPr>
          <a:lstStyle/>
          <a:p>
            <a:pPr eaLnBrk="1" hangingPunct="1"/>
            <a:endParaRPr lang="en-US" dirty="0" smtClean="0"/>
          </a:p>
        </p:txBody>
      </p:sp>
      <p:sp>
        <p:nvSpPr>
          <p:cNvPr id="63491" name="Content Placeholder 2"/>
          <p:cNvSpPr>
            <a:spLocks noGrp="1"/>
          </p:cNvSpPr>
          <p:nvPr>
            <p:ph idx="1"/>
          </p:nvPr>
        </p:nvSpPr>
        <p:spPr>
          <a:xfrm>
            <a:off x="1066800" y="1524000"/>
            <a:ext cx="7620000" cy="4602163"/>
          </a:xfrm>
        </p:spPr>
        <p:txBody>
          <a:bodyPr>
            <a:normAutofit lnSpcReduction="10000"/>
          </a:bodyPr>
          <a:lstStyle/>
          <a:p>
            <a:pPr eaLnBrk="1" hangingPunct="1"/>
            <a:r>
              <a:rPr lang="en-US" sz="2000" dirty="0" smtClean="0"/>
              <a:t>Two mutations </a:t>
            </a:r>
            <a:r>
              <a:rPr lang="en-US" sz="2000" i="1" dirty="0" smtClean="0"/>
              <a:t>(hits)</a:t>
            </a:r>
            <a:r>
              <a:rPr lang="en-US" sz="2000" dirty="0" smtClean="0"/>
              <a:t> are required to produce retinoblastoma. </a:t>
            </a:r>
          </a:p>
          <a:p>
            <a:pPr eaLnBrk="1" hangingPunct="1">
              <a:buNone/>
            </a:pPr>
            <a:endParaRPr lang="en-US" sz="2000" dirty="0" smtClean="0"/>
          </a:p>
          <a:p>
            <a:pPr eaLnBrk="1" hangingPunct="1"/>
            <a:r>
              <a:rPr lang="en-US" sz="2000" dirty="0" smtClean="0"/>
              <a:t>These involve the </a:t>
            </a:r>
            <a:r>
              <a:rPr lang="en-US" sz="2000" i="1" dirty="0" smtClean="0"/>
              <a:t>RB</a:t>
            </a:r>
            <a:r>
              <a:rPr lang="en-US" sz="2000" dirty="0" smtClean="0"/>
              <a:t> gene, located on </a:t>
            </a:r>
            <a:r>
              <a:rPr lang="en-US" sz="2000" dirty="0" smtClean="0">
                <a:solidFill>
                  <a:srgbClr val="C00000"/>
                </a:solidFill>
              </a:rPr>
              <a:t>chromosome 13q14</a:t>
            </a:r>
            <a:r>
              <a:rPr lang="en-US" sz="2000" dirty="0" smtClean="0"/>
              <a:t>. </a:t>
            </a:r>
          </a:p>
          <a:p>
            <a:pPr eaLnBrk="1" hangingPunct="1">
              <a:buNone/>
            </a:pPr>
            <a:endParaRPr lang="en-US" sz="2000" dirty="0" smtClean="0"/>
          </a:p>
          <a:p>
            <a:pPr eaLnBrk="1" hangingPunct="1"/>
            <a:r>
              <a:rPr lang="en-US" sz="2000" dirty="0" smtClean="0"/>
              <a:t>Both of the normal alleles of the </a:t>
            </a:r>
            <a:r>
              <a:rPr lang="en-US" sz="2000" i="1" dirty="0" smtClean="0"/>
              <a:t>RB</a:t>
            </a:r>
            <a:r>
              <a:rPr lang="en-US" sz="2000" dirty="0" smtClean="0"/>
              <a:t> locus must be inactivated (two hits) for the development of retinoblastoma.</a:t>
            </a:r>
          </a:p>
          <a:p>
            <a:pPr eaLnBrk="1" hangingPunct="1">
              <a:buNone/>
            </a:pPr>
            <a:endParaRPr lang="en-US" sz="2000" dirty="0" smtClean="0"/>
          </a:p>
          <a:p>
            <a:pPr eaLnBrk="1" hangingPunct="1"/>
            <a:r>
              <a:rPr lang="en-US" sz="2000" dirty="0" smtClean="0"/>
              <a:t>in  familial cases, children inherit one defective copy of the </a:t>
            </a:r>
            <a:r>
              <a:rPr lang="en-US" sz="2000" i="1" dirty="0" smtClean="0"/>
              <a:t>RB</a:t>
            </a:r>
            <a:r>
              <a:rPr lang="en-US" sz="2000" dirty="0" smtClean="0"/>
              <a:t> gene in the germ line; the other copy is normal. </a:t>
            </a:r>
          </a:p>
          <a:p>
            <a:pPr eaLnBrk="1" hangingPunct="1">
              <a:buNone/>
            </a:pPr>
            <a:endParaRPr lang="en-US" sz="2000" dirty="0" smtClean="0"/>
          </a:p>
          <a:p>
            <a:pPr eaLnBrk="1" hangingPunct="1"/>
            <a:r>
              <a:rPr lang="en-US" sz="2000" dirty="0" smtClean="0"/>
              <a:t>Retinoblastoma develops when the normal </a:t>
            </a:r>
            <a:r>
              <a:rPr lang="en-US" sz="2000" i="1" dirty="0" smtClean="0"/>
              <a:t>RB</a:t>
            </a:r>
            <a:r>
              <a:rPr lang="en-US" sz="2000" dirty="0" smtClean="0"/>
              <a:t> gene is lost in </a:t>
            </a:r>
            <a:r>
              <a:rPr lang="en-US" sz="2000" dirty="0" err="1" smtClean="0"/>
              <a:t>retinoblasts</a:t>
            </a:r>
            <a:r>
              <a:rPr lang="en-US" sz="2000" dirty="0" smtClean="0"/>
              <a:t> as a result of somatic mutation. </a:t>
            </a:r>
          </a:p>
          <a:p>
            <a:pPr eaLnBrk="1" hangingPunct="1">
              <a:buFont typeface="Arial" charset="0"/>
              <a:buNone/>
            </a:pPr>
            <a:r>
              <a:rPr lang="en-US" sz="2000" dirty="0" smtClean="0"/>
              <a:t> </a:t>
            </a: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endParaRPr lang="en-US" smtClean="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z="2000" dirty="0" smtClean="0"/>
              <a:t>Because in retinoblastoma families only a single somatic mutation is required for expression of the disease</a:t>
            </a:r>
          </a:p>
          <a:p>
            <a:pPr eaLnBrk="1" fontAlgn="auto" hangingPunct="1">
              <a:spcAft>
                <a:spcPts val="0"/>
              </a:spcAft>
              <a:buNone/>
              <a:defRPr/>
            </a:pPr>
            <a:endParaRPr lang="en-US" sz="2000" dirty="0" smtClean="0"/>
          </a:p>
          <a:p>
            <a:pPr eaLnBrk="1" fontAlgn="auto" hangingPunct="1">
              <a:spcAft>
                <a:spcPts val="0"/>
              </a:spcAft>
              <a:buFont typeface="Arial" pitchFamily="34" charset="0"/>
              <a:buChar char="•"/>
              <a:defRPr/>
            </a:pPr>
            <a:r>
              <a:rPr lang="en-US" sz="2000" dirty="0" smtClean="0"/>
              <a:t>The familial transmission follows an </a:t>
            </a:r>
            <a:r>
              <a:rPr lang="en-US" sz="2000" dirty="0" err="1" smtClean="0"/>
              <a:t>autosomal</a:t>
            </a:r>
            <a:r>
              <a:rPr lang="en-US" sz="2000" dirty="0" smtClean="0"/>
              <a:t> dominant inheritance pattern.</a:t>
            </a:r>
          </a:p>
          <a:p>
            <a:pPr eaLnBrk="1" fontAlgn="auto" hangingPunct="1">
              <a:spcAft>
                <a:spcPts val="0"/>
              </a:spcAft>
              <a:buNone/>
              <a:defRPr/>
            </a:pPr>
            <a:endParaRPr lang="en-US" sz="2000" dirty="0" smtClean="0"/>
          </a:p>
          <a:p>
            <a:pPr eaLnBrk="1" fontAlgn="auto" hangingPunct="1">
              <a:spcAft>
                <a:spcPts val="0"/>
              </a:spcAft>
              <a:buFont typeface="Arial" pitchFamily="34" charset="0"/>
              <a:buChar char="•"/>
              <a:defRPr/>
            </a:pPr>
            <a:r>
              <a:rPr lang="en-US" sz="2000" dirty="0" smtClean="0"/>
              <a:t>In sporadic cases, both normal </a:t>
            </a:r>
            <a:r>
              <a:rPr lang="en-US" sz="2000" i="1" dirty="0" smtClean="0"/>
              <a:t>RB</a:t>
            </a:r>
            <a:r>
              <a:rPr lang="en-US" sz="2000" dirty="0" smtClean="0"/>
              <a:t> alleles are lost by somatic mutation in one of the </a:t>
            </a:r>
            <a:r>
              <a:rPr lang="en-US" sz="2000" dirty="0" err="1" smtClean="0"/>
              <a:t>retinoblasts</a:t>
            </a:r>
            <a:r>
              <a:rPr lang="en-US" sz="2000" dirty="0" smtClean="0"/>
              <a:t>. </a:t>
            </a:r>
          </a:p>
          <a:p>
            <a:pPr eaLnBrk="1" fontAlgn="auto" hangingPunct="1">
              <a:spcAft>
                <a:spcPts val="0"/>
              </a:spcAft>
              <a:buNone/>
              <a:defRPr/>
            </a:pPr>
            <a:endParaRPr lang="en-US" sz="2000" dirty="0" smtClean="0"/>
          </a:p>
          <a:p>
            <a:pPr eaLnBrk="1" fontAlgn="auto" hangingPunct="1">
              <a:spcAft>
                <a:spcPts val="0"/>
              </a:spcAft>
              <a:buFont typeface="Arial" pitchFamily="34" charset="0"/>
              <a:buChar char="•"/>
              <a:defRPr/>
            </a:pPr>
            <a:r>
              <a:rPr lang="en-US" sz="2000" dirty="0" smtClean="0"/>
              <a:t>A retinal cell that has lost both of the normal copies of the </a:t>
            </a:r>
            <a:r>
              <a:rPr lang="en-US" sz="2000" i="1" dirty="0" smtClean="0"/>
              <a:t>RB</a:t>
            </a:r>
            <a:r>
              <a:rPr lang="en-US" sz="2000" dirty="0" smtClean="0"/>
              <a:t> gene becomes cancerous</a:t>
            </a:r>
            <a:endParaRPr lang="en-US" sz="2000" dirty="0"/>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endParaRPr lang="en-US" smtClean="0"/>
          </a:p>
        </p:txBody>
      </p:sp>
      <p:sp>
        <p:nvSpPr>
          <p:cNvPr id="65539" name="Content Placeholder 2"/>
          <p:cNvSpPr>
            <a:spLocks noGrp="1"/>
          </p:cNvSpPr>
          <p:nvPr>
            <p:ph idx="1"/>
          </p:nvPr>
        </p:nvSpPr>
        <p:spPr/>
        <p:txBody>
          <a:bodyPr>
            <a:normAutofit lnSpcReduction="10000"/>
          </a:bodyPr>
          <a:lstStyle/>
          <a:p>
            <a:pPr eaLnBrk="1" hangingPunct="1"/>
            <a:r>
              <a:rPr lang="en-US" sz="2000" dirty="0" smtClean="0"/>
              <a:t>Although the loss of normal </a:t>
            </a:r>
            <a:r>
              <a:rPr lang="en-US" sz="2000" i="1" dirty="0" smtClean="0"/>
              <a:t>RB</a:t>
            </a:r>
            <a:r>
              <a:rPr lang="en-US" sz="2000" dirty="0" smtClean="0"/>
              <a:t> genes was discovered initially in </a:t>
            </a:r>
            <a:r>
              <a:rPr lang="en-US" sz="2000" dirty="0" err="1" smtClean="0"/>
              <a:t>retinoblastomas</a:t>
            </a:r>
            <a:r>
              <a:rPr lang="en-US" sz="2000" dirty="0" smtClean="0"/>
              <a:t>, it is now evident that </a:t>
            </a:r>
            <a:r>
              <a:rPr lang="en-US" sz="2000" dirty="0" smtClean="0">
                <a:solidFill>
                  <a:srgbClr val="C00000"/>
                </a:solidFill>
              </a:rPr>
              <a:t>homozygous loss </a:t>
            </a:r>
            <a:r>
              <a:rPr lang="en-US" sz="2000" dirty="0" smtClean="0"/>
              <a:t>of this gene is a fairly common event in several tumors including :</a:t>
            </a:r>
          </a:p>
          <a:p>
            <a:pPr eaLnBrk="1" hangingPunct="1">
              <a:buNone/>
            </a:pPr>
            <a:endParaRPr lang="en-US" sz="2000" dirty="0" smtClean="0"/>
          </a:p>
          <a:p>
            <a:pPr eaLnBrk="1" hangingPunct="1"/>
            <a:r>
              <a:rPr lang="en-US" sz="2000" dirty="0" smtClean="0"/>
              <a:t>Breast cancer. </a:t>
            </a:r>
          </a:p>
          <a:p>
            <a:pPr eaLnBrk="1" hangingPunct="1">
              <a:buNone/>
            </a:pPr>
            <a:endParaRPr lang="en-US" sz="2000" dirty="0" smtClean="0"/>
          </a:p>
          <a:p>
            <a:pPr eaLnBrk="1" hangingPunct="1"/>
            <a:r>
              <a:rPr lang="en-US" sz="2000" dirty="0" smtClean="0"/>
              <a:t>Small-cell cancer of the lung. </a:t>
            </a:r>
          </a:p>
          <a:p>
            <a:pPr eaLnBrk="1" hangingPunct="1">
              <a:buNone/>
            </a:pPr>
            <a:endParaRPr lang="en-US" sz="2000" dirty="0" smtClean="0"/>
          </a:p>
          <a:p>
            <a:pPr eaLnBrk="1" hangingPunct="1"/>
            <a:r>
              <a:rPr lang="en-US" sz="2000" dirty="0" smtClean="0"/>
              <a:t>Bladder cancer</a:t>
            </a:r>
            <a:r>
              <a:rPr lang="en-US" b="1" dirty="0" smtClean="0"/>
              <a:t>. </a:t>
            </a:r>
          </a:p>
          <a:p>
            <a:pPr eaLnBrk="1" hangingPunct="1"/>
            <a:endParaRPr lang="en-US" b="1" dirty="0" smtClean="0"/>
          </a:p>
          <a:p>
            <a:r>
              <a:rPr lang="en-US" sz="2200" dirty="0" smtClean="0"/>
              <a:t>Patients with familial retinoblastoma also are at greatly increased risk of developing </a:t>
            </a:r>
            <a:r>
              <a:rPr lang="en-US" sz="2200" dirty="0" err="1" smtClean="0">
                <a:solidFill>
                  <a:srgbClr val="C00000"/>
                </a:solidFill>
              </a:rPr>
              <a:t>osteosarcomas</a:t>
            </a:r>
            <a:r>
              <a:rPr lang="en-US" sz="2200" dirty="0" smtClean="0"/>
              <a:t> and some </a:t>
            </a:r>
            <a:r>
              <a:rPr lang="en-US" sz="2200" dirty="0" smtClean="0">
                <a:solidFill>
                  <a:srgbClr val="C00000"/>
                </a:solidFill>
              </a:rPr>
              <a:t>soft tissue sarcomas.</a:t>
            </a:r>
          </a:p>
          <a:p>
            <a:pPr eaLnBrk="1" hangingPunct="1"/>
            <a:endParaRPr lang="en-US" b="1" dirty="0" smtClean="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i="1" dirty="0" smtClean="0">
                <a:solidFill>
                  <a:srgbClr val="C00000"/>
                </a:solidFill>
                <a:effectLst/>
              </a:rPr>
              <a:t>RB</a:t>
            </a:r>
            <a:r>
              <a:rPr lang="en-US" sz="2400" dirty="0" smtClean="0">
                <a:solidFill>
                  <a:srgbClr val="C00000"/>
                </a:solidFill>
                <a:effectLst/>
              </a:rPr>
              <a:t> Gene and Cell Cycle</a:t>
            </a:r>
            <a:endParaRPr lang="en-IN" sz="2400" dirty="0">
              <a:solidFill>
                <a:srgbClr val="C00000"/>
              </a:solidFill>
              <a:effectLst/>
            </a:endParaRPr>
          </a:p>
        </p:txBody>
      </p:sp>
      <p:sp>
        <p:nvSpPr>
          <p:cNvPr id="3" name="Content Placeholder 2"/>
          <p:cNvSpPr>
            <a:spLocks noGrp="1"/>
          </p:cNvSpPr>
          <p:nvPr>
            <p:ph idx="1"/>
          </p:nvPr>
        </p:nvSpPr>
        <p:spPr/>
        <p:txBody>
          <a:bodyPr>
            <a:normAutofit/>
          </a:bodyPr>
          <a:lstStyle/>
          <a:p>
            <a:r>
              <a:rPr lang="en-IN" sz="2000" dirty="0" smtClean="0"/>
              <a:t>The </a:t>
            </a:r>
            <a:r>
              <a:rPr lang="en-IN" sz="2000" dirty="0" smtClean="0">
                <a:solidFill>
                  <a:srgbClr val="C00000"/>
                </a:solidFill>
              </a:rPr>
              <a:t>retinoblastoma gene </a:t>
            </a:r>
            <a:r>
              <a:rPr lang="en-IN" sz="2000" dirty="0" smtClean="0"/>
              <a:t>encodes a 110- </a:t>
            </a:r>
            <a:r>
              <a:rPr lang="en-IN" sz="2000" dirty="0" err="1" smtClean="0"/>
              <a:t>kDa</a:t>
            </a:r>
            <a:r>
              <a:rPr lang="en-IN" sz="2000" dirty="0" smtClean="0"/>
              <a:t> </a:t>
            </a:r>
            <a:r>
              <a:rPr lang="en-IN" sz="2000" dirty="0" err="1" smtClean="0"/>
              <a:t>phosphoprotein</a:t>
            </a:r>
            <a:r>
              <a:rPr lang="en-IN" sz="2000" dirty="0" smtClean="0"/>
              <a:t> (</a:t>
            </a:r>
            <a:r>
              <a:rPr lang="en-IN" sz="2000" dirty="0" err="1" smtClean="0"/>
              <a:t>pRB</a:t>
            </a:r>
            <a:r>
              <a:rPr lang="en-IN" sz="2000" dirty="0" smtClean="0"/>
              <a:t>) that is expressed in almost every cell of the human body and contributes to growth regulation in these cells.</a:t>
            </a:r>
          </a:p>
          <a:p>
            <a:endParaRPr lang="en-IN" sz="2000" dirty="0" smtClean="0"/>
          </a:p>
          <a:p>
            <a:r>
              <a:rPr lang="en-IN" sz="2000" dirty="0" smtClean="0"/>
              <a:t>The most important target of the retinoblastoma protein is cellular </a:t>
            </a:r>
            <a:r>
              <a:rPr lang="en-IN" sz="2000" dirty="0" smtClean="0">
                <a:solidFill>
                  <a:srgbClr val="C00000"/>
                </a:solidFill>
              </a:rPr>
              <a:t>transcription factor E2F.  </a:t>
            </a:r>
          </a:p>
          <a:p>
            <a:endParaRPr lang="en-IN" sz="2000" dirty="0" smtClean="0"/>
          </a:p>
          <a:p>
            <a:r>
              <a:rPr lang="en-IN" sz="2000" dirty="0" smtClean="0"/>
              <a:t>E2F is a potent stimulator of cell cycle entry into S phase</a:t>
            </a:r>
          </a:p>
          <a:p>
            <a:endParaRPr lang="en-IN" sz="2000" dirty="0" smtClean="0"/>
          </a:p>
          <a:p>
            <a:r>
              <a:rPr lang="en-IN" sz="2000" dirty="0" smtClean="0"/>
              <a:t>E2F activity consists of an E2F polypeptide and DP protein </a:t>
            </a:r>
            <a:r>
              <a:rPr lang="en-IN" sz="2000" dirty="0" smtClean="0">
                <a:solidFill>
                  <a:srgbClr val="C00000"/>
                </a:solidFill>
              </a:rPr>
              <a:t>(E2F/DP </a:t>
            </a:r>
            <a:r>
              <a:rPr lang="en-IN" sz="2000" dirty="0" err="1" smtClean="0">
                <a:solidFill>
                  <a:srgbClr val="C00000"/>
                </a:solidFill>
              </a:rPr>
              <a:t>heterodimeric</a:t>
            </a:r>
            <a:r>
              <a:rPr lang="en-IN" sz="2000" dirty="0" smtClean="0">
                <a:solidFill>
                  <a:srgbClr val="C00000"/>
                </a:solidFill>
              </a:rPr>
              <a:t> complex)</a:t>
            </a:r>
            <a:endParaRPr lang="en-IN" sz="2000" dirty="0">
              <a:solidFill>
                <a:srgbClr val="C00000"/>
              </a:solidFill>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000" dirty="0" smtClean="0"/>
              <a:t>In the </a:t>
            </a:r>
            <a:r>
              <a:rPr lang="en-IN" sz="2000" dirty="0" err="1" smtClean="0">
                <a:solidFill>
                  <a:srgbClr val="C00000"/>
                </a:solidFill>
              </a:rPr>
              <a:t>hypophosphorylated</a:t>
            </a:r>
            <a:r>
              <a:rPr lang="en-IN" sz="2000" dirty="0" smtClean="0">
                <a:solidFill>
                  <a:srgbClr val="C00000"/>
                </a:solidFill>
              </a:rPr>
              <a:t> </a:t>
            </a:r>
            <a:r>
              <a:rPr lang="en-IN" sz="2000" dirty="0" smtClean="0"/>
              <a:t>form  (which occurs early in G 1), RB binds to E2F, inactivates E2F as a transcription factor and shuts the expression of E2F target genes off.</a:t>
            </a:r>
          </a:p>
          <a:p>
            <a:endParaRPr lang="en-IN" sz="2000" dirty="0" smtClean="0"/>
          </a:p>
          <a:p>
            <a:r>
              <a:rPr lang="en-IN" sz="2000" dirty="0" err="1" smtClean="0">
                <a:solidFill>
                  <a:srgbClr val="C00000"/>
                </a:solidFill>
              </a:rPr>
              <a:t>Phosphorylation</a:t>
            </a:r>
            <a:r>
              <a:rPr lang="en-IN" sz="2000" dirty="0" smtClean="0"/>
              <a:t> of  </a:t>
            </a:r>
            <a:r>
              <a:rPr lang="en-IN" sz="2000" dirty="0" err="1" smtClean="0"/>
              <a:t>pRB</a:t>
            </a:r>
            <a:r>
              <a:rPr lang="en-IN" sz="2000" dirty="0" smtClean="0"/>
              <a:t> by </a:t>
            </a:r>
            <a:r>
              <a:rPr lang="en-IN" sz="2000" dirty="0" err="1" smtClean="0"/>
              <a:t>cyclin</a:t>
            </a:r>
            <a:r>
              <a:rPr lang="en-IN" sz="2000" dirty="0" smtClean="0"/>
              <a:t> / CDK complexes in mid-to-late G1 causes </a:t>
            </a:r>
            <a:r>
              <a:rPr lang="en-IN" sz="2000" dirty="0" err="1" smtClean="0"/>
              <a:t>pRB</a:t>
            </a:r>
            <a:r>
              <a:rPr lang="en-IN" sz="2000" dirty="0" smtClean="0"/>
              <a:t> to lose its affinity for E2F. </a:t>
            </a:r>
          </a:p>
          <a:p>
            <a:endParaRPr lang="en-IN" sz="2000" dirty="0" smtClean="0"/>
          </a:p>
          <a:p>
            <a:r>
              <a:rPr lang="en-IN" sz="2000" dirty="0" smtClean="0"/>
              <a:t>The free E2F/DP transcription factor can now activate transcription of  E2F target genes.</a:t>
            </a:r>
            <a:endParaRPr lang="en-IN" sz="2000"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6" name="Picture 2"/>
          <p:cNvPicPr>
            <a:picLocks noGrp="1" noChangeAspect="1" noChangeArrowheads="1"/>
          </p:cNvPicPr>
          <p:nvPr>
            <p:ph idx="1"/>
          </p:nvPr>
        </p:nvPicPr>
        <p:blipFill>
          <a:blip r:embed="rId2" cstate="print"/>
          <a:srcRect/>
          <a:stretch>
            <a:fillRect/>
          </a:stretch>
        </p:blipFill>
        <p:spPr bwMode="auto">
          <a:xfrm>
            <a:off x="1435100" y="1513927"/>
            <a:ext cx="7499350" cy="4668345"/>
          </a:xfrm>
          <a:prstGeom prst="rect">
            <a:avLst/>
          </a:prstGeom>
          <a:noFill/>
          <a:ln w="9525">
            <a:noFill/>
            <a:miter lim="800000"/>
            <a:headEnd/>
            <a:tailEnd/>
          </a:ln>
          <a:effectLst/>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endParaRPr lang="en-US" smtClean="0"/>
          </a:p>
        </p:txBody>
      </p:sp>
      <p:pic>
        <p:nvPicPr>
          <p:cNvPr id="71683" name="Picture 2"/>
          <p:cNvPicPr>
            <a:picLocks noGrp="1" noChangeAspect="1" noChangeArrowheads="1"/>
          </p:cNvPicPr>
          <p:nvPr>
            <p:ph idx="1"/>
          </p:nvPr>
        </p:nvPicPr>
        <p:blipFill>
          <a:blip r:embed="rId2" cstate="print"/>
          <a:srcRect/>
          <a:stretch>
            <a:fillRect/>
          </a:stretch>
        </p:blipFill>
        <p:spPr>
          <a:xfrm>
            <a:off x="381000" y="0"/>
            <a:ext cx="8458200" cy="6858000"/>
          </a:xfrm>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487362"/>
          </a:xfrm>
        </p:spPr>
        <p:txBody>
          <a:bodyPr>
            <a:normAutofit fontScale="90000"/>
          </a:bodyPr>
          <a:lstStyle/>
          <a:p>
            <a:endParaRPr lang="en-IN" dirty="0"/>
          </a:p>
        </p:txBody>
      </p:sp>
      <p:graphicFrame>
        <p:nvGraphicFramePr>
          <p:cNvPr id="4" name="Content Placeholder 3"/>
          <p:cNvGraphicFramePr>
            <a:graphicFrameLocks noGrp="1"/>
          </p:cNvGraphicFramePr>
          <p:nvPr>
            <p:ph idx="1"/>
          </p:nvPr>
        </p:nvGraphicFramePr>
        <p:xfrm>
          <a:off x="1447800" y="1066800"/>
          <a:ext cx="7499350" cy="4648200"/>
        </p:xfrm>
        <a:graphic>
          <a:graphicData uri="http://schemas.openxmlformats.org/drawingml/2006/table">
            <a:tbl>
              <a:tblPr firstRow="1" bandRow="1">
                <a:tableStyleId>{5C22544A-7EE6-4342-B048-85BDC9FD1C3A}</a:tableStyleId>
              </a:tblPr>
              <a:tblGrid>
                <a:gridCol w="7499350"/>
              </a:tblGrid>
              <a:tr h="4648200">
                <a:tc>
                  <a:txBody>
                    <a:bodyPr/>
                    <a:lstStyle/>
                    <a:p>
                      <a:r>
                        <a:rPr lang="en-IN" sz="2800" dirty="0" smtClean="0"/>
                        <a:t>Cell</a:t>
                      </a:r>
                      <a:r>
                        <a:rPr lang="en-IN" sz="2800" baseline="0" dirty="0" smtClean="0"/>
                        <a:t> cycle checkpoint Component</a:t>
                      </a:r>
                    </a:p>
                    <a:p>
                      <a:endParaRPr lang="en-IN" sz="2800" baseline="0" dirty="0" smtClean="0"/>
                    </a:p>
                    <a:p>
                      <a:pPr>
                        <a:buFont typeface="Arial" pitchFamily="34" charset="0"/>
                        <a:buChar char="•"/>
                      </a:pPr>
                      <a:r>
                        <a:rPr lang="en-IN" sz="2800" b="0" u="sng" baseline="0" dirty="0" smtClean="0"/>
                        <a:t>RB gene</a:t>
                      </a:r>
                      <a:endParaRPr lang="en-IN" sz="2800" b="0" u="none" baseline="0" dirty="0" smtClean="0"/>
                    </a:p>
                    <a:p>
                      <a:pPr>
                        <a:buFont typeface="Arial" pitchFamily="34" charset="0"/>
                        <a:buChar char="•"/>
                      </a:pPr>
                      <a:endParaRPr lang="en-IN" sz="2800" b="0" u="none" baseline="0" dirty="0" smtClean="0"/>
                    </a:p>
                    <a:p>
                      <a:pPr>
                        <a:buFont typeface="Arial" pitchFamily="34" charset="0"/>
                        <a:buChar char="•"/>
                      </a:pPr>
                      <a:r>
                        <a:rPr lang="en-IN" sz="2400" b="0" u="none" baseline="0" dirty="0" err="1" smtClean="0"/>
                        <a:t>Tumor</a:t>
                      </a:r>
                      <a:r>
                        <a:rPr lang="en-IN" sz="2400" b="0" u="none" baseline="0" dirty="0" smtClean="0"/>
                        <a:t> suppressive “pocket’’ protein that binds E2F transcription factors in its </a:t>
                      </a:r>
                      <a:r>
                        <a:rPr lang="en-IN" sz="2400" b="0" u="none" baseline="0" dirty="0" err="1" smtClean="0"/>
                        <a:t>hypophosphorylated</a:t>
                      </a:r>
                      <a:r>
                        <a:rPr lang="en-IN" sz="2400" b="0" u="none" baseline="0" dirty="0" smtClean="0"/>
                        <a:t> state.</a:t>
                      </a:r>
                    </a:p>
                    <a:p>
                      <a:pPr>
                        <a:buFont typeface="Arial" pitchFamily="34" charset="0"/>
                        <a:buChar char="•"/>
                      </a:pPr>
                      <a:endParaRPr lang="en-IN" sz="2400" b="0" u="none" baseline="0" dirty="0" smtClean="0"/>
                    </a:p>
                    <a:p>
                      <a:pPr>
                        <a:buFont typeface="Arial" pitchFamily="34" charset="0"/>
                        <a:buChar char="•"/>
                      </a:pPr>
                      <a:r>
                        <a:rPr lang="en-IN" sz="2400" b="0" u="none" baseline="0" dirty="0" smtClean="0"/>
                        <a:t>It prevents G1/S transition </a:t>
                      </a:r>
                      <a:endParaRPr lang="en-IN" sz="2400" b="0" u="sng" baseline="0" dirty="0" smtClean="0"/>
                    </a:p>
                  </a:txBody>
                  <a:tcPr/>
                </a:tc>
              </a:tr>
            </a:tbl>
          </a:graphicData>
        </a:graphic>
      </p:graphicFrame>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639762"/>
          </a:xfrm>
        </p:spPr>
        <p:txBody>
          <a:bodyPr>
            <a:normAutofit/>
          </a:bodyPr>
          <a:lstStyle/>
          <a:p>
            <a:r>
              <a:rPr lang="en-US" sz="2800" dirty="0" smtClean="0">
                <a:solidFill>
                  <a:schemeClr val="accent3"/>
                </a:solidFill>
                <a:effectLst/>
              </a:rPr>
              <a:t>Tp53 gene (p53 gene) : </a:t>
            </a:r>
            <a:r>
              <a:rPr lang="en-US" sz="2800" dirty="0" smtClean="0">
                <a:effectLst/>
              </a:rPr>
              <a:t>Guardian of the Genome</a:t>
            </a:r>
            <a:endParaRPr lang="en-IN" sz="2800" dirty="0">
              <a:solidFill>
                <a:schemeClr val="accent3"/>
              </a:solidFill>
              <a:effectLst/>
            </a:endParaRPr>
          </a:p>
        </p:txBody>
      </p:sp>
      <p:sp>
        <p:nvSpPr>
          <p:cNvPr id="3" name="Content Placeholder 2"/>
          <p:cNvSpPr>
            <a:spLocks noGrp="1"/>
          </p:cNvSpPr>
          <p:nvPr>
            <p:ph idx="1"/>
          </p:nvPr>
        </p:nvSpPr>
        <p:spPr>
          <a:xfrm>
            <a:off x="1435608" y="1600200"/>
            <a:ext cx="7498080" cy="4724400"/>
          </a:xfrm>
        </p:spPr>
        <p:txBody>
          <a:bodyPr>
            <a:normAutofit/>
          </a:bodyPr>
          <a:lstStyle/>
          <a:p>
            <a:r>
              <a:rPr lang="en-US" sz="2400" dirty="0" smtClean="0"/>
              <a:t>Situated on short arm of chromosome 17</a:t>
            </a:r>
          </a:p>
          <a:p>
            <a:endParaRPr lang="en-US" sz="2400" dirty="0" smtClean="0"/>
          </a:p>
          <a:p>
            <a:r>
              <a:rPr lang="en-US" sz="2400" dirty="0" smtClean="0"/>
              <a:t>It is also called </a:t>
            </a:r>
            <a:r>
              <a:rPr lang="en-US" sz="2400" dirty="0" smtClean="0">
                <a:solidFill>
                  <a:schemeClr val="accent3"/>
                </a:solidFill>
              </a:rPr>
              <a:t>‘protector of the genome’ </a:t>
            </a:r>
          </a:p>
          <a:p>
            <a:endParaRPr lang="en-US" sz="2400" dirty="0" smtClean="0">
              <a:solidFill>
                <a:schemeClr val="accent3"/>
              </a:solidFill>
            </a:endParaRPr>
          </a:p>
          <a:p>
            <a:r>
              <a:rPr lang="en-US" sz="2400" b="1" dirty="0" smtClean="0"/>
              <a:t>The </a:t>
            </a:r>
            <a:r>
              <a:rPr lang="en-US" sz="2400" b="1" i="1" dirty="0" smtClean="0"/>
              <a:t>p53</a:t>
            </a:r>
            <a:r>
              <a:rPr lang="en-US" sz="2400" b="1" dirty="0" smtClean="0"/>
              <a:t> tumor suppressor gene is one of the most commonly mutated genes in human cancers. </a:t>
            </a:r>
          </a:p>
          <a:p>
            <a:endParaRPr lang="en-US" sz="2400" b="1" dirty="0" smtClean="0"/>
          </a:p>
          <a:p>
            <a:r>
              <a:rPr lang="en-US" sz="2400" b="1" i="1" dirty="0" smtClean="0"/>
              <a:t>p53</a:t>
            </a:r>
            <a:r>
              <a:rPr lang="en-US" sz="2400" b="1" dirty="0" smtClean="0"/>
              <a:t> can be viewed as a central monitor of stress, directing the </a:t>
            </a:r>
            <a:r>
              <a:rPr lang="en-US" sz="2400" b="1" dirty="0" smtClean="0">
                <a:solidFill>
                  <a:srgbClr val="FF0000"/>
                </a:solidFill>
              </a:rPr>
              <a:t>stressed cells </a:t>
            </a:r>
            <a:r>
              <a:rPr lang="en-US" sz="2400" b="1" dirty="0" smtClean="0"/>
              <a:t>toward an appropriate response. </a:t>
            </a:r>
          </a:p>
          <a:p>
            <a:endParaRPr lang="en-US" sz="2400" b="1" dirty="0" smtClean="0"/>
          </a:p>
          <a:p>
            <a:pPr>
              <a:buNone/>
            </a:pPr>
            <a:endParaRPr lang="en-IN" sz="2400" dirty="0">
              <a:solidFill>
                <a:schemeClr val="accent3"/>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800" dirty="0" err="1" smtClean="0"/>
              <a:t>Desmoplastic</a:t>
            </a:r>
            <a:r>
              <a:rPr lang="en-IN" sz="2800" dirty="0" smtClean="0"/>
              <a:t> response is seen in </a:t>
            </a:r>
            <a:r>
              <a:rPr lang="en-IN" dirty="0" smtClean="0"/>
              <a:t>–</a:t>
            </a:r>
          </a:p>
          <a:p>
            <a:endParaRPr lang="en-IN" dirty="0" smtClean="0"/>
          </a:p>
          <a:p>
            <a:r>
              <a:rPr lang="en-IN" sz="2400" dirty="0" smtClean="0">
                <a:solidFill>
                  <a:srgbClr val="C00000"/>
                </a:solidFill>
              </a:rPr>
              <a:t>A) </a:t>
            </a:r>
            <a:r>
              <a:rPr lang="en-IN" sz="2400" dirty="0" err="1" smtClean="0">
                <a:solidFill>
                  <a:srgbClr val="C00000"/>
                </a:solidFill>
              </a:rPr>
              <a:t>Hepatocellular</a:t>
            </a:r>
            <a:r>
              <a:rPr lang="en-IN" sz="2400" dirty="0" smtClean="0">
                <a:solidFill>
                  <a:srgbClr val="C00000"/>
                </a:solidFill>
              </a:rPr>
              <a:t> carcinoma</a:t>
            </a:r>
          </a:p>
          <a:p>
            <a:endParaRPr lang="en-IN" sz="2400" dirty="0" smtClean="0">
              <a:solidFill>
                <a:srgbClr val="C00000"/>
              </a:solidFill>
            </a:endParaRPr>
          </a:p>
          <a:p>
            <a:r>
              <a:rPr lang="en-IN" sz="2400" dirty="0" smtClean="0">
                <a:solidFill>
                  <a:srgbClr val="C00000"/>
                </a:solidFill>
              </a:rPr>
              <a:t>B) Ovarian carcinoma</a:t>
            </a:r>
          </a:p>
          <a:p>
            <a:endParaRPr lang="en-IN" sz="2400" dirty="0" smtClean="0">
              <a:solidFill>
                <a:srgbClr val="C00000"/>
              </a:solidFill>
            </a:endParaRPr>
          </a:p>
          <a:p>
            <a:r>
              <a:rPr lang="en-IN" sz="2400" dirty="0" smtClean="0">
                <a:solidFill>
                  <a:srgbClr val="C00000"/>
                </a:solidFill>
              </a:rPr>
              <a:t>C) Pancreatic carcinoma</a:t>
            </a:r>
          </a:p>
          <a:p>
            <a:endParaRPr lang="en-IN" sz="2400" dirty="0" smtClean="0">
              <a:solidFill>
                <a:srgbClr val="C00000"/>
              </a:solidFill>
            </a:endParaRPr>
          </a:p>
          <a:p>
            <a:r>
              <a:rPr lang="en-IN" sz="2400" dirty="0" smtClean="0">
                <a:solidFill>
                  <a:srgbClr val="C00000"/>
                </a:solidFill>
              </a:rPr>
              <a:t>D) Renal cell carcinoma</a:t>
            </a:r>
            <a:endParaRPr lang="en-IN" sz="2400" dirty="0">
              <a:solidFill>
                <a:srgbClr val="C00000"/>
              </a:solidFill>
            </a:endParaRP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eaLnBrk="1" hangingPunct="1"/>
            <a:endParaRPr lang="en-US" smtClean="0"/>
          </a:p>
        </p:txBody>
      </p:sp>
      <p:sp>
        <p:nvSpPr>
          <p:cNvPr id="83971" name="Content Placeholder 2"/>
          <p:cNvSpPr>
            <a:spLocks noGrp="1"/>
          </p:cNvSpPr>
          <p:nvPr>
            <p:ph idx="1"/>
          </p:nvPr>
        </p:nvSpPr>
        <p:spPr/>
        <p:txBody>
          <a:bodyPr>
            <a:normAutofit/>
          </a:bodyPr>
          <a:lstStyle/>
          <a:p>
            <a:pPr eaLnBrk="1" hangingPunct="1">
              <a:lnSpc>
                <a:spcPct val="80000"/>
              </a:lnSpc>
            </a:pPr>
            <a:r>
              <a:rPr lang="en-US" sz="2000" dirty="0" smtClean="0"/>
              <a:t>In </a:t>
            </a:r>
            <a:r>
              <a:rPr lang="en-US" sz="2000" dirty="0" err="1" smtClean="0"/>
              <a:t>nonstressed</a:t>
            </a:r>
            <a:r>
              <a:rPr lang="en-US" sz="2000" dirty="0" smtClean="0"/>
              <a:t>, healthy cells, p53 has a short half-life </a:t>
            </a:r>
            <a:r>
              <a:rPr lang="en-US" sz="2000" dirty="0" smtClean="0">
                <a:solidFill>
                  <a:schemeClr val="accent3"/>
                </a:solidFill>
              </a:rPr>
              <a:t>(20 minutes) </a:t>
            </a:r>
            <a:r>
              <a:rPr lang="en-US" sz="2000" dirty="0" smtClean="0"/>
              <a:t>because of its association with </a:t>
            </a:r>
            <a:r>
              <a:rPr lang="en-US" sz="2000" dirty="0" smtClean="0">
                <a:solidFill>
                  <a:srgbClr val="C00000"/>
                </a:solidFill>
              </a:rPr>
              <a:t>MDM2</a:t>
            </a:r>
            <a:r>
              <a:rPr lang="en-US" sz="2000" dirty="0" smtClean="0"/>
              <a:t>, a protein that targets it for destruction.</a:t>
            </a:r>
          </a:p>
          <a:p>
            <a:pPr eaLnBrk="1" hangingPunct="1">
              <a:lnSpc>
                <a:spcPct val="80000"/>
              </a:lnSpc>
              <a:buNone/>
            </a:pPr>
            <a:endParaRPr lang="en-US" sz="2000" dirty="0" smtClean="0"/>
          </a:p>
          <a:p>
            <a:pPr eaLnBrk="1" hangingPunct="1">
              <a:lnSpc>
                <a:spcPct val="80000"/>
              </a:lnSpc>
            </a:pPr>
            <a:r>
              <a:rPr lang="en-US" sz="2000" dirty="0" smtClean="0"/>
              <a:t>When the cell is stressed, for example by an assault on its DNA, p53 undergoes post-transcriptional modifications that release it from MDM2 and increase its half-life. </a:t>
            </a:r>
          </a:p>
          <a:p>
            <a:pPr eaLnBrk="1" hangingPunct="1">
              <a:lnSpc>
                <a:spcPct val="80000"/>
              </a:lnSpc>
              <a:buNone/>
            </a:pPr>
            <a:endParaRPr lang="en-US" sz="2000" dirty="0" smtClean="0"/>
          </a:p>
          <a:p>
            <a:pPr eaLnBrk="1" hangingPunct="1">
              <a:lnSpc>
                <a:spcPct val="80000"/>
              </a:lnSpc>
            </a:pPr>
            <a:r>
              <a:rPr lang="en-US" sz="2000" dirty="0" smtClean="0"/>
              <a:t>During the process of being unshackled from MDM2, p53 also becomes activated as a transcription factor. </a:t>
            </a:r>
          </a:p>
          <a:p>
            <a:pPr eaLnBrk="1" hangingPunct="1">
              <a:lnSpc>
                <a:spcPct val="80000"/>
              </a:lnSpc>
              <a:buFont typeface="Arial" charset="0"/>
              <a:buNone/>
            </a:pPr>
            <a:endParaRPr lang="en-US" sz="3000" dirty="0" smtClean="0"/>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endParaRPr lang="en-US" smtClean="0"/>
          </a:p>
        </p:txBody>
      </p:sp>
      <p:sp>
        <p:nvSpPr>
          <p:cNvPr id="84995" name="Content Placeholder 2"/>
          <p:cNvSpPr>
            <a:spLocks noGrp="1"/>
          </p:cNvSpPr>
          <p:nvPr>
            <p:ph idx="1"/>
          </p:nvPr>
        </p:nvSpPr>
        <p:spPr/>
        <p:txBody>
          <a:bodyPr>
            <a:normAutofit/>
          </a:bodyPr>
          <a:lstStyle/>
          <a:p>
            <a:pPr eaLnBrk="1" hangingPunct="1"/>
            <a:r>
              <a:rPr lang="en-US" sz="2400" dirty="0" smtClean="0"/>
              <a:t>Dozens of genes whose transcription is triggered by p53 have been found. </a:t>
            </a:r>
          </a:p>
          <a:p>
            <a:pPr eaLnBrk="1" hangingPunct="1">
              <a:buNone/>
            </a:pPr>
            <a:endParaRPr lang="en-US" sz="2400" dirty="0" smtClean="0"/>
          </a:p>
          <a:p>
            <a:pPr eaLnBrk="1" hangingPunct="1"/>
            <a:r>
              <a:rPr lang="en-US" sz="2400" dirty="0" smtClean="0"/>
              <a:t>They can be grouped into two broad categories: </a:t>
            </a:r>
          </a:p>
          <a:p>
            <a:pPr eaLnBrk="1" hangingPunct="1">
              <a:buNone/>
            </a:pPr>
            <a:endParaRPr lang="en-US" sz="2400" dirty="0" smtClean="0"/>
          </a:p>
          <a:p>
            <a:pPr eaLnBrk="1" hangingPunct="1"/>
            <a:r>
              <a:rPr lang="en-US" sz="2400" dirty="0" smtClean="0"/>
              <a:t>1-those that cause cell cycle arrest </a:t>
            </a:r>
          </a:p>
          <a:p>
            <a:pPr eaLnBrk="1" hangingPunct="1">
              <a:buNone/>
            </a:pPr>
            <a:endParaRPr lang="en-US" sz="2400" dirty="0" smtClean="0"/>
          </a:p>
          <a:p>
            <a:pPr eaLnBrk="1" hangingPunct="1"/>
            <a:r>
              <a:rPr lang="en-US" sz="2400" dirty="0" smtClean="0"/>
              <a:t>2-those that cause apoptosis. </a:t>
            </a: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endParaRPr lang="en-US" smtClean="0"/>
          </a:p>
        </p:txBody>
      </p:sp>
      <p:sp>
        <p:nvSpPr>
          <p:cNvPr id="86019" name="Content Placeholder 2"/>
          <p:cNvSpPr>
            <a:spLocks noGrp="1"/>
          </p:cNvSpPr>
          <p:nvPr>
            <p:ph idx="1"/>
          </p:nvPr>
        </p:nvSpPr>
        <p:spPr/>
        <p:txBody>
          <a:bodyPr>
            <a:normAutofit/>
          </a:bodyPr>
          <a:lstStyle/>
          <a:p>
            <a:pPr eaLnBrk="1" hangingPunct="1"/>
            <a:r>
              <a:rPr lang="en-US" sz="2400" dirty="0" smtClean="0"/>
              <a:t>If DNA damage can be repaired during cell cycle arrest, the cell reverts to a normal state; </a:t>
            </a:r>
          </a:p>
          <a:p>
            <a:pPr eaLnBrk="1" hangingPunct="1">
              <a:buNone/>
            </a:pPr>
            <a:endParaRPr lang="en-US" sz="2400" dirty="0" smtClean="0"/>
          </a:p>
          <a:p>
            <a:pPr eaLnBrk="1" hangingPunct="1"/>
            <a:r>
              <a:rPr lang="en-US" sz="2400" dirty="0" smtClean="0"/>
              <a:t>if the repair fails, p53 induces apoptosis or senescence.</a:t>
            </a: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endParaRPr lang="en-US" smtClean="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z="2000" i="1" dirty="0" smtClean="0"/>
              <a:t>p53-mediated cell cycle arrest may be considered the primordial response to DNA damage</a:t>
            </a:r>
            <a:r>
              <a:rPr lang="en-US" sz="2000" dirty="0" smtClean="0"/>
              <a:t> .</a:t>
            </a:r>
          </a:p>
          <a:p>
            <a:pPr eaLnBrk="1" fontAlgn="auto" hangingPunct="1">
              <a:spcAft>
                <a:spcPts val="0"/>
              </a:spcAft>
              <a:buNone/>
              <a:defRPr/>
            </a:pPr>
            <a:endParaRPr lang="en-US" sz="2000" dirty="0" smtClean="0"/>
          </a:p>
          <a:p>
            <a:pPr eaLnBrk="1" fontAlgn="auto" hangingPunct="1">
              <a:spcAft>
                <a:spcPts val="0"/>
              </a:spcAft>
              <a:buFont typeface="Arial" pitchFamily="34" charset="0"/>
              <a:buChar char="•"/>
              <a:defRPr/>
            </a:pPr>
            <a:r>
              <a:rPr lang="en-US" sz="2000" dirty="0" smtClean="0"/>
              <a:t>It occurs late in the G</a:t>
            </a:r>
            <a:r>
              <a:rPr lang="en-US" sz="2000" baseline="-25000" dirty="0" smtClean="0"/>
              <a:t>1</a:t>
            </a:r>
            <a:r>
              <a:rPr lang="en-US" sz="2000" dirty="0" smtClean="0"/>
              <a:t> phase and is caused mainly by </a:t>
            </a:r>
            <a:r>
              <a:rPr lang="en-US" sz="2000" i="1" dirty="0" smtClean="0"/>
              <a:t>p53</a:t>
            </a:r>
            <a:r>
              <a:rPr lang="en-US" sz="2000" dirty="0" smtClean="0"/>
              <a:t>-dependent transcription of the CDKI </a:t>
            </a:r>
            <a:r>
              <a:rPr lang="en-US" sz="2000" i="1" dirty="0" smtClean="0"/>
              <a:t>CDKN1A (p21).</a:t>
            </a:r>
            <a:r>
              <a:rPr lang="en-US" sz="2000" dirty="0" smtClean="0"/>
              <a:t> </a:t>
            </a:r>
          </a:p>
          <a:p>
            <a:pPr eaLnBrk="1" fontAlgn="auto" hangingPunct="1">
              <a:spcAft>
                <a:spcPts val="0"/>
              </a:spcAft>
              <a:buNone/>
              <a:defRPr/>
            </a:pPr>
            <a:endParaRPr lang="en-US" sz="2000" dirty="0" smtClean="0"/>
          </a:p>
          <a:p>
            <a:pPr eaLnBrk="1" fontAlgn="auto" hangingPunct="1">
              <a:spcAft>
                <a:spcPts val="0"/>
              </a:spcAft>
              <a:buFont typeface="Arial" pitchFamily="34" charset="0"/>
              <a:buChar char="•"/>
              <a:defRPr/>
            </a:pPr>
            <a:r>
              <a:rPr lang="en-US" sz="2000" dirty="0" smtClean="0"/>
              <a:t>The </a:t>
            </a:r>
            <a:r>
              <a:rPr lang="en-US" sz="2000" i="1" dirty="0" smtClean="0"/>
              <a:t>CDKN1A</a:t>
            </a:r>
            <a:r>
              <a:rPr lang="en-US" sz="2000" dirty="0" smtClean="0"/>
              <a:t> gene inhibits </a:t>
            </a:r>
            <a:r>
              <a:rPr lang="en-US" sz="2000" dirty="0" err="1" smtClean="0"/>
              <a:t>cyclin</a:t>
            </a:r>
            <a:r>
              <a:rPr lang="en-US" sz="2000" dirty="0" smtClean="0"/>
              <a:t>-CDK complexes and prevents </a:t>
            </a:r>
            <a:r>
              <a:rPr lang="en-US" sz="2000" dirty="0" err="1" smtClean="0"/>
              <a:t>phosphorylation</a:t>
            </a:r>
            <a:r>
              <a:rPr lang="en-US" sz="2000" dirty="0" smtClean="0"/>
              <a:t> of RB essential for cells to enter G</a:t>
            </a:r>
            <a:r>
              <a:rPr lang="en-US" sz="2000" baseline="-25000" dirty="0" smtClean="0"/>
              <a:t>1</a:t>
            </a:r>
            <a:r>
              <a:rPr lang="en-US" sz="2000" dirty="0" smtClean="0"/>
              <a:t> phase. </a:t>
            </a:r>
          </a:p>
          <a:p>
            <a:pPr eaLnBrk="1" fontAlgn="auto" hangingPunct="1">
              <a:spcAft>
                <a:spcPts val="0"/>
              </a:spcAft>
              <a:buNone/>
              <a:defRPr/>
            </a:pPr>
            <a:endParaRPr lang="en-US" sz="2000" dirty="0" smtClean="0"/>
          </a:p>
          <a:p>
            <a:pPr eaLnBrk="1" fontAlgn="auto" hangingPunct="1">
              <a:spcAft>
                <a:spcPts val="0"/>
              </a:spcAft>
              <a:buFont typeface="Arial" pitchFamily="34" charset="0"/>
              <a:buChar char="•"/>
              <a:defRPr/>
            </a:pPr>
            <a:r>
              <a:rPr lang="en-US" sz="2000" dirty="0" smtClean="0"/>
              <a:t>Such a pause in cell cycling  gives the cells time to repair DNA damage. </a:t>
            </a: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endParaRPr lang="en-US" smtClean="0"/>
          </a:p>
        </p:txBody>
      </p:sp>
      <p:sp>
        <p:nvSpPr>
          <p:cNvPr id="90115" name="Content Placeholder 2"/>
          <p:cNvSpPr>
            <a:spLocks noGrp="1"/>
          </p:cNvSpPr>
          <p:nvPr>
            <p:ph idx="1"/>
          </p:nvPr>
        </p:nvSpPr>
        <p:spPr/>
        <p:txBody>
          <a:bodyPr/>
          <a:lstStyle/>
          <a:p>
            <a:pPr eaLnBrk="1" hangingPunct="1">
              <a:lnSpc>
                <a:spcPct val="90000"/>
              </a:lnSpc>
            </a:pPr>
            <a:r>
              <a:rPr lang="en-US" sz="2400" dirty="0" smtClean="0"/>
              <a:t>p53 also helps the process by inducing certain proteins, such as </a:t>
            </a:r>
            <a:r>
              <a:rPr lang="en-US" sz="2400" dirty="0" smtClean="0">
                <a:solidFill>
                  <a:srgbClr val="C00000"/>
                </a:solidFill>
              </a:rPr>
              <a:t>GADD45</a:t>
            </a:r>
            <a:r>
              <a:rPr lang="en-US" sz="2400" dirty="0" smtClean="0"/>
              <a:t> (growth arrest and DNA damage), that help in DNA repair. </a:t>
            </a:r>
          </a:p>
          <a:p>
            <a:pPr eaLnBrk="1" hangingPunct="1">
              <a:lnSpc>
                <a:spcPct val="90000"/>
              </a:lnSpc>
              <a:buNone/>
            </a:pPr>
            <a:endParaRPr lang="en-US" sz="2400" dirty="0" smtClean="0"/>
          </a:p>
          <a:p>
            <a:pPr eaLnBrk="1" hangingPunct="1">
              <a:lnSpc>
                <a:spcPct val="90000"/>
              </a:lnSpc>
            </a:pPr>
            <a:r>
              <a:rPr lang="en-US" sz="2400" dirty="0" smtClean="0"/>
              <a:t>If DNA damage is repaired successfully, p53 up-regulates transcription of MDM2, leading to destruction of p53 and relief of the cell cycle block. </a:t>
            </a:r>
          </a:p>
          <a:p>
            <a:pPr eaLnBrk="1" hangingPunct="1">
              <a:lnSpc>
                <a:spcPct val="90000"/>
              </a:lnSpc>
              <a:buNone/>
            </a:pPr>
            <a:endParaRPr lang="en-US" sz="2400" dirty="0" smtClean="0"/>
          </a:p>
          <a:p>
            <a:pPr eaLnBrk="1" hangingPunct="1">
              <a:lnSpc>
                <a:spcPct val="90000"/>
              </a:lnSpc>
            </a:pPr>
            <a:r>
              <a:rPr lang="en-US" sz="2400" dirty="0" smtClean="0"/>
              <a:t>If the damage cannot be repaired, the cell may enter p53-induced senescence or undergo p53-directed apoptosis.</a:t>
            </a:r>
          </a:p>
          <a:p>
            <a:pPr eaLnBrk="1" hangingPunct="1">
              <a:lnSpc>
                <a:spcPct val="90000"/>
              </a:lnSpc>
              <a:buFont typeface="Arial" charset="0"/>
              <a:buNone/>
            </a:pPr>
            <a:endParaRPr lang="en-US" sz="3000" dirty="0" smtClean="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endParaRPr lang="en-US" smtClean="0"/>
          </a:p>
        </p:txBody>
      </p:sp>
      <p:sp>
        <p:nvSpPr>
          <p:cNvPr id="91139" name="Content Placeholder 2"/>
          <p:cNvSpPr>
            <a:spLocks noGrp="1"/>
          </p:cNvSpPr>
          <p:nvPr>
            <p:ph idx="1"/>
          </p:nvPr>
        </p:nvSpPr>
        <p:spPr/>
        <p:txBody>
          <a:bodyPr>
            <a:normAutofit/>
          </a:bodyPr>
          <a:lstStyle/>
          <a:p>
            <a:pPr eaLnBrk="1" hangingPunct="1">
              <a:lnSpc>
                <a:spcPct val="90000"/>
              </a:lnSpc>
            </a:pPr>
            <a:r>
              <a:rPr lang="en-US" sz="2400" dirty="0" smtClean="0"/>
              <a:t>More than 70% of human cancers have a defect in this gene, and the remaining malignant </a:t>
            </a:r>
            <a:r>
              <a:rPr lang="en-US" sz="2400" dirty="0" err="1" smtClean="0"/>
              <a:t>neoplasms</a:t>
            </a:r>
            <a:r>
              <a:rPr lang="en-US" sz="2400" dirty="0" smtClean="0"/>
              <a:t> have defects in genes up-stream or down-stream of </a:t>
            </a:r>
            <a:r>
              <a:rPr lang="en-US" sz="2400" i="1" dirty="0" smtClean="0"/>
              <a:t>p53.</a:t>
            </a:r>
            <a:r>
              <a:rPr lang="en-US" sz="2400" dirty="0" smtClean="0"/>
              <a:t> </a:t>
            </a:r>
          </a:p>
          <a:p>
            <a:pPr eaLnBrk="1" hangingPunct="1">
              <a:lnSpc>
                <a:spcPct val="90000"/>
              </a:lnSpc>
              <a:buNone/>
            </a:pPr>
            <a:endParaRPr lang="en-US" sz="2400" dirty="0" smtClean="0"/>
          </a:p>
          <a:p>
            <a:pPr eaLnBrk="1" hangingPunct="1">
              <a:lnSpc>
                <a:spcPct val="90000"/>
              </a:lnSpc>
            </a:pPr>
            <a:r>
              <a:rPr lang="en-US" sz="2400" dirty="0" smtClean="0">
                <a:solidFill>
                  <a:schemeClr val="accent5"/>
                </a:solidFill>
              </a:rPr>
              <a:t>Homozygous loss of the </a:t>
            </a:r>
            <a:r>
              <a:rPr lang="en-US" sz="2400" i="1" dirty="0" smtClean="0">
                <a:solidFill>
                  <a:schemeClr val="accent5"/>
                </a:solidFill>
              </a:rPr>
              <a:t>p53</a:t>
            </a:r>
            <a:r>
              <a:rPr lang="en-US" sz="2400" dirty="0" smtClean="0">
                <a:solidFill>
                  <a:schemeClr val="accent5"/>
                </a:solidFill>
              </a:rPr>
              <a:t> </a:t>
            </a:r>
            <a:r>
              <a:rPr lang="en-US" sz="2400" dirty="0" smtClean="0"/>
              <a:t>gene is found in virtually every type of cancer, including :</a:t>
            </a:r>
          </a:p>
          <a:p>
            <a:pPr eaLnBrk="1" hangingPunct="1">
              <a:lnSpc>
                <a:spcPct val="90000"/>
              </a:lnSpc>
              <a:buNone/>
            </a:pPr>
            <a:endParaRPr lang="en-US" sz="2400" dirty="0" smtClean="0"/>
          </a:p>
          <a:p>
            <a:pPr eaLnBrk="1" hangingPunct="1">
              <a:lnSpc>
                <a:spcPct val="90000"/>
              </a:lnSpc>
            </a:pPr>
            <a:r>
              <a:rPr lang="en-US" sz="2400" dirty="0" smtClean="0"/>
              <a:t>1-carcinomas of the lung. </a:t>
            </a:r>
          </a:p>
          <a:p>
            <a:pPr eaLnBrk="1" hangingPunct="1">
              <a:lnSpc>
                <a:spcPct val="90000"/>
              </a:lnSpc>
              <a:buNone/>
            </a:pPr>
            <a:endParaRPr lang="en-US" sz="2400" dirty="0" smtClean="0"/>
          </a:p>
          <a:p>
            <a:pPr eaLnBrk="1" hangingPunct="1">
              <a:lnSpc>
                <a:spcPct val="90000"/>
              </a:lnSpc>
            </a:pPr>
            <a:r>
              <a:rPr lang="en-US" sz="2400" dirty="0" smtClean="0"/>
              <a:t>2-carcinoma of colon. </a:t>
            </a:r>
          </a:p>
          <a:p>
            <a:pPr eaLnBrk="1" hangingPunct="1">
              <a:lnSpc>
                <a:spcPct val="90000"/>
              </a:lnSpc>
              <a:buNone/>
            </a:pPr>
            <a:endParaRPr lang="en-US" sz="2400" dirty="0" smtClean="0"/>
          </a:p>
          <a:p>
            <a:pPr eaLnBrk="1" hangingPunct="1">
              <a:lnSpc>
                <a:spcPct val="90000"/>
              </a:lnSpc>
            </a:pPr>
            <a:r>
              <a:rPr lang="en-US" sz="2400" dirty="0" smtClean="0"/>
              <a:t>3-carcinoma of breast </a:t>
            </a:r>
            <a:r>
              <a:rPr lang="en-US" sz="3000" b="1" dirty="0" smtClean="0"/>
              <a:t>.</a:t>
            </a: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sz="2400" dirty="0" smtClean="0"/>
              <a:t>Less commonly, some individuals inherit a mutant </a:t>
            </a:r>
            <a:r>
              <a:rPr lang="en-US" sz="2400" i="1" dirty="0" smtClean="0"/>
              <a:t>p53</a:t>
            </a:r>
            <a:r>
              <a:rPr lang="en-US" sz="2400" dirty="0" smtClean="0"/>
              <a:t> allele; this disease is called the </a:t>
            </a:r>
            <a:r>
              <a:rPr lang="en-US" sz="2400" i="1" dirty="0" smtClean="0">
                <a:solidFill>
                  <a:srgbClr val="FF0000"/>
                </a:solidFill>
              </a:rPr>
              <a:t>Li-</a:t>
            </a:r>
            <a:r>
              <a:rPr lang="en-US" sz="2400" i="1" dirty="0" err="1" smtClean="0">
                <a:solidFill>
                  <a:srgbClr val="FF0000"/>
                </a:solidFill>
              </a:rPr>
              <a:t>Fraumeni</a:t>
            </a:r>
            <a:r>
              <a:rPr lang="en-US" sz="2400" i="1" dirty="0" smtClean="0">
                <a:solidFill>
                  <a:srgbClr val="FF0000"/>
                </a:solidFill>
              </a:rPr>
              <a:t> syndrome</a:t>
            </a:r>
            <a:r>
              <a:rPr lang="en-US" sz="2400" i="1" dirty="0" smtClean="0"/>
              <a:t>.</a:t>
            </a:r>
            <a:r>
              <a:rPr lang="en-US" sz="2400" dirty="0" smtClean="0"/>
              <a:t> </a:t>
            </a:r>
          </a:p>
          <a:p>
            <a:endParaRPr lang="en-IN" dirty="0"/>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6" name="Picture 2"/>
          <p:cNvPicPr>
            <a:picLocks noGrp="1" noChangeAspect="1" noChangeArrowheads="1"/>
          </p:cNvPicPr>
          <p:nvPr>
            <p:ph idx="1"/>
          </p:nvPr>
        </p:nvPicPr>
        <p:blipFill>
          <a:blip r:embed="rId2" cstate="print"/>
          <a:srcRect/>
          <a:stretch>
            <a:fillRect/>
          </a:stretch>
        </p:blipFill>
        <p:spPr bwMode="auto">
          <a:xfrm>
            <a:off x="1600200" y="1219200"/>
            <a:ext cx="7086600" cy="5105400"/>
          </a:xfrm>
          <a:prstGeom prst="rect">
            <a:avLst/>
          </a:prstGeom>
          <a:noFill/>
          <a:ln w="9525">
            <a:noFill/>
            <a:miter lim="800000"/>
            <a:headEnd/>
            <a:tailEnd/>
          </a:ln>
          <a:effectLst/>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82562"/>
          </a:xfrm>
        </p:spPr>
        <p:txBody>
          <a:bodyPr>
            <a:normAutofit fontScale="90000"/>
          </a:bodyPr>
          <a:lstStyle/>
          <a:p>
            <a:endParaRPr lang="en-IN"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1600200" y="304800"/>
            <a:ext cx="6400800" cy="5943600"/>
          </a:xfrm>
          <a:prstGeom prst="rect">
            <a:avLst/>
          </a:prstGeom>
          <a:noFill/>
          <a:ln w="9525">
            <a:noFill/>
            <a:miter lim="800000"/>
            <a:headEnd/>
            <a:tailEnd/>
          </a:ln>
          <a:effec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normAutofit/>
          </a:bodyPr>
          <a:lstStyle/>
          <a:p>
            <a:r>
              <a:rPr lang="en-US" sz="2800" dirty="0" smtClean="0">
                <a:solidFill>
                  <a:srgbClr val="C00000"/>
                </a:solidFill>
                <a:effectLst/>
              </a:rPr>
              <a:t>Transforming Growth Factor-</a:t>
            </a:r>
            <a:r>
              <a:rPr lang="el-GR" sz="2800" dirty="0" smtClean="0">
                <a:solidFill>
                  <a:srgbClr val="C00000"/>
                </a:solidFill>
                <a:effectLst/>
              </a:rPr>
              <a:t>β</a:t>
            </a:r>
            <a:r>
              <a:rPr lang="en-IN" sz="2800" dirty="0" smtClean="0">
                <a:solidFill>
                  <a:srgbClr val="C00000"/>
                </a:solidFill>
                <a:effectLst/>
              </a:rPr>
              <a:t> (TGF-ß)</a:t>
            </a:r>
            <a:endParaRPr lang="en-IN" sz="2800" dirty="0">
              <a:solidFill>
                <a:srgbClr val="C00000"/>
              </a:solidFill>
              <a:effectLst/>
            </a:endParaRPr>
          </a:p>
        </p:txBody>
      </p:sp>
      <p:sp>
        <p:nvSpPr>
          <p:cNvPr id="3" name="Content Placeholder 2"/>
          <p:cNvSpPr>
            <a:spLocks noGrp="1"/>
          </p:cNvSpPr>
          <p:nvPr>
            <p:ph idx="1"/>
          </p:nvPr>
        </p:nvSpPr>
        <p:spPr/>
        <p:txBody>
          <a:bodyPr/>
          <a:lstStyle/>
          <a:p>
            <a:pPr>
              <a:lnSpc>
                <a:spcPct val="80000"/>
              </a:lnSpc>
            </a:pPr>
            <a:r>
              <a:rPr lang="en-US" sz="2400" dirty="0" smtClean="0"/>
              <a:t>TGF-</a:t>
            </a:r>
            <a:r>
              <a:rPr lang="el-GR" sz="2400" dirty="0" smtClean="0"/>
              <a:t>β </a:t>
            </a:r>
            <a:r>
              <a:rPr lang="en-US" sz="2400" dirty="0" smtClean="0"/>
              <a:t>is a potent inhibitor of proliferation in most normal epithelial, endothelial, and hematopoietic cells</a:t>
            </a:r>
            <a:r>
              <a:rPr lang="en-US" sz="2400" b="1" dirty="0" smtClean="0"/>
              <a:t>. </a:t>
            </a:r>
          </a:p>
          <a:p>
            <a:pPr>
              <a:lnSpc>
                <a:spcPct val="80000"/>
              </a:lnSpc>
            </a:pPr>
            <a:endParaRPr lang="en-US" sz="2400" b="1" dirty="0" smtClean="0"/>
          </a:p>
          <a:p>
            <a:pPr>
              <a:lnSpc>
                <a:spcPct val="80000"/>
              </a:lnSpc>
            </a:pPr>
            <a:r>
              <a:rPr lang="en-IN" sz="2400" dirty="0" smtClean="0"/>
              <a:t>TGF-ß acts on </a:t>
            </a:r>
            <a:r>
              <a:rPr lang="en-IN" sz="2400" dirty="0" smtClean="0">
                <a:solidFill>
                  <a:srgbClr val="C00000"/>
                </a:solidFill>
              </a:rPr>
              <a:t>G1 phase</a:t>
            </a:r>
          </a:p>
          <a:p>
            <a:pPr>
              <a:lnSpc>
                <a:spcPct val="80000"/>
              </a:lnSpc>
              <a:buNone/>
            </a:pPr>
            <a:endParaRPr lang="en-IN" sz="2400" b="1" dirty="0" smtClean="0"/>
          </a:p>
          <a:p>
            <a:pPr>
              <a:lnSpc>
                <a:spcPct val="80000"/>
              </a:lnSpc>
            </a:pPr>
            <a:r>
              <a:rPr lang="en-IN" sz="2400" dirty="0" smtClean="0"/>
              <a:t>Its mutant form has impaired-growth-inhibiting effect, leading to uncontrolled cell proliferation and cancers as in carcinoma of </a:t>
            </a:r>
            <a:r>
              <a:rPr lang="en-IN" sz="2400" dirty="0" smtClean="0">
                <a:solidFill>
                  <a:srgbClr val="C00000"/>
                </a:solidFill>
              </a:rPr>
              <a:t>prostate, colon and stomach</a:t>
            </a:r>
            <a:endParaRPr lang="en-US" sz="2400" dirty="0" smtClean="0">
              <a:solidFill>
                <a:srgbClr val="C00000"/>
              </a:solidFill>
            </a:endParaRPr>
          </a:p>
          <a:p>
            <a:pPr>
              <a:lnSpc>
                <a:spcPct val="80000"/>
              </a:lnSpc>
            </a:pPr>
            <a:endParaRPr lang="en-US" b="1" dirty="0" smtClean="0"/>
          </a:p>
          <a:p>
            <a:pPr>
              <a:lnSpc>
                <a:spcPct val="80000"/>
              </a:lnSpc>
            </a:pPr>
            <a:endParaRPr lang="en-US" sz="2400" dirty="0"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smtClean="0"/>
              <a:t>Nomenclature: </a:t>
            </a:r>
          </a:p>
          <a:p>
            <a:r>
              <a:rPr lang="en-IN" sz="2800" dirty="0" err="1" smtClean="0"/>
              <a:t>Neoplasms</a:t>
            </a:r>
            <a:r>
              <a:rPr lang="en-IN" sz="2800" dirty="0" smtClean="0"/>
              <a:t> are named based upon two factors </a:t>
            </a:r>
          </a:p>
          <a:p>
            <a:pPr>
              <a:buNone/>
            </a:pPr>
            <a:endParaRPr lang="en-IN" sz="2800" dirty="0" smtClean="0"/>
          </a:p>
          <a:p>
            <a:pPr>
              <a:buNone/>
            </a:pPr>
            <a:r>
              <a:rPr lang="en-IN" dirty="0" smtClean="0"/>
              <a:t>• </a:t>
            </a:r>
            <a:r>
              <a:rPr lang="en-IN" sz="2400" dirty="0" smtClean="0">
                <a:solidFill>
                  <a:srgbClr val="C00000"/>
                </a:solidFill>
              </a:rPr>
              <a:t>on the </a:t>
            </a:r>
            <a:r>
              <a:rPr lang="en-IN" sz="2400" dirty="0" err="1" smtClean="0">
                <a:solidFill>
                  <a:srgbClr val="C00000"/>
                </a:solidFill>
              </a:rPr>
              <a:t>histologic</a:t>
            </a:r>
            <a:r>
              <a:rPr lang="en-IN" sz="2400" dirty="0" smtClean="0">
                <a:solidFill>
                  <a:srgbClr val="C00000"/>
                </a:solidFill>
              </a:rPr>
              <a:t> types : </a:t>
            </a:r>
            <a:r>
              <a:rPr lang="en-IN" sz="2400" dirty="0" err="1" smtClean="0">
                <a:solidFill>
                  <a:srgbClr val="C00000"/>
                </a:solidFill>
              </a:rPr>
              <a:t>mesenchymal</a:t>
            </a:r>
            <a:r>
              <a:rPr lang="en-IN" sz="2400" dirty="0" smtClean="0">
                <a:solidFill>
                  <a:srgbClr val="C00000"/>
                </a:solidFill>
              </a:rPr>
              <a:t> and epithelial </a:t>
            </a:r>
          </a:p>
          <a:p>
            <a:pPr>
              <a:buNone/>
            </a:pPr>
            <a:endParaRPr lang="en-IN" sz="2400" dirty="0" smtClean="0">
              <a:solidFill>
                <a:srgbClr val="C00000"/>
              </a:solidFill>
            </a:endParaRPr>
          </a:p>
          <a:p>
            <a:pPr>
              <a:buNone/>
            </a:pPr>
            <a:r>
              <a:rPr lang="en-IN" sz="2400" dirty="0" smtClean="0">
                <a:solidFill>
                  <a:srgbClr val="C00000"/>
                </a:solidFill>
              </a:rPr>
              <a:t>•  on </a:t>
            </a:r>
            <a:r>
              <a:rPr lang="en-IN" sz="2400" dirty="0" err="1" smtClean="0">
                <a:solidFill>
                  <a:srgbClr val="C00000"/>
                </a:solidFill>
              </a:rPr>
              <a:t>behavioral</a:t>
            </a:r>
            <a:r>
              <a:rPr lang="en-IN" sz="2400" dirty="0" smtClean="0">
                <a:solidFill>
                  <a:srgbClr val="C00000"/>
                </a:solidFill>
              </a:rPr>
              <a:t> patterns : benign and malignant </a:t>
            </a:r>
            <a:r>
              <a:rPr lang="en-IN" sz="2400" dirty="0" err="1" smtClean="0">
                <a:solidFill>
                  <a:srgbClr val="C00000"/>
                </a:solidFill>
              </a:rPr>
              <a:t>neoplasms</a:t>
            </a:r>
            <a:r>
              <a:rPr lang="en-IN" sz="2400" dirty="0" smtClean="0">
                <a:solidFill>
                  <a:srgbClr val="C00000"/>
                </a:solidFill>
              </a:rPr>
              <a:t> </a:t>
            </a:r>
            <a:endParaRPr lang="en-IN" sz="2400" dirty="0">
              <a:solidFill>
                <a:srgbClr val="C00000"/>
              </a:solidFill>
            </a:endParaRPr>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dirty="0" err="1" smtClean="0">
                <a:effectLst/>
              </a:rPr>
              <a:t>Neurofibroma</a:t>
            </a:r>
            <a:r>
              <a:rPr lang="en-IN" sz="2800" dirty="0" smtClean="0">
                <a:effectLst/>
              </a:rPr>
              <a:t> (NF) gene</a:t>
            </a:r>
            <a:endParaRPr lang="en-IN" sz="2800" dirty="0">
              <a:effectLst/>
            </a:endParaRPr>
          </a:p>
        </p:txBody>
      </p:sp>
      <p:sp>
        <p:nvSpPr>
          <p:cNvPr id="3" name="Content Placeholder 2"/>
          <p:cNvSpPr>
            <a:spLocks noGrp="1"/>
          </p:cNvSpPr>
          <p:nvPr>
            <p:ph idx="1"/>
          </p:nvPr>
        </p:nvSpPr>
        <p:spPr/>
        <p:txBody>
          <a:bodyPr>
            <a:normAutofit/>
          </a:bodyPr>
          <a:lstStyle/>
          <a:p>
            <a:r>
              <a:rPr lang="en-IN" sz="2400" dirty="0" smtClean="0"/>
              <a:t>Prevents proliferation of Schwann cells and is involved in neurofibromatosis-1 and 2</a:t>
            </a:r>
          </a:p>
          <a:p>
            <a:endParaRPr lang="en-IN" sz="2400" dirty="0" smtClean="0"/>
          </a:p>
          <a:p>
            <a:pPr>
              <a:buNone/>
            </a:pPr>
            <a:endParaRPr lang="en-IN" sz="2400" dirty="0" smtClean="0"/>
          </a:p>
          <a:p>
            <a:endParaRPr lang="en-IN" sz="2400" dirty="0" smtClean="0"/>
          </a:p>
          <a:p>
            <a:endParaRPr lang="en-IN" sz="2400" dirty="0"/>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dirty="0" err="1" smtClean="0">
                <a:effectLst/>
              </a:rPr>
              <a:t>Wilms</a:t>
            </a:r>
            <a:r>
              <a:rPr lang="en-IN" sz="2800" dirty="0" smtClean="0">
                <a:effectLst/>
              </a:rPr>
              <a:t> </a:t>
            </a:r>
            <a:r>
              <a:rPr lang="en-IN" sz="2800" dirty="0" err="1" smtClean="0">
                <a:effectLst/>
              </a:rPr>
              <a:t>tumor</a:t>
            </a:r>
            <a:r>
              <a:rPr lang="en-IN" sz="2800" dirty="0" smtClean="0">
                <a:effectLst/>
              </a:rPr>
              <a:t> (WT)- 1 gene</a:t>
            </a:r>
            <a:endParaRPr lang="en-IN" sz="2800" dirty="0">
              <a:effectLst/>
            </a:endParaRPr>
          </a:p>
        </p:txBody>
      </p:sp>
      <p:sp>
        <p:nvSpPr>
          <p:cNvPr id="3" name="Content Placeholder 2"/>
          <p:cNvSpPr>
            <a:spLocks noGrp="1"/>
          </p:cNvSpPr>
          <p:nvPr>
            <p:ph idx="1"/>
          </p:nvPr>
        </p:nvSpPr>
        <p:spPr/>
        <p:txBody>
          <a:bodyPr>
            <a:normAutofit lnSpcReduction="10000"/>
          </a:bodyPr>
          <a:lstStyle/>
          <a:p>
            <a:r>
              <a:rPr lang="en-IN" sz="2400" dirty="0" smtClean="0"/>
              <a:t>The WT-1 gene located on </a:t>
            </a:r>
            <a:r>
              <a:rPr lang="en-IN" sz="2400" dirty="0" smtClean="0">
                <a:solidFill>
                  <a:srgbClr val="C00000"/>
                </a:solidFill>
              </a:rPr>
              <a:t>chromosome 11 p 13</a:t>
            </a:r>
          </a:p>
          <a:p>
            <a:endParaRPr lang="en-IN" sz="2400" dirty="0" smtClean="0"/>
          </a:p>
          <a:p>
            <a:r>
              <a:rPr lang="en-IN" sz="2400" dirty="0" smtClean="0"/>
              <a:t>Associated with the development of </a:t>
            </a:r>
            <a:r>
              <a:rPr lang="en-IN" sz="2400" dirty="0" err="1" smtClean="0"/>
              <a:t>Wilms</a:t>
            </a:r>
            <a:r>
              <a:rPr lang="en-IN" sz="2400" dirty="0" smtClean="0"/>
              <a:t> </a:t>
            </a:r>
            <a:r>
              <a:rPr lang="en-IN" sz="2400" dirty="0" err="1" smtClean="0"/>
              <a:t>tumor</a:t>
            </a:r>
            <a:r>
              <a:rPr lang="en-IN" sz="2400" dirty="0" smtClean="0"/>
              <a:t>.</a:t>
            </a:r>
          </a:p>
          <a:p>
            <a:endParaRPr lang="en-IN" sz="2400" dirty="0" smtClean="0"/>
          </a:p>
          <a:p>
            <a:r>
              <a:rPr lang="en-IN" sz="2400" dirty="0" smtClean="0"/>
              <a:t>It is a transcriptional activator of genes involved in renal and </a:t>
            </a:r>
            <a:r>
              <a:rPr lang="en-IN" sz="2400" dirty="0" err="1" smtClean="0"/>
              <a:t>gonadal</a:t>
            </a:r>
            <a:r>
              <a:rPr lang="en-IN" sz="2400" dirty="0" smtClean="0"/>
              <a:t> differentiation.</a:t>
            </a:r>
          </a:p>
          <a:p>
            <a:endParaRPr lang="en-IN" sz="2400" dirty="0" smtClean="0"/>
          </a:p>
          <a:p>
            <a:r>
              <a:rPr lang="en-IN" sz="2400" dirty="0" smtClean="0"/>
              <a:t>Both inherited and sporadic forms of </a:t>
            </a:r>
            <a:r>
              <a:rPr lang="en-IN" sz="2400" dirty="0" err="1" smtClean="0"/>
              <a:t>Wilms</a:t>
            </a:r>
            <a:r>
              <a:rPr lang="en-IN" sz="2400" dirty="0" smtClean="0"/>
              <a:t> </a:t>
            </a:r>
            <a:r>
              <a:rPr lang="en-IN" sz="2400" dirty="0" err="1" smtClean="0"/>
              <a:t>tumor</a:t>
            </a:r>
            <a:r>
              <a:rPr lang="en-IN" sz="2400" dirty="0" smtClean="0"/>
              <a:t> occur</a:t>
            </a:r>
          </a:p>
          <a:p>
            <a:endParaRPr lang="en-IN" sz="2400" dirty="0" smtClean="0"/>
          </a:p>
          <a:p>
            <a:r>
              <a:rPr lang="en-IN" sz="2400" dirty="0" smtClean="0"/>
              <a:t>And mutational inactivation of the WT-1 locus have been seen in both forms.</a:t>
            </a:r>
            <a:endParaRPr lang="en-IN" sz="2400" dirty="0"/>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effectLst/>
              </a:rPr>
              <a:t>Breast cancer susceptibility genes (BRCA) 1 and 2</a:t>
            </a:r>
            <a:endParaRPr lang="en-IN" sz="2400" dirty="0">
              <a:effectLst/>
            </a:endParaRPr>
          </a:p>
        </p:txBody>
      </p:sp>
      <p:sp>
        <p:nvSpPr>
          <p:cNvPr id="3" name="Content Placeholder 2"/>
          <p:cNvSpPr>
            <a:spLocks noGrp="1"/>
          </p:cNvSpPr>
          <p:nvPr>
            <p:ph idx="1"/>
          </p:nvPr>
        </p:nvSpPr>
        <p:spPr/>
        <p:txBody>
          <a:bodyPr>
            <a:normAutofit/>
          </a:bodyPr>
          <a:lstStyle/>
          <a:p>
            <a:r>
              <a:rPr lang="en-IN" sz="2000" dirty="0" smtClean="0">
                <a:solidFill>
                  <a:srgbClr val="C00000"/>
                </a:solidFill>
              </a:rPr>
              <a:t>BRCA 1 </a:t>
            </a:r>
            <a:r>
              <a:rPr lang="en-IN" sz="2000" dirty="0" smtClean="0"/>
              <a:t>gene is located on the </a:t>
            </a:r>
            <a:r>
              <a:rPr lang="en-IN" sz="2000" dirty="0" smtClean="0">
                <a:solidFill>
                  <a:srgbClr val="C00000"/>
                </a:solidFill>
              </a:rPr>
              <a:t>long arm of chromosome 17</a:t>
            </a:r>
          </a:p>
          <a:p>
            <a:endParaRPr lang="en-IN" sz="2000" dirty="0" smtClean="0"/>
          </a:p>
          <a:p>
            <a:r>
              <a:rPr lang="en-IN" sz="2000" dirty="0" smtClean="0"/>
              <a:t>Its protein product is involved in DNA damage repair and transcriptional regulation.</a:t>
            </a:r>
          </a:p>
          <a:p>
            <a:endParaRPr lang="en-IN" sz="2000" dirty="0" smtClean="0"/>
          </a:p>
          <a:p>
            <a:r>
              <a:rPr lang="en-IN" sz="2000" dirty="0" smtClean="0"/>
              <a:t>Variations in the gene have been implicated in a number of </a:t>
            </a:r>
            <a:r>
              <a:rPr lang="en-IN" sz="2000" dirty="0" err="1" smtClean="0"/>
              <a:t>hereditory</a:t>
            </a:r>
            <a:r>
              <a:rPr lang="en-IN" sz="2000" dirty="0" smtClean="0"/>
              <a:t> cancers</a:t>
            </a:r>
          </a:p>
          <a:p>
            <a:endParaRPr lang="en-IN" sz="2000" dirty="0" smtClean="0"/>
          </a:p>
          <a:p>
            <a:r>
              <a:rPr lang="en-IN" sz="2000" dirty="0" smtClean="0"/>
              <a:t>Namely </a:t>
            </a:r>
            <a:r>
              <a:rPr lang="en-IN" sz="2000" dirty="0" smtClean="0">
                <a:solidFill>
                  <a:srgbClr val="C00000"/>
                </a:solidFill>
              </a:rPr>
              <a:t>breast, ovary and prostate </a:t>
            </a:r>
            <a:endParaRPr lang="en-IN" sz="2000" dirty="0">
              <a:solidFill>
                <a:srgbClr val="C00000"/>
              </a:solidFill>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dirty="0" smtClean="0">
                <a:effectLst/>
              </a:rPr>
              <a:t>BRCA 2 gene</a:t>
            </a:r>
            <a:endParaRPr lang="en-IN" sz="2800" dirty="0">
              <a:effectLst/>
            </a:endParaRPr>
          </a:p>
        </p:txBody>
      </p:sp>
      <p:sp>
        <p:nvSpPr>
          <p:cNvPr id="3" name="Content Placeholder 2"/>
          <p:cNvSpPr>
            <a:spLocks noGrp="1"/>
          </p:cNvSpPr>
          <p:nvPr>
            <p:ph idx="1"/>
          </p:nvPr>
        </p:nvSpPr>
        <p:spPr/>
        <p:txBody>
          <a:bodyPr>
            <a:normAutofit/>
          </a:bodyPr>
          <a:lstStyle/>
          <a:p>
            <a:r>
              <a:rPr lang="en-IN" sz="2000" dirty="0" smtClean="0"/>
              <a:t>BRCA 2 gene is located on the </a:t>
            </a:r>
            <a:r>
              <a:rPr lang="en-IN" sz="2000" dirty="0" smtClean="0">
                <a:solidFill>
                  <a:srgbClr val="C00000"/>
                </a:solidFill>
              </a:rPr>
              <a:t>long arm of chromosome 13.</a:t>
            </a:r>
          </a:p>
          <a:p>
            <a:endParaRPr lang="en-IN" sz="2000" dirty="0" smtClean="0"/>
          </a:p>
          <a:p>
            <a:r>
              <a:rPr lang="en-IN" sz="2000" dirty="0" smtClean="0"/>
              <a:t>It is essential for repairing damaged DNA </a:t>
            </a:r>
          </a:p>
          <a:p>
            <a:endParaRPr lang="en-IN" sz="2000" dirty="0" smtClean="0"/>
          </a:p>
          <a:p>
            <a:r>
              <a:rPr lang="en-IN" sz="2000" dirty="0" smtClean="0"/>
              <a:t>BRCA2 protein binds to and regulates the protein produced by the RAD51 gene to fix the breaks in DNA.</a:t>
            </a:r>
          </a:p>
          <a:p>
            <a:endParaRPr lang="en-IN" sz="2000" dirty="0" smtClean="0"/>
          </a:p>
          <a:p>
            <a:r>
              <a:rPr lang="en-IN" sz="2000" dirty="0" smtClean="0"/>
              <a:t>Abnormalities of the BRCA2 gene may cause an increased risk of </a:t>
            </a:r>
            <a:r>
              <a:rPr lang="en-IN" sz="2000" dirty="0" smtClean="0">
                <a:solidFill>
                  <a:srgbClr val="C00000"/>
                </a:solidFill>
              </a:rPr>
              <a:t>breast cancer along with cancer of the ovaries, prostate and pancreas, as well as malignant melanoma.</a:t>
            </a:r>
            <a:endParaRPr lang="en-IN" sz="2000" dirty="0">
              <a:solidFill>
                <a:srgbClr val="C00000"/>
              </a:solidFill>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498080" cy="639762"/>
          </a:xfrm>
        </p:spPr>
        <p:txBody>
          <a:bodyPr>
            <a:normAutofit fontScale="90000"/>
          </a:bodyPr>
          <a:lstStyle/>
          <a:p>
            <a:r>
              <a:rPr lang="en-IN" sz="2400" dirty="0" smtClean="0">
                <a:effectLst/>
              </a:rPr>
              <a:t> </a:t>
            </a:r>
            <a:r>
              <a:rPr lang="en-US" sz="2200" dirty="0" err="1" smtClean="0"/>
              <a:t>Adenomatous</a:t>
            </a:r>
            <a:r>
              <a:rPr lang="en-US" sz="2200" dirty="0" smtClean="0"/>
              <a:t> </a:t>
            </a:r>
            <a:r>
              <a:rPr lang="en-US" sz="2200" dirty="0" err="1" smtClean="0"/>
              <a:t>Polyposis</a:t>
            </a:r>
            <a:r>
              <a:rPr lang="en-US" sz="2200" dirty="0" smtClean="0"/>
              <a:t> Coli- </a:t>
            </a:r>
            <a:r>
              <a:rPr lang="el-GR" sz="2200" dirty="0" smtClean="0"/>
              <a:t>β-</a:t>
            </a:r>
            <a:r>
              <a:rPr lang="en-US" sz="2200" dirty="0" err="1" smtClean="0"/>
              <a:t>Catenin</a:t>
            </a:r>
            <a:r>
              <a:rPr lang="en-IN" sz="2200" dirty="0" smtClean="0">
                <a:effectLst/>
              </a:rPr>
              <a:t>  protein                                                       </a:t>
            </a:r>
            <a:r>
              <a:rPr lang="en-IN" sz="2400" dirty="0" smtClean="0">
                <a:effectLst/>
              </a:rPr>
              <a:t>Gate Keeper Genes</a:t>
            </a:r>
            <a:endParaRPr lang="en-IN" sz="2400" dirty="0">
              <a:effectLst/>
            </a:endParaRPr>
          </a:p>
        </p:txBody>
      </p:sp>
      <p:pic>
        <p:nvPicPr>
          <p:cNvPr id="7170" name="Picture 2"/>
          <p:cNvPicPr>
            <a:picLocks noGrp="1" noChangeAspect="1" noChangeArrowheads="1"/>
          </p:cNvPicPr>
          <p:nvPr>
            <p:ph idx="1"/>
          </p:nvPr>
        </p:nvPicPr>
        <p:blipFill>
          <a:blip r:embed="rId2" cstate="print"/>
          <a:srcRect/>
          <a:stretch>
            <a:fillRect/>
          </a:stretch>
        </p:blipFill>
        <p:spPr bwMode="auto">
          <a:xfrm>
            <a:off x="2209800" y="990600"/>
            <a:ext cx="6096000" cy="2286000"/>
          </a:xfrm>
          <a:prstGeom prst="rect">
            <a:avLst/>
          </a:prstGeom>
          <a:noFill/>
          <a:ln w="9525">
            <a:noFill/>
            <a:miter lim="800000"/>
            <a:headEnd/>
            <a:tailEnd/>
          </a:ln>
          <a:effectLst/>
        </p:spPr>
      </p:pic>
      <p:sp>
        <p:nvSpPr>
          <p:cNvPr id="5" name="Rectangle 4"/>
          <p:cNvSpPr/>
          <p:nvPr/>
        </p:nvSpPr>
        <p:spPr>
          <a:xfrm>
            <a:off x="2209800" y="3244334"/>
            <a:ext cx="4181352" cy="369332"/>
          </a:xfrm>
          <a:prstGeom prst="rect">
            <a:avLst/>
          </a:prstGeom>
        </p:spPr>
        <p:txBody>
          <a:bodyPr wrap="square">
            <a:spAutoFit/>
          </a:bodyPr>
          <a:lstStyle/>
          <a:p>
            <a:r>
              <a:rPr lang="en-IN" b="1" dirty="0" smtClean="0"/>
              <a:t>Familial </a:t>
            </a:r>
            <a:r>
              <a:rPr lang="en-IN" b="1" dirty="0" err="1" smtClean="0"/>
              <a:t>Adenomatous</a:t>
            </a:r>
            <a:r>
              <a:rPr lang="en-IN" b="1" dirty="0" smtClean="0"/>
              <a:t> </a:t>
            </a:r>
            <a:r>
              <a:rPr lang="en-IN" b="1" dirty="0" err="1" smtClean="0"/>
              <a:t>Polyposis</a:t>
            </a:r>
            <a:endParaRPr lang="en-IN" dirty="0"/>
          </a:p>
        </p:txBody>
      </p:sp>
      <p:sp>
        <p:nvSpPr>
          <p:cNvPr id="6" name="Rectangle 5"/>
          <p:cNvSpPr/>
          <p:nvPr/>
        </p:nvSpPr>
        <p:spPr>
          <a:xfrm>
            <a:off x="5943600" y="3244334"/>
            <a:ext cx="2286000" cy="369332"/>
          </a:xfrm>
          <a:prstGeom prst="rect">
            <a:avLst/>
          </a:prstGeom>
        </p:spPr>
        <p:txBody>
          <a:bodyPr wrap="square">
            <a:spAutoFit/>
          </a:bodyPr>
          <a:lstStyle/>
          <a:p>
            <a:r>
              <a:rPr lang="en-IN" b="1" dirty="0" smtClean="0"/>
              <a:t>Normal</a:t>
            </a:r>
            <a:endParaRPr lang="en-IN" dirty="0"/>
          </a:p>
        </p:txBody>
      </p:sp>
      <p:sp>
        <p:nvSpPr>
          <p:cNvPr id="7" name="Rectangle 6"/>
          <p:cNvSpPr/>
          <p:nvPr/>
        </p:nvSpPr>
        <p:spPr>
          <a:xfrm>
            <a:off x="2286000" y="4260442"/>
            <a:ext cx="4572000" cy="1477328"/>
          </a:xfrm>
          <a:prstGeom prst="rect">
            <a:avLst/>
          </a:prstGeom>
        </p:spPr>
        <p:txBody>
          <a:bodyPr wrap="square">
            <a:spAutoFit/>
          </a:bodyPr>
          <a:lstStyle/>
          <a:p>
            <a:r>
              <a:rPr lang="en-IN" dirty="0" smtClean="0"/>
              <a:t>Affects ~1 in 7,000 individuals</a:t>
            </a:r>
          </a:p>
          <a:p>
            <a:r>
              <a:rPr lang="en-IN" dirty="0" smtClean="0"/>
              <a:t>Inherited in an </a:t>
            </a:r>
            <a:r>
              <a:rPr lang="en-IN" dirty="0" err="1" smtClean="0"/>
              <a:t>autosomal</a:t>
            </a:r>
            <a:r>
              <a:rPr lang="en-IN" dirty="0" smtClean="0"/>
              <a:t> dominant manner</a:t>
            </a:r>
          </a:p>
          <a:p>
            <a:r>
              <a:rPr lang="en-IN" dirty="0" smtClean="0"/>
              <a:t>Multiple benign </a:t>
            </a:r>
            <a:r>
              <a:rPr lang="en-IN" dirty="0" err="1" smtClean="0"/>
              <a:t>tumors</a:t>
            </a:r>
            <a:r>
              <a:rPr lang="en-IN" dirty="0" smtClean="0"/>
              <a:t> (adenomas) of the colon and rectum</a:t>
            </a:r>
          </a:p>
          <a:p>
            <a:r>
              <a:rPr lang="en-IN" i="1" dirty="0" smtClean="0"/>
              <a:t>APC </a:t>
            </a:r>
            <a:r>
              <a:rPr lang="en-IN" i="1" dirty="0" err="1" smtClean="0"/>
              <a:t>germline</a:t>
            </a:r>
            <a:r>
              <a:rPr lang="en-IN" i="1" dirty="0" smtClean="0"/>
              <a:t> mutation</a:t>
            </a:r>
            <a:endParaRPr lang="en-IN" dirty="0"/>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The APC gene is normally inhibitory to mitosis , which takes place by a </a:t>
            </a:r>
            <a:r>
              <a:rPr lang="en-IN" sz="2400" dirty="0" err="1" smtClean="0"/>
              <a:t>cytoplasmic</a:t>
            </a:r>
            <a:r>
              <a:rPr lang="en-IN" sz="2400" dirty="0" smtClean="0"/>
              <a:t> protein </a:t>
            </a:r>
            <a:r>
              <a:rPr lang="en-IN" sz="2400" dirty="0" smtClean="0">
                <a:solidFill>
                  <a:srgbClr val="C00000"/>
                </a:solidFill>
              </a:rPr>
              <a:t>ß- </a:t>
            </a:r>
            <a:r>
              <a:rPr lang="en-IN" sz="2400" dirty="0" err="1" smtClean="0">
                <a:solidFill>
                  <a:srgbClr val="C00000"/>
                </a:solidFill>
              </a:rPr>
              <a:t>catenin</a:t>
            </a:r>
            <a:r>
              <a:rPr lang="en-IN" sz="2400" dirty="0" smtClean="0">
                <a:solidFill>
                  <a:srgbClr val="C00000"/>
                </a:solidFill>
              </a:rPr>
              <a:t> .</a:t>
            </a:r>
          </a:p>
          <a:p>
            <a:endParaRPr lang="en-IN" sz="2400" dirty="0" smtClean="0">
              <a:solidFill>
                <a:srgbClr val="C00000"/>
              </a:solidFill>
            </a:endParaRPr>
          </a:p>
          <a:p>
            <a:r>
              <a:rPr lang="en-IN" sz="2400" dirty="0" smtClean="0">
                <a:solidFill>
                  <a:srgbClr val="C00000"/>
                </a:solidFill>
              </a:rPr>
              <a:t>ß- </a:t>
            </a:r>
            <a:r>
              <a:rPr lang="en-IN" sz="2400" dirty="0" err="1" smtClean="0">
                <a:solidFill>
                  <a:srgbClr val="C00000"/>
                </a:solidFill>
              </a:rPr>
              <a:t>catenin</a:t>
            </a:r>
            <a:r>
              <a:rPr lang="en-IN" sz="2400" dirty="0" smtClean="0">
                <a:solidFill>
                  <a:srgbClr val="C00000"/>
                </a:solidFill>
              </a:rPr>
              <a:t> </a:t>
            </a:r>
            <a:r>
              <a:rPr lang="en-IN" sz="2400" dirty="0" smtClean="0"/>
              <a:t>normally has dual functions : </a:t>
            </a:r>
          </a:p>
          <a:p>
            <a:endParaRPr lang="en-IN" sz="2400" dirty="0" smtClean="0">
              <a:solidFill>
                <a:srgbClr val="C00000"/>
              </a:solidFill>
            </a:endParaRPr>
          </a:p>
          <a:p>
            <a:r>
              <a:rPr lang="en-IN" sz="2400" dirty="0" smtClean="0"/>
              <a:t>Firstly, it binds to </a:t>
            </a:r>
            <a:r>
              <a:rPr lang="en-IN" sz="2400" dirty="0" err="1" smtClean="0"/>
              <a:t>cytoplasmic</a:t>
            </a:r>
            <a:r>
              <a:rPr lang="en-IN" sz="2400" dirty="0" smtClean="0"/>
              <a:t> E-</a:t>
            </a:r>
            <a:r>
              <a:rPr lang="en-IN" sz="2400" dirty="0" err="1" smtClean="0"/>
              <a:t>cadherin</a:t>
            </a:r>
            <a:r>
              <a:rPr lang="en-IN" sz="2400" dirty="0" smtClean="0"/>
              <a:t> that is involved in intercellular interactions, </a:t>
            </a:r>
          </a:p>
          <a:p>
            <a:endParaRPr lang="en-IN" sz="2400" dirty="0" smtClean="0"/>
          </a:p>
          <a:p>
            <a:r>
              <a:rPr lang="en-IN" sz="2400" dirty="0" smtClean="0"/>
              <a:t>and secondly it can activate cell proliferation signalling pathway</a:t>
            </a:r>
            <a:endParaRPr lang="en-IN" sz="2400" dirty="0"/>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000" dirty="0" smtClean="0"/>
              <a:t>In colon cancer cells,  </a:t>
            </a:r>
            <a:r>
              <a:rPr lang="en-IN" sz="2000" dirty="0" smtClean="0">
                <a:solidFill>
                  <a:srgbClr val="C00000"/>
                </a:solidFill>
              </a:rPr>
              <a:t>APC gene is lost</a:t>
            </a:r>
          </a:p>
          <a:p>
            <a:endParaRPr lang="en-IN" sz="2000" dirty="0" smtClean="0"/>
          </a:p>
          <a:p>
            <a:r>
              <a:rPr lang="en-IN" sz="2000" dirty="0" smtClean="0"/>
              <a:t>And thus ß- </a:t>
            </a:r>
            <a:r>
              <a:rPr lang="en-IN" sz="2000" dirty="0" err="1" smtClean="0"/>
              <a:t>catenin</a:t>
            </a:r>
            <a:r>
              <a:rPr lang="en-IN" sz="2000" dirty="0" smtClean="0"/>
              <a:t> fails to get degraded, </a:t>
            </a:r>
            <a:r>
              <a:rPr lang="en-IN" sz="2000" dirty="0" err="1" smtClean="0"/>
              <a:t>alllowing</a:t>
            </a:r>
            <a:r>
              <a:rPr lang="en-IN" sz="2000" dirty="0" smtClean="0"/>
              <a:t> the cancer cells to undergo mitosis without the inhibitory influence of ß- </a:t>
            </a:r>
            <a:r>
              <a:rPr lang="en-IN" sz="2000" dirty="0" err="1" smtClean="0"/>
              <a:t>catenin</a:t>
            </a:r>
            <a:r>
              <a:rPr lang="en-IN" sz="2000" dirty="0" smtClean="0"/>
              <a:t> </a:t>
            </a:r>
          </a:p>
          <a:p>
            <a:endParaRPr lang="en-IN" sz="2000" dirty="0" smtClean="0"/>
          </a:p>
          <a:p>
            <a:r>
              <a:rPr lang="en-IN" sz="2000" dirty="0" smtClean="0"/>
              <a:t>Patients born with one mutant APC gene allele develop large number of polyps in the colon early in life</a:t>
            </a:r>
          </a:p>
          <a:p>
            <a:endParaRPr lang="en-IN" sz="2000" dirty="0" smtClean="0"/>
          </a:p>
          <a:p>
            <a:r>
              <a:rPr lang="en-IN" sz="2000" dirty="0" smtClean="0"/>
              <a:t>While after the age of 20 yrs these cases start developing loss of second APC gene allele.</a:t>
            </a:r>
          </a:p>
          <a:p>
            <a:endParaRPr lang="en-IN" sz="2000" dirty="0" smtClean="0"/>
          </a:p>
          <a:p>
            <a:r>
              <a:rPr lang="en-IN" sz="2000" dirty="0" smtClean="0"/>
              <a:t>It is then that almost all these patients invariably develop malignant transformation of one or more polyps.</a:t>
            </a:r>
          </a:p>
          <a:p>
            <a:endParaRPr lang="en-IN" sz="2400" dirty="0" smtClean="0"/>
          </a:p>
          <a:p>
            <a:endParaRPr lang="en-IN" sz="2400"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6" name="Picture 2"/>
          <p:cNvPicPr>
            <a:picLocks noGrp="1" noChangeAspect="1" noChangeArrowheads="1"/>
          </p:cNvPicPr>
          <p:nvPr>
            <p:ph idx="1"/>
          </p:nvPr>
        </p:nvPicPr>
        <p:blipFill>
          <a:blip r:embed="rId2" cstate="print"/>
          <a:srcRect/>
          <a:stretch>
            <a:fillRect/>
          </a:stretch>
        </p:blipFill>
        <p:spPr bwMode="auto">
          <a:xfrm>
            <a:off x="381000" y="1524000"/>
            <a:ext cx="3440967" cy="4800600"/>
          </a:xfrm>
          <a:prstGeom prst="rect">
            <a:avLst/>
          </a:prstGeom>
          <a:noFill/>
          <a:ln w="9525">
            <a:noFill/>
            <a:miter lim="800000"/>
            <a:headEnd/>
            <a:tailEnd/>
          </a:ln>
          <a:effec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92162"/>
          </a:xfrm>
        </p:spPr>
        <p:txBody>
          <a:bodyPr>
            <a:normAutofit/>
          </a:bodyPr>
          <a:lstStyle/>
          <a:p>
            <a:r>
              <a:rPr lang="en-IN" sz="2400" dirty="0" smtClean="0">
                <a:solidFill>
                  <a:srgbClr val="C00000"/>
                </a:solidFill>
                <a:effectLst/>
              </a:rPr>
              <a:t>Carcinogenic Agents and Their Cellular Interactions </a:t>
            </a:r>
            <a:endParaRPr lang="en-IN" sz="2400" dirty="0">
              <a:solidFill>
                <a:srgbClr val="C00000"/>
              </a:solidFill>
              <a:effectLst/>
            </a:endParaRPr>
          </a:p>
        </p:txBody>
      </p:sp>
      <p:sp>
        <p:nvSpPr>
          <p:cNvPr id="3" name="Content Placeholder 2"/>
          <p:cNvSpPr>
            <a:spLocks noGrp="1"/>
          </p:cNvSpPr>
          <p:nvPr>
            <p:ph idx="1"/>
          </p:nvPr>
        </p:nvSpPr>
        <p:spPr/>
        <p:txBody>
          <a:bodyPr>
            <a:normAutofit/>
          </a:bodyPr>
          <a:lstStyle/>
          <a:p>
            <a:r>
              <a:rPr lang="en-IN" sz="2000" dirty="0" smtClean="0"/>
              <a:t>A large number of agents cause genetic damages and induce </a:t>
            </a:r>
            <a:r>
              <a:rPr lang="en-IN" sz="2000" dirty="0" err="1" smtClean="0"/>
              <a:t>neoplastic</a:t>
            </a:r>
            <a:r>
              <a:rPr lang="en-IN" sz="2000" dirty="0" smtClean="0"/>
              <a:t> transformation of cells. </a:t>
            </a:r>
          </a:p>
          <a:p>
            <a:endParaRPr lang="en-IN" sz="2000" dirty="0" smtClean="0"/>
          </a:p>
          <a:p>
            <a:r>
              <a:rPr lang="en-IN" sz="2000" dirty="0" smtClean="0"/>
              <a:t>They fall into the following three categories:</a:t>
            </a:r>
          </a:p>
          <a:p>
            <a:pPr>
              <a:buNone/>
            </a:pPr>
            <a:endParaRPr lang="en-IN" sz="2000" dirty="0" smtClean="0"/>
          </a:p>
          <a:p>
            <a:r>
              <a:rPr lang="en-IN" sz="2000" dirty="0" smtClean="0">
                <a:solidFill>
                  <a:schemeClr val="accent5"/>
                </a:solidFill>
              </a:rPr>
              <a:t>a) Chemical carcinogenesis</a:t>
            </a:r>
          </a:p>
          <a:p>
            <a:pPr>
              <a:buNone/>
            </a:pPr>
            <a:endParaRPr lang="en-IN" sz="2000" dirty="0" smtClean="0">
              <a:solidFill>
                <a:schemeClr val="accent5"/>
              </a:solidFill>
            </a:endParaRPr>
          </a:p>
          <a:p>
            <a:r>
              <a:rPr lang="en-IN" sz="2000" dirty="0" smtClean="0">
                <a:solidFill>
                  <a:schemeClr val="accent5"/>
                </a:solidFill>
              </a:rPr>
              <a:t>b) Radiation carcinogenesis</a:t>
            </a:r>
          </a:p>
          <a:p>
            <a:pPr>
              <a:buNone/>
            </a:pPr>
            <a:endParaRPr lang="en-IN" sz="2000" dirty="0" smtClean="0">
              <a:solidFill>
                <a:schemeClr val="accent5"/>
              </a:solidFill>
            </a:endParaRPr>
          </a:p>
          <a:p>
            <a:r>
              <a:rPr lang="en-IN" sz="2000" dirty="0" smtClean="0">
                <a:solidFill>
                  <a:schemeClr val="accent5"/>
                </a:solidFill>
              </a:rPr>
              <a:t>c) Viral carcinogenesis</a:t>
            </a:r>
            <a:endParaRPr lang="en-IN" sz="2000" dirty="0">
              <a:solidFill>
                <a:schemeClr val="accent5"/>
              </a:solidFill>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solidFill>
                  <a:srgbClr val="C00000"/>
                </a:solidFill>
                <a:effectLst/>
              </a:rPr>
              <a:t>Chemical carcinogenesis</a:t>
            </a:r>
            <a:endParaRPr lang="en-IN" sz="2400" dirty="0">
              <a:solidFill>
                <a:srgbClr val="C00000"/>
              </a:solidFill>
              <a:effectLst/>
            </a:endParaRPr>
          </a:p>
        </p:txBody>
      </p:sp>
      <p:sp>
        <p:nvSpPr>
          <p:cNvPr id="3" name="Content Placeholder 2"/>
          <p:cNvSpPr>
            <a:spLocks noGrp="1"/>
          </p:cNvSpPr>
          <p:nvPr>
            <p:ph idx="1"/>
          </p:nvPr>
        </p:nvSpPr>
        <p:spPr/>
        <p:txBody>
          <a:bodyPr>
            <a:normAutofit/>
          </a:bodyPr>
          <a:lstStyle/>
          <a:p>
            <a:r>
              <a:rPr lang="en-IN" sz="2000" dirty="0" smtClean="0"/>
              <a:t>An enormous variety of chemicals may induce tumours </a:t>
            </a:r>
          </a:p>
          <a:p>
            <a:endParaRPr lang="en-IN" sz="2000" dirty="0" smtClean="0"/>
          </a:p>
          <a:p>
            <a:r>
              <a:rPr lang="en-IN" sz="2000" dirty="0" smtClean="0"/>
              <a:t>This was exemplified by Sir Percival </a:t>
            </a:r>
            <a:r>
              <a:rPr lang="en-IN" sz="2000" dirty="0" err="1" smtClean="0"/>
              <a:t>Pott’s</a:t>
            </a:r>
            <a:r>
              <a:rPr lang="en-IN" sz="2000" dirty="0" smtClean="0"/>
              <a:t> observation in the last century that  :</a:t>
            </a:r>
          </a:p>
          <a:p>
            <a:endParaRPr lang="en-IN" sz="2000" dirty="0" smtClean="0"/>
          </a:p>
          <a:p>
            <a:r>
              <a:rPr lang="en-IN" sz="2000" dirty="0" smtClean="0"/>
              <a:t>Increased incidence of scrotal skin cancer in chimney sweeps to chronic exposure to soot.</a:t>
            </a:r>
            <a:endParaRPr lang="en-IN"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sz="2400" dirty="0" smtClean="0">
                <a:solidFill>
                  <a:srgbClr val="C00000"/>
                </a:solidFill>
              </a:rPr>
              <a:t>MESENCHYME</a:t>
            </a:r>
            <a:r>
              <a:rPr lang="en-IN" sz="2800" dirty="0" smtClean="0">
                <a:solidFill>
                  <a:srgbClr val="C00000"/>
                </a:solidFill>
              </a:rPr>
              <a:t> </a:t>
            </a:r>
            <a:r>
              <a:rPr lang="en-IN" sz="2400" dirty="0" smtClean="0">
                <a:solidFill>
                  <a:srgbClr val="C00000"/>
                </a:solidFill>
              </a:rPr>
              <a:t>(</a:t>
            </a:r>
            <a:r>
              <a:rPr lang="en-IN" sz="2400" dirty="0" err="1" smtClean="0">
                <a:solidFill>
                  <a:srgbClr val="C00000"/>
                </a:solidFill>
              </a:rPr>
              <a:t>mesenchymal</a:t>
            </a:r>
            <a:r>
              <a:rPr lang="en-IN" sz="2400" dirty="0" smtClean="0">
                <a:solidFill>
                  <a:srgbClr val="C00000"/>
                </a:solidFill>
              </a:rPr>
              <a:t>) </a:t>
            </a:r>
          </a:p>
          <a:p>
            <a:pPr>
              <a:buNone/>
            </a:pPr>
            <a:endParaRPr lang="en-IN" dirty="0" smtClean="0"/>
          </a:p>
          <a:p>
            <a:r>
              <a:rPr lang="en-IN" sz="2400" dirty="0" smtClean="0"/>
              <a:t>Largely derived from mesoderm: </a:t>
            </a:r>
          </a:p>
          <a:p>
            <a:pPr>
              <a:buNone/>
            </a:pPr>
            <a:endParaRPr lang="en-IN" sz="2400" dirty="0" smtClean="0"/>
          </a:p>
          <a:p>
            <a:r>
              <a:rPr lang="en-IN" sz="2400" dirty="0" smtClean="0"/>
              <a:t>structural and functional elements of the body- </a:t>
            </a:r>
            <a:r>
              <a:rPr lang="en-IN" sz="2400" dirty="0" smtClean="0">
                <a:solidFill>
                  <a:srgbClr val="C00000"/>
                </a:solidFill>
              </a:rPr>
              <a:t>“connective tissue” </a:t>
            </a:r>
            <a:r>
              <a:rPr lang="en-IN" sz="2400" dirty="0" smtClean="0"/>
              <a:t>(cartilage, bone, collagen, nerve, blood vessels, etc...)</a:t>
            </a:r>
            <a:endParaRPr lang="en-IN" sz="2400" dirty="0"/>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effectLst/>
              </a:rPr>
              <a:t>Steps involved in chemical carcinogenesis</a:t>
            </a:r>
            <a:endParaRPr lang="en-IN" sz="2400" dirty="0">
              <a:effectLst/>
            </a:endParaRPr>
          </a:p>
        </p:txBody>
      </p:sp>
      <p:sp>
        <p:nvSpPr>
          <p:cNvPr id="3" name="Content Placeholder 2"/>
          <p:cNvSpPr>
            <a:spLocks noGrp="1"/>
          </p:cNvSpPr>
          <p:nvPr>
            <p:ph idx="1"/>
          </p:nvPr>
        </p:nvSpPr>
        <p:spPr/>
        <p:txBody>
          <a:bodyPr>
            <a:normAutofit/>
          </a:bodyPr>
          <a:lstStyle/>
          <a:p>
            <a:r>
              <a:rPr lang="en-IN" sz="2000" dirty="0" smtClean="0"/>
              <a:t>Appropriate dose of a chemical carcinogenic agents to a cell results in the formation of  initiation –promotion sequence</a:t>
            </a:r>
          </a:p>
          <a:p>
            <a:pPr>
              <a:buNone/>
            </a:pPr>
            <a:endParaRPr lang="en-IN" sz="2000" dirty="0" smtClean="0"/>
          </a:p>
          <a:p>
            <a:r>
              <a:rPr lang="en-IN" sz="2000" dirty="0" smtClean="0"/>
              <a:t> Initiation causes permanent DNA damage (mutation) which, is rapid and irreversible.</a:t>
            </a:r>
          </a:p>
          <a:p>
            <a:pPr>
              <a:buNone/>
            </a:pPr>
            <a:endParaRPr lang="en-IN" sz="2000" dirty="0" smtClean="0"/>
          </a:p>
          <a:p>
            <a:r>
              <a:rPr lang="en-IN" sz="2000" dirty="0" smtClean="0"/>
              <a:t>However, initiation alone is not sufficient for tumour formation and thus, promoters can induce tumours in initiated cells, but they are non-</a:t>
            </a:r>
            <a:r>
              <a:rPr lang="en-IN" sz="2000" dirty="0" err="1" smtClean="0"/>
              <a:t>tumourogenic</a:t>
            </a:r>
            <a:r>
              <a:rPr lang="en-IN" sz="2000" dirty="0" smtClean="0"/>
              <a:t> by themselves.</a:t>
            </a:r>
          </a:p>
          <a:p>
            <a:pPr>
              <a:buNone/>
            </a:pPr>
            <a:endParaRPr lang="en-IN" sz="2000" dirty="0" smtClean="0"/>
          </a:p>
          <a:p>
            <a:r>
              <a:rPr lang="en-IN" sz="2000" dirty="0" smtClean="0"/>
              <a:t>Furthermore, tumours do not result when a promoting agent applied before, the initiating agent</a:t>
            </a:r>
            <a:endParaRPr lang="en-IN" sz="2000" dirty="0"/>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In contrast to the effects of initiators, the cellular changes resulting from the application of promoters do not affect DNA directly and are reversible.</a:t>
            </a:r>
          </a:p>
          <a:p>
            <a:pPr>
              <a:buNone/>
            </a:pPr>
            <a:endParaRPr lang="en-IN" sz="2400" dirty="0" smtClean="0"/>
          </a:p>
          <a:p>
            <a:r>
              <a:rPr lang="en-IN" sz="2400" dirty="0" smtClean="0"/>
              <a:t> Promoters render cells susceptible to additional mutations by causing cellular proliferation. </a:t>
            </a:r>
          </a:p>
          <a:p>
            <a:pPr>
              <a:buNone/>
            </a:pPr>
            <a:endParaRPr lang="en-IN" sz="2400" dirty="0" smtClean="0"/>
          </a:p>
          <a:p>
            <a:r>
              <a:rPr lang="en-IN" sz="2400" dirty="0" smtClean="0"/>
              <a:t>Examples of promoters include </a:t>
            </a:r>
            <a:r>
              <a:rPr lang="en-IN" sz="2400" dirty="0" err="1" smtClean="0"/>
              <a:t>phorbol</a:t>
            </a:r>
            <a:r>
              <a:rPr lang="en-IN" sz="2400" dirty="0" smtClean="0"/>
              <a:t> ester, hormones, phenols and drugs.</a:t>
            </a:r>
            <a:endParaRPr lang="en-IN" sz="2400" dirty="0"/>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effectLst/>
              </a:rPr>
              <a:t>Chemical carcinogenic agents fall into two categories</a:t>
            </a:r>
            <a:endParaRPr lang="en-IN" sz="2400" dirty="0">
              <a:effectLst/>
            </a:endParaRPr>
          </a:p>
        </p:txBody>
      </p:sp>
      <p:sp>
        <p:nvSpPr>
          <p:cNvPr id="3" name="Content Placeholder 2"/>
          <p:cNvSpPr>
            <a:spLocks noGrp="1"/>
          </p:cNvSpPr>
          <p:nvPr>
            <p:ph idx="1"/>
          </p:nvPr>
        </p:nvSpPr>
        <p:spPr/>
        <p:txBody>
          <a:bodyPr>
            <a:normAutofit/>
          </a:bodyPr>
          <a:lstStyle/>
          <a:p>
            <a:r>
              <a:rPr lang="en-IN" sz="2000" b="1" dirty="0" smtClean="0">
                <a:solidFill>
                  <a:srgbClr val="C00000"/>
                </a:solidFill>
              </a:rPr>
              <a:t>1. Directly acting compound  :  </a:t>
            </a:r>
          </a:p>
          <a:p>
            <a:endParaRPr lang="en-US" sz="2000" b="1" dirty="0" smtClean="0">
              <a:solidFill>
                <a:srgbClr val="C00000"/>
              </a:solidFill>
            </a:endParaRPr>
          </a:p>
          <a:p>
            <a:r>
              <a:rPr lang="en-IN" sz="2000" dirty="0" smtClean="0"/>
              <a:t>These are ultimate carcinogens and have one property in common:</a:t>
            </a:r>
          </a:p>
          <a:p>
            <a:pPr>
              <a:buNone/>
            </a:pPr>
            <a:endParaRPr lang="en-IN" sz="2000" dirty="0" smtClean="0"/>
          </a:p>
          <a:p>
            <a:r>
              <a:rPr lang="en-IN" sz="2000" dirty="0" smtClean="0"/>
              <a:t>They are highly reactive </a:t>
            </a:r>
            <a:r>
              <a:rPr lang="en-IN" sz="2000" dirty="0" err="1" smtClean="0"/>
              <a:t>electrophiles</a:t>
            </a:r>
            <a:r>
              <a:rPr lang="en-IN" sz="2000" dirty="0" smtClean="0"/>
              <a:t> (have electron deficient atoms) that can react  with </a:t>
            </a:r>
            <a:r>
              <a:rPr lang="en-IN" sz="2000" dirty="0" err="1" smtClean="0"/>
              <a:t>nucleophilic</a:t>
            </a:r>
            <a:r>
              <a:rPr lang="en-IN" sz="2000" dirty="0" smtClean="0"/>
              <a:t> (electron-rich) sites in the cell. </a:t>
            </a:r>
          </a:p>
          <a:p>
            <a:pPr>
              <a:buNone/>
            </a:pPr>
            <a:endParaRPr lang="en-IN" sz="2000" dirty="0" smtClean="0"/>
          </a:p>
          <a:p>
            <a:r>
              <a:rPr lang="en-IN" sz="2000" dirty="0" smtClean="0"/>
              <a:t>This reaction is non-enzymatic and result in the formation of covalent adducts (addition products) between the chemical</a:t>
            </a:r>
          </a:p>
          <a:p>
            <a:pPr>
              <a:buNone/>
            </a:pPr>
            <a:r>
              <a:rPr lang="en-IN" sz="2000" dirty="0" smtClean="0"/>
              <a:t>    carcinogen and a nucleotide in DNA.</a:t>
            </a:r>
            <a:endParaRPr lang="en-IN" sz="2000" dirty="0">
              <a:solidFill>
                <a:srgbClr val="C00000"/>
              </a:solidFill>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err="1" smtClean="0"/>
              <a:t>Electrophilic</a:t>
            </a:r>
            <a:r>
              <a:rPr lang="en-IN" sz="2400" dirty="0" smtClean="0"/>
              <a:t> reactions may attack several electron-rich sites in the target cells including DNA, RNA, and proteins</a:t>
            </a:r>
            <a:r>
              <a:rPr lang="en-IN" sz="2400" b="1" i="1" dirty="0" smtClean="0"/>
              <a:t>.</a:t>
            </a:r>
          </a:p>
          <a:p>
            <a:endParaRPr lang="en-IN" sz="2400" b="1" i="1" dirty="0" smtClean="0"/>
          </a:p>
          <a:p>
            <a:r>
              <a:rPr lang="en-IN" sz="2400" dirty="0" smtClean="0"/>
              <a:t>Only a few </a:t>
            </a:r>
            <a:r>
              <a:rPr lang="en-IN" sz="2400" dirty="0" err="1" smtClean="0"/>
              <a:t>alkylating</a:t>
            </a:r>
            <a:r>
              <a:rPr lang="en-IN" sz="2400" dirty="0" smtClean="0"/>
              <a:t> and </a:t>
            </a:r>
            <a:r>
              <a:rPr lang="en-IN" sz="2400" dirty="0" err="1" smtClean="0"/>
              <a:t>acylating</a:t>
            </a:r>
            <a:r>
              <a:rPr lang="en-IN" sz="2400" dirty="0" smtClean="0"/>
              <a:t> agents are directly acting carcinogens</a:t>
            </a:r>
            <a:endParaRPr lang="en-IN" sz="2400" dirty="0"/>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411162"/>
          </a:xfrm>
        </p:spPr>
        <p:txBody>
          <a:bodyPr>
            <a:normAutofit fontScale="90000"/>
          </a:bodyPr>
          <a:lstStyle/>
          <a:p>
            <a:endParaRPr lang="en-IN" dirty="0"/>
          </a:p>
        </p:txBody>
      </p:sp>
      <p:sp>
        <p:nvSpPr>
          <p:cNvPr id="3" name="Content Placeholder 2"/>
          <p:cNvSpPr>
            <a:spLocks noGrp="1"/>
          </p:cNvSpPr>
          <p:nvPr>
            <p:ph idx="1"/>
          </p:nvPr>
        </p:nvSpPr>
        <p:spPr>
          <a:xfrm>
            <a:off x="1435608" y="914400"/>
            <a:ext cx="7498080" cy="5334000"/>
          </a:xfrm>
        </p:spPr>
        <p:txBody>
          <a:bodyPr>
            <a:normAutofit/>
          </a:bodyPr>
          <a:lstStyle/>
          <a:p>
            <a:pPr>
              <a:buNone/>
            </a:pPr>
            <a:r>
              <a:rPr lang="en-IN" sz="2400" dirty="0" smtClean="0">
                <a:solidFill>
                  <a:srgbClr val="C00000"/>
                </a:solidFill>
              </a:rPr>
              <a:t>2. </a:t>
            </a:r>
            <a:r>
              <a:rPr lang="en-IN" sz="2400" b="1" dirty="0" smtClean="0">
                <a:solidFill>
                  <a:srgbClr val="C00000"/>
                </a:solidFill>
              </a:rPr>
              <a:t>Indirect acting compounds (or pro-carcinogens) </a:t>
            </a:r>
          </a:p>
          <a:p>
            <a:pPr>
              <a:buNone/>
            </a:pPr>
            <a:endParaRPr lang="en-US" sz="2400" b="1" dirty="0" smtClean="0">
              <a:solidFill>
                <a:srgbClr val="C00000"/>
              </a:solidFill>
            </a:endParaRPr>
          </a:p>
          <a:p>
            <a:r>
              <a:rPr lang="en-IN" sz="2000" dirty="0" smtClean="0"/>
              <a:t>Requires metabolic conversion in vivo to produce ultimate carcinogens capable of transforming cells.</a:t>
            </a:r>
          </a:p>
          <a:p>
            <a:pPr>
              <a:buNone/>
            </a:pPr>
            <a:endParaRPr lang="en-IN" sz="2000" dirty="0" smtClean="0"/>
          </a:p>
          <a:p>
            <a:r>
              <a:rPr lang="en-IN" sz="2000" dirty="0" smtClean="0"/>
              <a:t> Most known carcinogens are metabolized by </a:t>
            </a:r>
            <a:r>
              <a:rPr lang="en-IN" sz="2000" dirty="0" err="1" smtClean="0"/>
              <a:t>cytochrome</a:t>
            </a:r>
            <a:r>
              <a:rPr lang="en-IN" sz="2000" dirty="0" smtClean="0"/>
              <a:t> p-450 dependent </a:t>
            </a:r>
            <a:r>
              <a:rPr lang="en-IN" sz="2000" dirty="0" err="1" smtClean="0"/>
              <a:t>monooxygenase</a:t>
            </a:r>
            <a:r>
              <a:rPr lang="en-IN" sz="2000" dirty="0" smtClean="0"/>
              <a:t>.</a:t>
            </a:r>
          </a:p>
          <a:p>
            <a:pPr>
              <a:buNone/>
            </a:pPr>
            <a:endParaRPr lang="en-IN" sz="2000" dirty="0" smtClean="0"/>
          </a:p>
          <a:p>
            <a:r>
              <a:rPr lang="en-IN" sz="2000" dirty="0" smtClean="0"/>
              <a:t> Examples of this group include polycyclic and heterocyclic aromatic </a:t>
            </a:r>
            <a:r>
              <a:rPr lang="en-IN" sz="2000" dirty="0" err="1" smtClean="0"/>
              <a:t>hydocarbones</a:t>
            </a:r>
            <a:r>
              <a:rPr lang="en-IN" sz="2000" dirty="0" smtClean="0"/>
              <a:t>,  and aromatic amines etc….</a:t>
            </a:r>
          </a:p>
          <a:p>
            <a:pPr>
              <a:buNone/>
            </a:pPr>
            <a:endParaRPr lang="en-IN" sz="2000" dirty="0" smtClean="0"/>
          </a:p>
          <a:p>
            <a:r>
              <a:rPr lang="en-IN" sz="2000" dirty="0" smtClean="0"/>
              <a:t>These chemical carcinogens lead to mutations in cells by affecting the functions of </a:t>
            </a:r>
            <a:r>
              <a:rPr lang="en-IN" sz="2000" dirty="0" err="1" smtClean="0"/>
              <a:t>oncogenes</a:t>
            </a:r>
            <a:r>
              <a:rPr lang="en-IN" sz="2000" dirty="0" smtClean="0"/>
              <a:t>, </a:t>
            </a:r>
            <a:r>
              <a:rPr lang="en-IN" sz="2000" dirty="0" err="1" smtClean="0"/>
              <a:t>onco</a:t>
            </a:r>
            <a:r>
              <a:rPr lang="en-IN" sz="2000" dirty="0" smtClean="0"/>
              <a:t>-suppressor genes and genes that regulate apoptosis.</a:t>
            </a:r>
            <a:endParaRPr lang="en-IN" sz="2000" dirty="0"/>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solidFill>
                  <a:srgbClr val="C00000"/>
                </a:solidFill>
                <a:effectLst/>
              </a:rPr>
              <a:t>Radiation carcinogenesis</a:t>
            </a:r>
            <a:endParaRPr lang="en-IN" sz="2400" dirty="0">
              <a:solidFill>
                <a:srgbClr val="C00000"/>
              </a:solidFill>
              <a:effectLst/>
            </a:endParaRPr>
          </a:p>
        </p:txBody>
      </p:sp>
      <p:sp>
        <p:nvSpPr>
          <p:cNvPr id="3" name="Content Placeholder 2"/>
          <p:cNvSpPr>
            <a:spLocks noGrp="1"/>
          </p:cNvSpPr>
          <p:nvPr>
            <p:ph idx="1"/>
          </p:nvPr>
        </p:nvSpPr>
        <p:spPr/>
        <p:txBody>
          <a:bodyPr>
            <a:normAutofit/>
          </a:bodyPr>
          <a:lstStyle/>
          <a:p>
            <a:r>
              <a:rPr lang="en-IN" sz="2400" dirty="0" smtClean="0"/>
              <a:t>Radiant energy whether in form of ultraviolet (UV) sun light </a:t>
            </a:r>
          </a:p>
          <a:p>
            <a:pPr>
              <a:buNone/>
            </a:pPr>
            <a:endParaRPr lang="en-IN" sz="2400" dirty="0" smtClean="0"/>
          </a:p>
          <a:p>
            <a:r>
              <a:rPr lang="en-IN" sz="2400" dirty="0" smtClean="0"/>
              <a:t>or ionizing electromagnetic (X rays and gamma (δ ) rays) </a:t>
            </a:r>
          </a:p>
          <a:p>
            <a:pPr>
              <a:buNone/>
            </a:pPr>
            <a:endParaRPr lang="en-IN" sz="2400" dirty="0" smtClean="0"/>
          </a:p>
          <a:p>
            <a:r>
              <a:rPr lang="en-IN" sz="2400" dirty="0" smtClean="0"/>
              <a:t>and particulates (</a:t>
            </a:r>
            <a:r>
              <a:rPr lang="en-IN" sz="2400" dirty="0" err="1" smtClean="0"/>
              <a:t>α,β</a:t>
            </a:r>
            <a:r>
              <a:rPr lang="en-IN" sz="2400" dirty="0" smtClean="0"/>
              <a:t>, protons and neutrons) radiation can transform and induce neoplasm in both humans and experimental animals.</a:t>
            </a:r>
            <a:endParaRPr lang="en-IN" sz="2400" dirty="0"/>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effectLst/>
              </a:rPr>
              <a:t>Two types of radiation injuries are recognized:</a:t>
            </a:r>
            <a:endParaRPr lang="en-IN" sz="2400" dirty="0">
              <a:effectLst/>
            </a:endParaRPr>
          </a:p>
        </p:txBody>
      </p:sp>
      <p:sp>
        <p:nvSpPr>
          <p:cNvPr id="3" name="Content Placeholder 2"/>
          <p:cNvSpPr>
            <a:spLocks noGrp="1"/>
          </p:cNvSpPr>
          <p:nvPr>
            <p:ph idx="1"/>
          </p:nvPr>
        </p:nvSpPr>
        <p:spPr/>
        <p:txBody>
          <a:bodyPr>
            <a:normAutofit lnSpcReduction="10000"/>
          </a:bodyPr>
          <a:lstStyle/>
          <a:p>
            <a:r>
              <a:rPr lang="en-IN" sz="2000" b="1" dirty="0" err="1" smtClean="0"/>
              <a:t>i</a:t>
            </a:r>
            <a:r>
              <a:rPr lang="en-IN" sz="2000" b="1" dirty="0" smtClean="0"/>
              <a:t>) Ultraviolet rays (UV light)</a:t>
            </a:r>
            <a:r>
              <a:rPr lang="en-IN" sz="2000" dirty="0" smtClean="0"/>
              <a:t> :</a:t>
            </a:r>
          </a:p>
          <a:p>
            <a:endParaRPr lang="en-US" sz="2000" dirty="0" smtClean="0"/>
          </a:p>
          <a:p>
            <a:r>
              <a:rPr lang="en-IN" sz="2000" dirty="0" smtClean="0"/>
              <a:t>UV rays are examples of </a:t>
            </a:r>
            <a:r>
              <a:rPr lang="en-IN" sz="2000" dirty="0" smtClean="0">
                <a:solidFill>
                  <a:srgbClr val="C00000"/>
                </a:solidFill>
              </a:rPr>
              <a:t>non-ionizing radiation </a:t>
            </a:r>
            <a:r>
              <a:rPr lang="en-IN" sz="2000" dirty="0" smtClean="0"/>
              <a:t>that cause vibration and rotation of  atoms in biologic molecules</a:t>
            </a:r>
          </a:p>
          <a:p>
            <a:pPr>
              <a:buNone/>
            </a:pPr>
            <a:endParaRPr lang="en-IN" sz="2000" dirty="0" smtClean="0"/>
          </a:p>
          <a:p>
            <a:r>
              <a:rPr lang="en-IN" sz="2000" dirty="0" smtClean="0"/>
              <a:t>UV rays induce an increased incidence of </a:t>
            </a:r>
            <a:r>
              <a:rPr lang="en-IN" sz="2000" dirty="0" err="1" smtClean="0">
                <a:solidFill>
                  <a:srgbClr val="C00000"/>
                </a:solidFill>
              </a:rPr>
              <a:t>squamous</a:t>
            </a:r>
            <a:r>
              <a:rPr lang="en-IN" sz="2000" dirty="0" smtClean="0">
                <a:solidFill>
                  <a:srgbClr val="C00000"/>
                </a:solidFill>
              </a:rPr>
              <a:t> cell carcinoma, basal cell carcinoma and possibly malignant melanoma of skin</a:t>
            </a:r>
            <a:r>
              <a:rPr lang="en-IN" sz="2000" dirty="0" smtClean="0"/>
              <a:t>.</a:t>
            </a:r>
          </a:p>
          <a:p>
            <a:pPr>
              <a:buNone/>
            </a:pPr>
            <a:endParaRPr lang="en-IN" sz="2000" dirty="0" smtClean="0"/>
          </a:p>
          <a:p>
            <a:r>
              <a:rPr lang="en-IN" sz="2000" dirty="0" smtClean="0"/>
              <a:t> Risk factors for developing UV rays related disorders depend on</a:t>
            </a:r>
          </a:p>
          <a:p>
            <a:pPr>
              <a:buNone/>
            </a:pPr>
            <a:endParaRPr lang="en-IN" sz="2000" dirty="0" smtClean="0"/>
          </a:p>
          <a:p>
            <a:r>
              <a:rPr lang="en-IN" sz="2000" dirty="0" smtClean="0"/>
              <a:t>- Type of UV rays – UV type B</a:t>
            </a:r>
          </a:p>
          <a:p>
            <a:r>
              <a:rPr lang="en-IN" sz="2000" dirty="0" smtClean="0"/>
              <a:t>- Intensity of exposure</a:t>
            </a:r>
          </a:p>
          <a:p>
            <a:r>
              <a:rPr lang="en-IN" sz="2000" dirty="0" smtClean="0"/>
              <a:t>- Quality of light absorbing </a:t>
            </a:r>
            <a:r>
              <a:rPr lang="en-IN" sz="2000" dirty="0" smtClean="0">
                <a:solidFill>
                  <a:srgbClr val="C00000"/>
                </a:solidFill>
              </a:rPr>
              <a:t>“protective mantle” </a:t>
            </a:r>
            <a:r>
              <a:rPr lang="en-IN" sz="2000" dirty="0" smtClean="0"/>
              <a:t>of melanin in the skin</a:t>
            </a:r>
            <a:endParaRPr lang="en-IN" sz="2000" dirty="0"/>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UV rays’ effects on cell nucleus are:</a:t>
            </a:r>
          </a:p>
          <a:p>
            <a:pPr>
              <a:buNone/>
            </a:pPr>
            <a:endParaRPr lang="en-IN" sz="2400" dirty="0" smtClean="0"/>
          </a:p>
          <a:p>
            <a:r>
              <a:rPr lang="en-IN" sz="2400" dirty="0" smtClean="0"/>
              <a:t>The carcinogenesis of UV type B rays is attributable to its formation </a:t>
            </a:r>
            <a:r>
              <a:rPr lang="en-IN" sz="2400" dirty="0" smtClean="0">
                <a:solidFill>
                  <a:srgbClr val="C00000"/>
                </a:solidFill>
              </a:rPr>
              <a:t>of </a:t>
            </a:r>
            <a:r>
              <a:rPr lang="en-IN" sz="2400" dirty="0" err="1" smtClean="0">
                <a:solidFill>
                  <a:srgbClr val="C00000"/>
                </a:solidFill>
              </a:rPr>
              <a:t>pyrimidine</a:t>
            </a:r>
            <a:r>
              <a:rPr lang="en-IN" sz="2400" dirty="0" smtClean="0">
                <a:solidFill>
                  <a:srgbClr val="C00000"/>
                </a:solidFill>
              </a:rPr>
              <a:t> dimmers in DNA</a:t>
            </a:r>
          </a:p>
          <a:p>
            <a:pPr>
              <a:buNone/>
            </a:pPr>
            <a:endParaRPr lang="en-IN" sz="2400" dirty="0" smtClean="0"/>
          </a:p>
          <a:p>
            <a:r>
              <a:rPr lang="en-IN" sz="2400" dirty="0" smtClean="0"/>
              <a:t>However, UV rays can also cause inhibition of cell division, inactivation of enzymes,</a:t>
            </a:r>
          </a:p>
          <a:p>
            <a:pPr>
              <a:buNone/>
            </a:pPr>
            <a:endParaRPr lang="en-IN" sz="2400" dirty="0" smtClean="0"/>
          </a:p>
          <a:p>
            <a:r>
              <a:rPr lang="en-IN" sz="2400" dirty="0" smtClean="0"/>
              <a:t>Induction of mutation and sufficient dose kill cells.</a:t>
            </a:r>
            <a:endParaRPr lang="en-IN" sz="2400" dirty="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dirty="0" smtClean="0">
                <a:effectLst/>
              </a:rPr>
              <a:t>ii) Ionizing radiation</a:t>
            </a:r>
            <a:endParaRPr lang="en-IN" sz="2800" dirty="0">
              <a:effectLst/>
            </a:endParaRPr>
          </a:p>
        </p:txBody>
      </p:sp>
      <p:sp>
        <p:nvSpPr>
          <p:cNvPr id="3" name="Content Placeholder 2"/>
          <p:cNvSpPr>
            <a:spLocks noGrp="1"/>
          </p:cNvSpPr>
          <p:nvPr>
            <p:ph idx="1"/>
          </p:nvPr>
        </p:nvSpPr>
        <p:spPr/>
        <p:txBody>
          <a:bodyPr>
            <a:normAutofit/>
          </a:bodyPr>
          <a:lstStyle/>
          <a:p>
            <a:r>
              <a:rPr lang="en-IN" sz="2400" dirty="0" smtClean="0"/>
              <a:t>Ionizing radiations are of short wave length and high frequency which can ionize biologic target molecules and eject electrons</a:t>
            </a:r>
          </a:p>
          <a:p>
            <a:pPr>
              <a:buNone/>
            </a:pPr>
            <a:endParaRPr lang="en-IN" sz="2400" dirty="0" smtClean="0"/>
          </a:p>
          <a:p>
            <a:r>
              <a:rPr lang="en-IN" sz="2400" dirty="0" smtClean="0"/>
              <a:t>Electromagnetic and particulate radiations in forms of </a:t>
            </a:r>
            <a:r>
              <a:rPr lang="en-IN" sz="2400" dirty="0" err="1" smtClean="0"/>
              <a:t>theureptic</a:t>
            </a:r>
            <a:r>
              <a:rPr lang="en-IN" sz="2400" dirty="0" smtClean="0"/>
              <a:t>, occupational or atomic bomb incidents can be carcinogenic</a:t>
            </a:r>
            <a:endParaRPr lang="en-IN" sz="2400" dirty="0"/>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sz="2400" dirty="0" smtClean="0">
                <a:solidFill>
                  <a:srgbClr val="C00000"/>
                </a:solidFill>
              </a:rPr>
              <a:t>Occupational hazards include: </a:t>
            </a:r>
          </a:p>
          <a:p>
            <a:endParaRPr lang="en-IN" sz="2400" dirty="0" smtClean="0">
              <a:solidFill>
                <a:srgbClr val="C00000"/>
              </a:solidFill>
            </a:endParaRPr>
          </a:p>
          <a:p>
            <a:r>
              <a:rPr lang="en-IN" sz="2000" dirty="0" smtClean="0"/>
              <a:t>Many of the </a:t>
            </a:r>
            <a:r>
              <a:rPr lang="en-IN" sz="2000" dirty="0" err="1" smtClean="0"/>
              <a:t>poineers</a:t>
            </a:r>
            <a:r>
              <a:rPr lang="en-IN" sz="2000" dirty="0" smtClean="0"/>
              <a:t> in the development of </a:t>
            </a:r>
            <a:r>
              <a:rPr lang="en-IN" sz="2000" dirty="0" err="1" smtClean="0">
                <a:solidFill>
                  <a:srgbClr val="C00000"/>
                </a:solidFill>
              </a:rPr>
              <a:t>roentegen</a:t>
            </a:r>
            <a:r>
              <a:rPr lang="en-IN" sz="2000" dirty="0" smtClean="0">
                <a:solidFill>
                  <a:srgbClr val="C00000"/>
                </a:solidFill>
              </a:rPr>
              <a:t> rays develop skin cancers.</a:t>
            </a:r>
          </a:p>
          <a:p>
            <a:endParaRPr lang="en-IN" sz="2000" dirty="0" smtClean="0"/>
          </a:p>
          <a:p>
            <a:r>
              <a:rPr lang="en-IN" sz="2000" dirty="0" smtClean="0"/>
              <a:t>Miners  for </a:t>
            </a:r>
            <a:r>
              <a:rPr lang="en-IN" sz="2000" dirty="0" smtClean="0">
                <a:solidFill>
                  <a:schemeClr val="accent3">
                    <a:lumMod val="75000"/>
                  </a:schemeClr>
                </a:solidFill>
              </a:rPr>
              <a:t>radioactive elements---lung cancer</a:t>
            </a:r>
            <a:endParaRPr lang="en-IN" sz="2000" dirty="0">
              <a:solidFill>
                <a:schemeClr val="accent3">
                  <a:lumMod val="75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u="sng" dirty="0" smtClean="0">
                <a:solidFill>
                  <a:srgbClr val="C00000"/>
                </a:solidFill>
              </a:rPr>
              <a:t>EPITHELIUM (epithelial) </a:t>
            </a:r>
          </a:p>
          <a:p>
            <a:r>
              <a:rPr lang="en-IN" dirty="0" smtClean="0"/>
              <a:t>   </a:t>
            </a:r>
            <a:r>
              <a:rPr lang="en-IN" sz="2400" dirty="0" smtClean="0"/>
              <a:t>Derived from </a:t>
            </a:r>
            <a:r>
              <a:rPr lang="en-IN" sz="2400" dirty="0" smtClean="0">
                <a:solidFill>
                  <a:srgbClr val="C00000"/>
                </a:solidFill>
              </a:rPr>
              <a:t>ectoderm or endoderm</a:t>
            </a:r>
            <a:r>
              <a:rPr lang="en-IN" sz="2400" dirty="0" smtClean="0"/>
              <a:t>: </a:t>
            </a:r>
          </a:p>
          <a:p>
            <a:pPr>
              <a:buNone/>
            </a:pPr>
            <a:r>
              <a:rPr lang="en-IN" sz="2400" dirty="0" smtClean="0"/>
              <a:t>       - the protective, absorptive and </a:t>
            </a:r>
            <a:r>
              <a:rPr lang="en-IN" sz="2400" dirty="0" err="1" smtClean="0"/>
              <a:t>secretory</a:t>
            </a:r>
            <a:r>
              <a:rPr lang="en-IN" sz="2400" dirty="0" smtClean="0"/>
              <a:t> lining of </a:t>
            </a:r>
          </a:p>
          <a:p>
            <a:pPr>
              <a:buNone/>
            </a:pPr>
            <a:r>
              <a:rPr lang="en-IN" sz="2400" dirty="0" smtClean="0"/>
              <a:t>	      the body :  </a:t>
            </a:r>
          </a:p>
          <a:p>
            <a:pPr>
              <a:buNone/>
            </a:pPr>
            <a:r>
              <a:rPr lang="en-IN" sz="2400" dirty="0" smtClean="0"/>
              <a:t>		</a:t>
            </a:r>
            <a:r>
              <a:rPr lang="en-IN" sz="2400" dirty="0" smtClean="0">
                <a:solidFill>
                  <a:srgbClr val="C00000"/>
                </a:solidFill>
              </a:rPr>
              <a:t>Externally</a:t>
            </a:r>
            <a:r>
              <a:rPr lang="en-IN" sz="2400" dirty="0" smtClean="0"/>
              <a:t> ---  (e.g. skin) and</a:t>
            </a:r>
          </a:p>
          <a:p>
            <a:pPr>
              <a:buNone/>
            </a:pPr>
            <a:r>
              <a:rPr lang="en-IN" sz="2400" dirty="0" smtClean="0"/>
              <a:t>		</a:t>
            </a:r>
            <a:r>
              <a:rPr lang="en-IN" sz="2400" dirty="0" smtClean="0">
                <a:solidFill>
                  <a:srgbClr val="C00000"/>
                </a:solidFill>
              </a:rPr>
              <a:t>Internally</a:t>
            </a:r>
            <a:r>
              <a:rPr lang="en-IN" sz="2400" dirty="0" smtClean="0"/>
              <a:t>----- (e.g. lining of colon, pancreatic glands) </a:t>
            </a:r>
          </a:p>
          <a:p>
            <a:pPr>
              <a:buNone/>
            </a:pPr>
            <a:endParaRPr lang="en-IN" sz="2400" dirty="0" smtClean="0"/>
          </a:p>
          <a:p>
            <a:pPr>
              <a:buNone/>
            </a:pPr>
            <a:r>
              <a:rPr lang="en-IN" sz="2400" dirty="0" smtClean="0"/>
              <a:t>    	Common types of epithelium are:  </a:t>
            </a:r>
            <a:r>
              <a:rPr lang="en-IN" sz="2400" dirty="0" err="1" smtClean="0">
                <a:solidFill>
                  <a:srgbClr val="C00000"/>
                </a:solidFill>
              </a:rPr>
              <a:t>squamous</a:t>
            </a:r>
            <a:r>
              <a:rPr lang="en-IN" sz="2400" dirty="0" smtClean="0">
                <a:solidFill>
                  <a:srgbClr val="C00000"/>
                </a:solidFill>
              </a:rPr>
              <a:t> and               	columnar/glandular</a:t>
            </a:r>
            <a:endParaRPr lang="en-IN" sz="2400" dirty="0">
              <a:solidFill>
                <a:srgbClr val="C00000"/>
              </a:solidFill>
            </a:endParaRP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Therapeutic irradiations have been documented to be carcinogenic :</a:t>
            </a:r>
          </a:p>
          <a:p>
            <a:pPr>
              <a:buNone/>
            </a:pPr>
            <a:endParaRPr lang="en-IN" sz="2400" dirty="0" smtClean="0"/>
          </a:p>
          <a:p>
            <a:r>
              <a:rPr lang="en-IN" sz="2400" dirty="0" smtClean="0">
                <a:solidFill>
                  <a:srgbClr val="C00000"/>
                </a:solidFill>
              </a:rPr>
              <a:t>Thyroid cancer </a:t>
            </a:r>
            <a:r>
              <a:rPr lang="en-IN" sz="2400" dirty="0" smtClean="0"/>
              <a:t>may result from childhood &amp; infancy irradiation (9%), </a:t>
            </a:r>
          </a:p>
          <a:p>
            <a:pPr>
              <a:buNone/>
            </a:pPr>
            <a:endParaRPr lang="en-IN" sz="2400" dirty="0" smtClean="0"/>
          </a:p>
          <a:p>
            <a:r>
              <a:rPr lang="en-IN" sz="2400" dirty="0" smtClean="0"/>
              <a:t>and by the same taken radiation therapy for </a:t>
            </a:r>
            <a:r>
              <a:rPr lang="en-IN" sz="2400" dirty="0" err="1" smtClean="0"/>
              <a:t>spondylitis</a:t>
            </a:r>
            <a:r>
              <a:rPr lang="en-IN" sz="2400" dirty="0" smtClean="0"/>
              <a:t> may lead to a possible acute </a:t>
            </a:r>
            <a:r>
              <a:rPr lang="en-IN" sz="2400" dirty="0" err="1" smtClean="0"/>
              <a:t>leukemia</a:t>
            </a:r>
            <a:r>
              <a:rPr lang="en-IN" sz="2400" dirty="0" smtClean="0"/>
              <a:t> year later.</a:t>
            </a:r>
            <a:endParaRPr lang="en-IN" sz="2400" dirty="0"/>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In atomic bonds dropped in Hiroshima and Nagasaki </a:t>
            </a:r>
          </a:p>
          <a:p>
            <a:endParaRPr lang="en-IN" sz="2400" dirty="0" smtClean="0"/>
          </a:p>
          <a:p>
            <a:r>
              <a:rPr lang="en-IN" sz="2400" dirty="0" smtClean="0"/>
              <a:t>initially principal cancers were acute and chronic </a:t>
            </a:r>
            <a:r>
              <a:rPr lang="en-IN" sz="2400" dirty="0" err="1" smtClean="0"/>
              <a:t>mylogenous</a:t>
            </a:r>
            <a:r>
              <a:rPr lang="en-IN" sz="2400" dirty="0" smtClean="0"/>
              <a:t> </a:t>
            </a:r>
            <a:r>
              <a:rPr lang="en-IN" sz="2400" dirty="0" err="1" smtClean="0"/>
              <a:t>leukemias</a:t>
            </a:r>
            <a:r>
              <a:rPr lang="en-IN" sz="2400" dirty="0" smtClean="0"/>
              <a:t> after a latent of about 7 years </a:t>
            </a:r>
          </a:p>
          <a:p>
            <a:endParaRPr lang="en-IN" sz="2400" dirty="0" smtClean="0"/>
          </a:p>
          <a:p>
            <a:r>
              <a:rPr lang="en-IN" sz="2400" dirty="0" smtClean="0"/>
              <a:t>Solid tumours such as breast, colon, thyroid and lung cancers increased in incidence.</a:t>
            </a:r>
            <a:endParaRPr lang="en-IN" sz="2400" dirty="0"/>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a:bodyPr>
          <a:lstStyle/>
          <a:p>
            <a:r>
              <a:rPr lang="en-IN" sz="2800" dirty="0" smtClean="0">
                <a:effectLst/>
              </a:rPr>
              <a:t>C) Viral and bacterial carcinogenesis</a:t>
            </a:r>
            <a:endParaRPr lang="en-IN" sz="2800" dirty="0">
              <a:effectLst/>
            </a:endParaRPr>
          </a:p>
        </p:txBody>
      </p:sp>
      <p:sp>
        <p:nvSpPr>
          <p:cNvPr id="3" name="Content Placeholder 2"/>
          <p:cNvSpPr>
            <a:spLocks noGrp="1"/>
          </p:cNvSpPr>
          <p:nvPr>
            <p:ph idx="1"/>
          </p:nvPr>
        </p:nvSpPr>
        <p:spPr>
          <a:xfrm>
            <a:off x="1435608" y="1066800"/>
            <a:ext cx="7498080" cy="5181600"/>
          </a:xfrm>
        </p:spPr>
        <p:txBody>
          <a:bodyPr>
            <a:normAutofit/>
          </a:bodyPr>
          <a:lstStyle/>
          <a:p>
            <a:r>
              <a:rPr lang="en-IN" sz="2000" dirty="0" smtClean="0"/>
              <a:t>Large groups of DNA and RNA viruses have proved to be </a:t>
            </a:r>
            <a:r>
              <a:rPr lang="en-IN" sz="2000" dirty="0" err="1" smtClean="0"/>
              <a:t>oncogenic</a:t>
            </a:r>
            <a:r>
              <a:rPr lang="en-IN" sz="2000" dirty="0" smtClean="0"/>
              <a:t> </a:t>
            </a:r>
          </a:p>
          <a:p>
            <a:r>
              <a:rPr lang="en-IN" sz="2000" dirty="0" smtClean="0"/>
              <a:t>and there is an association between infections by the </a:t>
            </a:r>
            <a:r>
              <a:rPr lang="en-IN" sz="2000" dirty="0" smtClean="0">
                <a:solidFill>
                  <a:schemeClr val="tx2"/>
                </a:solidFill>
              </a:rPr>
              <a:t>bacterium Helicobacter Pylori and gastric lymphoma.</a:t>
            </a:r>
          </a:p>
          <a:p>
            <a:endParaRPr lang="en-US" sz="2400" dirty="0" smtClean="0"/>
          </a:p>
          <a:p>
            <a:r>
              <a:rPr lang="en-IN" sz="2400" dirty="0" err="1" smtClean="0">
                <a:solidFill>
                  <a:srgbClr val="C00000"/>
                </a:solidFill>
              </a:rPr>
              <a:t>i</a:t>
            </a:r>
            <a:r>
              <a:rPr lang="en-IN" sz="2400" dirty="0" smtClean="0">
                <a:solidFill>
                  <a:srgbClr val="C00000"/>
                </a:solidFill>
              </a:rPr>
              <a:t>) DNA </a:t>
            </a:r>
            <a:r>
              <a:rPr lang="en-IN" sz="2400" dirty="0" err="1" smtClean="0">
                <a:solidFill>
                  <a:srgbClr val="C00000"/>
                </a:solidFill>
              </a:rPr>
              <a:t>oncogenic</a:t>
            </a:r>
            <a:r>
              <a:rPr lang="en-IN" sz="2400" dirty="0" smtClean="0">
                <a:solidFill>
                  <a:srgbClr val="C00000"/>
                </a:solidFill>
              </a:rPr>
              <a:t> viruses :</a:t>
            </a:r>
          </a:p>
          <a:p>
            <a:r>
              <a:rPr lang="en-IN" sz="2400" dirty="0" smtClean="0"/>
              <a:t>This group includes:</a:t>
            </a:r>
          </a:p>
          <a:p>
            <a:pPr>
              <a:buNone/>
            </a:pPr>
            <a:endParaRPr lang="en-IN" sz="2400" dirty="0" smtClean="0"/>
          </a:p>
          <a:p>
            <a:r>
              <a:rPr lang="en-IN" sz="2000" dirty="0" smtClean="0"/>
              <a:t>Human </a:t>
            </a:r>
            <a:r>
              <a:rPr lang="en-IN" sz="2000" dirty="0" err="1" smtClean="0"/>
              <a:t>Papilloma</a:t>
            </a:r>
            <a:r>
              <a:rPr lang="en-IN" sz="2000" dirty="0" smtClean="0"/>
              <a:t> Virus (HPV)</a:t>
            </a:r>
          </a:p>
          <a:p>
            <a:pPr>
              <a:buNone/>
            </a:pPr>
            <a:endParaRPr lang="en-IN" sz="2000" dirty="0" smtClean="0"/>
          </a:p>
          <a:p>
            <a:r>
              <a:rPr lang="en-IN" sz="2000" dirty="0" smtClean="0"/>
              <a:t>Epstein Barr Virus (EBV)</a:t>
            </a:r>
          </a:p>
          <a:p>
            <a:endParaRPr lang="en-US" sz="2000" dirty="0" smtClean="0"/>
          </a:p>
          <a:p>
            <a:r>
              <a:rPr lang="en-IN" sz="2000" dirty="0" smtClean="0"/>
              <a:t> Hepatitis B Virus (HBV)</a:t>
            </a:r>
          </a:p>
          <a:p>
            <a:endParaRPr lang="en-US" sz="2400" dirty="0" smtClean="0"/>
          </a:p>
          <a:p>
            <a:endParaRPr lang="en-IN" sz="2400" dirty="0"/>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effectLst/>
              </a:rPr>
              <a:t>Human </a:t>
            </a:r>
            <a:r>
              <a:rPr lang="en-IN" sz="2400" dirty="0" err="1" smtClean="0">
                <a:effectLst/>
              </a:rPr>
              <a:t>papilloma</a:t>
            </a:r>
            <a:r>
              <a:rPr lang="en-IN" sz="2400" dirty="0" smtClean="0">
                <a:effectLst/>
              </a:rPr>
              <a:t> Virus (HPV)</a:t>
            </a:r>
            <a:endParaRPr lang="en-IN" sz="2400" dirty="0">
              <a:effectLst/>
            </a:endParaRPr>
          </a:p>
        </p:txBody>
      </p:sp>
      <p:sp>
        <p:nvSpPr>
          <p:cNvPr id="3" name="Content Placeholder 2"/>
          <p:cNvSpPr>
            <a:spLocks noGrp="1"/>
          </p:cNvSpPr>
          <p:nvPr>
            <p:ph idx="1"/>
          </p:nvPr>
        </p:nvSpPr>
        <p:spPr/>
        <p:txBody>
          <a:bodyPr/>
          <a:lstStyle/>
          <a:p>
            <a:r>
              <a:rPr lang="en-IN" sz="2400" dirty="0" smtClean="0"/>
              <a:t>HPV definitely causes benign </a:t>
            </a:r>
            <a:r>
              <a:rPr lang="en-IN" sz="2400" dirty="0" err="1" smtClean="0"/>
              <a:t>squamous</a:t>
            </a:r>
            <a:r>
              <a:rPr lang="en-IN" sz="2400" dirty="0" smtClean="0"/>
              <a:t> </a:t>
            </a:r>
            <a:r>
              <a:rPr lang="en-IN" sz="2400" dirty="0" err="1" smtClean="0"/>
              <a:t>papilloma</a:t>
            </a:r>
            <a:r>
              <a:rPr lang="en-IN" sz="2400" dirty="0" smtClean="0"/>
              <a:t> (warts) (type 1,2,3,4, 7). </a:t>
            </a:r>
          </a:p>
          <a:p>
            <a:endParaRPr lang="en-IN" sz="2400" dirty="0" smtClean="0"/>
          </a:p>
          <a:p>
            <a:r>
              <a:rPr lang="en-IN" sz="2400" dirty="0" smtClean="0"/>
              <a:t>It also implicated in the genesis of </a:t>
            </a:r>
            <a:r>
              <a:rPr lang="en-IN" sz="2400" dirty="0" err="1" smtClean="0"/>
              <a:t>squamous</a:t>
            </a:r>
            <a:r>
              <a:rPr lang="en-IN" sz="2400" dirty="0" smtClean="0"/>
              <a:t> cell carcinomas of cervix and </a:t>
            </a:r>
            <a:r>
              <a:rPr lang="en-IN" sz="2400" dirty="0" err="1" smtClean="0"/>
              <a:t>anogenital</a:t>
            </a:r>
            <a:r>
              <a:rPr lang="en-IN" sz="2400" dirty="0" smtClean="0"/>
              <a:t> region</a:t>
            </a:r>
          </a:p>
          <a:p>
            <a:pPr>
              <a:buNone/>
            </a:pPr>
            <a:endParaRPr lang="en-IN" sz="2400" dirty="0" smtClean="0"/>
          </a:p>
          <a:p>
            <a:r>
              <a:rPr lang="en-IN" sz="2400" dirty="0" smtClean="0"/>
              <a:t>(types 16,18 and also 31,33,35,and 51 found in 85% SCC). </a:t>
            </a:r>
          </a:p>
          <a:p>
            <a:endParaRPr lang="en-IN" sz="2400" dirty="0" smtClean="0"/>
          </a:p>
          <a:p>
            <a:r>
              <a:rPr lang="en-IN" sz="2400" dirty="0" smtClean="0"/>
              <a:t>It is also linked to the causation of oral and laryngeal cancers</a:t>
            </a:r>
            <a:r>
              <a:rPr lang="en-IN" dirty="0" smtClean="0"/>
              <a:t>.</a:t>
            </a:r>
            <a:endParaRPr lang="en-IN" dirty="0"/>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effectLst/>
              </a:rPr>
              <a:t>Epstein – Barr virus (EBV)</a:t>
            </a:r>
            <a:endParaRPr lang="en-IN" sz="2400" dirty="0">
              <a:effectLst/>
            </a:endParaRPr>
          </a:p>
        </p:txBody>
      </p:sp>
      <p:sp>
        <p:nvSpPr>
          <p:cNvPr id="3" name="Content Placeholder 2"/>
          <p:cNvSpPr>
            <a:spLocks noGrp="1"/>
          </p:cNvSpPr>
          <p:nvPr>
            <p:ph idx="1"/>
          </p:nvPr>
        </p:nvSpPr>
        <p:spPr/>
        <p:txBody>
          <a:bodyPr>
            <a:normAutofit/>
          </a:bodyPr>
          <a:lstStyle/>
          <a:p>
            <a:r>
              <a:rPr lang="en-IN" sz="2000" dirty="0" smtClean="0"/>
              <a:t>EBV, a member of the herpes family, has been implicated in the pathogenesis of </a:t>
            </a:r>
            <a:r>
              <a:rPr lang="en-IN" sz="2000" dirty="0" smtClean="0">
                <a:solidFill>
                  <a:srgbClr val="C00000"/>
                </a:solidFill>
              </a:rPr>
              <a:t>four types </a:t>
            </a:r>
            <a:r>
              <a:rPr lang="en-IN" sz="2000" dirty="0" smtClean="0"/>
              <a:t>of human </a:t>
            </a:r>
            <a:r>
              <a:rPr lang="en-IN" sz="2000" dirty="0" err="1" smtClean="0"/>
              <a:t>tumors</a:t>
            </a:r>
            <a:r>
              <a:rPr lang="en-IN" sz="2000" dirty="0" smtClean="0"/>
              <a:t>: </a:t>
            </a:r>
          </a:p>
          <a:p>
            <a:pPr>
              <a:buNone/>
            </a:pPr>
            <a:endParaRPr lang="en-IN" sz="2000" dirty="0" smtClean="0"/>
          </a:p>
          <a:p>
            <a:r>
              <a:rPr lang="en-IN" sz="2000" dirty="0" smtClean="0"/>
              <a:t>the African form of </a:t>
            </a:r>
            <a:r>
              <a:rPr lang="en-IN" sz="2000" dirty="0" err="1" smtClean="0">
                <a:solidFill>
                  <a:srgbClr val="C00000"/>
                </a:solidFill>
              </a:rPr>
              <a:t>Burkitt</a:t>
            </a:r>
            <a:r>
              <a:rPr lang="en-IN" sz="2000" dirty="0" smtClean="0">
                <a:solidFill>
                  <a:srgbClr val="C00000"/>
                </a:solidFill>
              </a:rPr>
              <a:t> lymphoma</a:t>
            </a:r>
            <a:r>
              <a:rPr lang="en-IN" sz="2000" dirty="0" smtClean="0"/>
              <a:t>; </a:t>
            </a:r>
          </a:p>
          <a:p>
            <a:pPr>
              <a:buNone/>
            </a:pPr>
            <a:endParaRPr lang="en-IN" sz="2000" dirty="0" smtClean="0"/>
          </a:p>
          <a:p>
            <a:r>
              <a:rPr lang="en-IN" sz="2000" dirty="0" smtClean="0">
                <a:solidFill>
                  <a:srgbClr val="C00000"/>
                </a:solidFill>
              </a:rPr>
              <a:t>B-cell lymphomas </a:t>
            </a:r>
            <a:r>
              <a:rPr lang="en-IN" sz="2000" dirty="0" smtClean="0"/>
              <a:t>in </a:t>
            </a:r>
            <a:r>
              <a:rPr lang="en-IN" sz="2000" dirty="0" err="1" smtClean="0"/>
              <a:t>immunosuppressed</a:t>
            </a:r>
            <a:r>
              <a:rPr lang="en-IN" sz="2000" dirty="0" smtClean="0"/>
              <a:t> individuals (particularly in those with human immunodeficiency virus infection and those undergoing immunosuppressive therapy after organ transplantation);</a:t>
            </a:r>
          </a:p>
          <a:p>
            <a:pPr>
              <a:buNone/>
            </a:pPr>
            <a:endParaRPr lang="en-IN" sz="2000" dirty="0" smtClean="0"/>
          </a:p>
          <a:p>
            <a:r>
              <a:rPr lang="en-IN" sz="2000" dirty="0" smtClean="0"/>
              <a:t>some cases of </a:t>
            </a:r>
            <a:r>
              <a:rPr lang="en-IN" sz="2000" dirty="0" smtClean="0">
                <a:solidFill>
                  <a:srgbClr val="C00000"/>
                </a:solidFill>
              </a:rPr>
              <a:t>Hodgkin lymphoma</a:t>
            </a:r>
            <a:r>
              <a:rPr lang="en-IN" sz="2000" dirty="0" smtClean="0"/>
              <a:t>; </a:t>
            </a:r>
          </a:p>
          <a:p>
            <a:pPr>
              <a:buNone/>
            </a:pPr>
            <a:endParaRPr lang="en-IN" sz="2000" dirty="0" smtClean="0"/>
          </a:p>
          <a:p>
            <a:r>
              <a:rPr lang="en-IN" sz="2000" dirty="0" smtClean="0"/>
              <a:t>and </a:t>
            </a:r>
            <a:r>
              <a:rPr lang="en-IN" sz="2000" dirty="0" smtClean="0">
                <a:solidFill>
                  <a:srgbClr val="C00000"/>
                </a:solidFill>
              </a:rPr>
              <a:t>nasopharyngeal carcinomas</a:t>
            </a:r>
            <a:endParaRPr lang="en-IN" sz="2000" dirty="0">
              <a:solidFill>
                <a:srgbClr val="C00000"/>
              </a:solidFill>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The Association between African Burkett Lymphoma and EBV is quite strong.</a:t>
            </a:r>
          </a:p>
          <a:p>
            <a:pPr>
              <a:buNone/>
            </a:pPr>
            <a:endParaRPr lang="en-IN" sz="2400" dirty="0" smtClean="0"/>
          </a:p>
          <a:p>
            <a:r>
              <a:rPr lang="en-IN" sz="2400" dirty="0" smtClean="0"/>
              <a:t> </a:t>
            </a:r>
            <a:r>
              <a:rPr lang="en-IN" sz="2000" dirty="0" smtClean="0"/>
              <a:t>More than 90% of African tumours carry the EBV genome</a:t>
            </a:r>
          </a:p>
          <a:p>
            <a:pPr>
              <a:buNone/>
            </a:pPr>
            <a:endParaRPr lang="en-IN" sz="2000" dirty="0" smtClean="0"/>
          </a:p>
          <a:p>
            <a:r>
              <a:rPr lang="en-IN" sz="2000" dirty="0" smtClean="0"/>
              <a:t>One hundred percent of the patients have elevated antibody titres against viral </a:t>
            </a:r>
            <a:r>
              <a:rPr lang="en-IN" sz="2000" dirty="0" err="1" smtClean="0"/>
              <a:t>capsid</a:t>
            </a:r>
            <a:r>
              <a:rPr lang="en-IN" sz="2000" dirty="0" smtClean="0"/>
              <a:t> antigens</a:t>
            </a:r>
            <a:endParaRPr lang="en-IN" sz="2000" dirty="0"/>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92162"/>
          </a:xfrm>
        </p:spPr>
        <p:txBody>
          <a:bodyPr>
            <a:normAutofit/>
          </a:bodyPr>
          <a:lstStyle/>
          <a:p>
            <a:r>
              <a:rPr lang="en-IN" sz="2400" dirty="0" smtClean="0">
                <a:effectLst/>
              </a:rPr>
              <a:t>Hepatitis B- virus (HBV)</a:t>
            </a:r>
            <a:endParaRPr lang="en-IN" sz="2400" dirty="0">
              <a:effectLst/>
            </a:endParaRPr>
          </a:p>
        </p:txBody>
      </p:sp>
      <p:sp>
        <p:nvSpPr>
          <p:cNvPr id="3" name="Content Placeholder 2"/>
          <p:cNvSpPr>
            <a:spLocks noGrp="1"/>
          </p:cNvSpPr>
          <p:nvPr>
            <p:ph idx="1"/>
          </p:nvPr>
        </p:nvSpPr>
        <p:spPr>
          <a:xfrm>
            <a:off x="1435608" y="1143000"/>
            <a:ext cx="7498080" cy="5105400"/>
          </a:xfrm>
        </p:spPr>
        <p:txBody>
          <a:bodyPr>
            <a:normAutofit lnSpcReduction="10000"/>
          </a:bodyPr>
          <a:lstStyle/>
          <a:p>
            <a:r>
              <a:rPr lang="en-IN" sz="2000" dirty="0" smtClean="0"/>
              <a:t>Strong epidemiologic association prevails between HBV and </a:t>
            </a:r>
            <a:r>
              <a:rPr lang="en-IN" sz="2000" dirty="0" err="1" smtClean="0"/>
              <a:t>hepato</a:t>
            </a:r>
            <a:r>
              <a:rPr lang="en-IN" sz="2000" dirty="0" smtClean="0"/>
              <a:t> cellular Carcinoma.</a:t>
            </a:r>
          </a:p>
          <a:p>
            <a:r>
              <a:rPr lang="en-IN" sz="2400" dirty="0" smtClean="0"/>
              <a:t>The effects of HBV is indirect and possibly multi factorial.</a:t>
            </a:r>
          </a:p>
          <a:p>
            <a:endParaRPr lang="en-US" sz="2000" dirty="0" smtClean="0"/>
          </a:p>
          <a:p>
            <a:r>
              <a:rPr lang="en-IN" sz="2000" dirty="0" err="1" smtClean="0"/>
              <a:t>i</a:t>
            </a:r>
            <a:r>
              <a:rPr lang="en-IN" sz="2000" dirty="0" smtClean="0"/>
              <a:t>) By causing chronic liver cell injury and accompanying regenerative hyperplasia</a:t>
            </a:r>
          </a:p>
          <a:p>
            <a:pPr>
              <a:buNone/>
            </a:pPr>
            <a:endParaRPr lang="en-IN" sz="2000" dirty="0" smtClean="0"/>
          </a:p>
          <a:p>
            <a:r>
              <a:rPr lang="en-IN" sz="2000" dirty="0" smtClean="0"/>
              <a:t>ii) HBV encodes a regulatory element called </a:t>
            </a:r>
            <a:r>
              <a:rPr lang="en-IN" sz="2000" dirty="0" err="1" smtClean="0">
                <a:solidFill>
                  <a:srgbClr val="C00000"/>
                </a:solidFill>
              </a:rPr>
              <a:t>HBx</a:t>
            </a:r>
            <a:r>
              <a:rPr lang="en-IN" sz="2000" dirty="0" smtClean="0">
                <a:solidFill>
                  <a:srgbClr val="C00000"/>
                </a:solidFill>
              </a:rPr>
              <a:t> protein</a:t>
            </a:r>
            <a:r>
              <a:rPr lang="en-IN" sz="2000" dirty="0" smtClean="0"/>
              <a:t>, which disrupts normal growth control of infected liver cells by transcriptional activation of several growth promoting  genes such as insulin like growth factor II</a:t>
            </a:r>
          </a:p>
          <a:p>
            <a:pPr>
              <a:buNone/>
            </a:pPr>
            <a:endParaRPr lang="en-IN" sz="2000" dirty="0" smtClean="0"/>
          </a:p>
          <a:p>
            <a:r>
              <a:rPr lang="en-IN" sz="2000" dirty="0" smtClean="0"/>
              <a:t>iii) HBV binds to P53 and appears to interfere with its growth suppressing activities.</a:t>
            </a:r>
            <a:endParaRPr lang="en-IN" sz="2000" dirty="0"/>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800" dirty="0" smtClean="0"/>
              <a:t>ii. RNA </a:t>
            </a:r>
            <a:r>
              <a:rPr lang="en-IN" sz="2800" dirty="0" err="1" smtClean="0"/>
              <a:t>oncogenic</a:t>
            </a:r>
            <a:r>
              <a:rPr lang="en-IN" sz="2800" dirty="0" smtClean="0"/>
              <a:t> viruses</a:t>
            </a:r>
          </a:p>
          <a:p>
            <a:endParaRPr lang="en-US" sz="2400" dirty="0" smtClean="0"/>
          </a:p>
          <a:p>
            <a:r>
              <a:rPr lang="en-IN" sz="2400" dirty="0" smtClean="0"/>
              <a:t>only one retrovirus is firmly implicated in the causation</a:t>
            </a:r>
          </a:p>
          <a:p>
            <a:pPr>
              <a:buNone/>
            </a:pPr>
            <a:r>
              <a:rPr lang="en-IN" sz="2400" dirty="0" smtClean="0"/>
              <a:t>   of cancer and it is Human T cells </a:t>
            </a:r>
            <a:r>
              <a:rPr lang="en-IN" sz="2400" dirty="0" err="1" smtClean="0"/>
              <a:t>leukemia</a:t>
            </a:r>
            <a:r>
              <a:rPr lang="en-IN" sz="2400" dirty="0" smtClean="0"/>
              <a:t>/ lymphoma virus type 1 </a:t>
            </a:r>
            <a:r>
              <a:rPr lang="en-IN" sz="2400" dirty="0" smtClean="0">
                <a:solidFill>
                  <a:srgbClr val="C00000"/>
                </a:solidFill>
              </a:rPr>
              <a:t>(HTLV-1) </a:t>
            </a:r>
            <a:r>
              <a:rPr lang="en-IN" sz="2400" dirty="0" smtClean="0"/>
              <a:t>.</a:t>
            </a:r>
            <a:endParaRPr lang="en-IN" sz="2400" dirty="0"/>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dirty="0" smtClean="0">
                <a:effectLst/>
              </a:rPr>
              <a:t>iii. Helicobacter pylori</a:t>
            </a:r>
            <a:endParaRPr lang="en-IN" sz="2800" dirty="0">
              <a:effectLst/>
            </a:endParaRPr>
          </a:p>
        </p:txBody>
      </p:sp>
      <p:sp>
        <p:nvSpPr>
          <p:cNvPr id="3" name="Content Placeholder 2"/>
          <p:cNvSpPr>
            <a:spLocks noGrp="1"/>
          </p:cNvSpPr>
          <p:nvPr>
            <p:ph idx="1"/>
          </p:nvPr>
        </p:nvSpPr>
        <p:spPr/>
        <p:txBody>
          <a:bodyPr>
            <a:normAutofit/>
          </a:bodyPr>
          <a:lstStyle/>
          <a:p>
            <a:r>
              <a:rPr lang="en-IN" sz="2000" dirty="0" smtClean="0"/>
              <a:t>There is an association between gastric infections with helicobacter pylori as a cause of gastric lymphoma. </a:t>
            </a:r>
          </a:p>
          <a:p>
            <a:endParaRPr lang="en-IN" sz="2000" dirty="0" smtClean="0"/>
          </a:p>
          <a:p>
            <a:r>
              <a:rPr lang="en-IN" sz="2000" dirty="0" smtClean="0"/>
              <a:t>The stronger link is with </a:t>
            </a:r>
            <a:r>
              <a:rPr lang="en-IN" sz="2000" dirty="0" smtClean="0">
                <a:solidFill>
                  <a:srgbClr val="C00000"/>
                </a:solidFill>
              </a:rPr>
              <a:t>B cell lymphoma of stomach</a:t>
            </a:r>
            <a:r>
              <a:rPr lang="en-IN" sz="2000" dirty="0" smtClean="0"/>
              <a:t>.</a:t>
            </a:r>
          </a:p>
          <a:p>
            <a:pPr>
              <a:buNone/>
            </a:pPr>
            <a:endParaRPr lang="en-IN" sz="2000" dirty="0" smtClean="0"/>
          </a:p>
          <a:p>
            <a:r>
              <a:rPr lang="en-IN" sz="2000" dirty="0" smtClean="0"/>
              <a:t>Treatment of H. Pylori results in regression of the lymphoma in most  cases. </a:t>
            </a:r>
          </a:p>
          <a:p>
            <a:pPr>
              <a:buNone/>
            </a:pPr>
            <a:endParaRPr lang="en-IN" sz="2000" dirty="0" smtClean="0"/>
          </a:p>
          <a:p>
            <a:r>
              <a:rPr lang="en-IN" sz="2000" dirty="0" smtClean="0"/>
              <a:t>The lymphoma arise from the mucosa associated lymphoid tissues (MALT) hence, they sometimes are called MALTOMAS</a:t>
            </a:r>
            <a:endParaRPr lang="en-IN" sz="2000" dirty="0"/>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rrowheads="1"/>
          </p:cNvSpPr>
          <p:nvPr>
            <p:ph type="title"/>
          </p:nvPr>
        </p:nvSpPr>
        <p:spPr>
          <a:xfrm>
            <a:off x="1435608" y="274638"/>
            <a:ext cx="7498080" cy="944562"/>
          </a:xfrm>
          <a:noFill/>
        </p:spPr>
        <p:txBody>
          <a:bodyPr>
            <a:normAutofit/>
          </a:bodyPr>
          <a:lstStyle/>
          <a:p>
            <a:r>
              <a:rPr lang="en-US" sz="2400" dirty="0" smtClean="0">
                <a:effectLst/>
              </a:rPr>
              <a:t>GRADING / STAGING</a:t>
            </a:r>
          </a:p>
        </p:txBody>
      </p:sp>
      <p:sp>
        <p:nvSpPr>
          <p:cNvPr id="98307" name="Rectangle 3"/>
          <p:cNvSpPr>
            <a:spLocks noGrp="1" noChangeArrowheads="1"/>
          </p:cNvSpPr>
          <p:nvPr>
            <p:ph type="body" idx="1"/>
          </p:nvPr>
        </p:nvSpPr>
        <p:spPr>
          <a:xfrm>
            <a:off x="1066800" y="1600200"/>
            <a:ext cx="7620000" cy="4953000"/>
          </a:xfrm>
          <a:noFill/>
        </p:spPr>
        <p:txBody>
          <a:bodyPr>
            <a:normAutofit/>
          </a:bodyPr>
          <a:lstStyle/>
          <a:p>
            <a:pPr>
              <a:lnSpc>
                <a:spcPct val="90000"/>
              </a:lnSpc>
            </a:pPr>
            <a:r>
              <a:rPr lang="en-US" sz="2000" dirty="0" smtClean="0">
                <a:solidFill>
                  <a:srgbClr val="FF3300"/>
                </a:solidFill>
                <a:effectLst/>
              </a:rPr>
              <a:t>GRADING</a:t>
            </a:r>
            <a:r>
              <a:rPr lang="en-US" sz="2000" dirty="0" smtClean="0">
                <a:effectLst/>
              </a:rPr>
              <a:t>: HOW “DIFFERENTIATED” ARE THE CELLS ?</a:t>
            </a:r>
          </a:p>
          <a:p>
            <a:pPr>
              <a:lnSpc>
                <a:spcPct val="90000"/>
              </a:lnSpc>
              <a:buNone/>
            </a:pPr>
            <a:endParaRPr lang="en-US" sz="2000" dirty="0" smtClean="0">
              <a:effectLst/>
            </a:endParaRPr>
          </a:p>
          <a:p>
            <a:pPr>
              <a:lnSpc>
                <a:spcPct val="90000"/>
              </a:lnSpc>
            </a:pPr>
            <a:r>
              <a:rPr lang="en-US" sz="2000" dirty="0" smtClean="0">
                <a:solidFill>
                  <a:srgbClr val="FF3300"/>
                </a:solidFill>
                <a:effectLst/>
              </a:rPr>
              <a:t>STAGING</a:t>
            </a:r>
            <a:r>
              <a:rPr lang="en-US" sz="2000" dirty="0" smtClean="0">
                <a:effectLst/>
              </a:rPr>
              <a:t>: HOW MUCH ANATOMIC EXTENSION ?</a:t>
            </a:r>
          </a:p>
          <a:p>
            <a:pPr>
              <a:lnSpc>
                <a:spcPct val="90000"/>
              </a:lnSpc>
              <a:buNone/>
            </a:pPr>
            <a:endParaRPr lang="en-US" sz="2000" dirty="0" smtClean="0">
              <a:effectLst/>
            </a:endParaRPr>
          </a:p>
          <a:p>
            <a:pPr>
              <a:lnSpc>
                <a:spcPct val="90000"/>
              </a:lnSpc>
            </a:pPr>
            <a:r>
              <a:rPr lang="en-US" sz="2000" dirty="0" smtClean="0">
                <a:effectLst/>
              </a:rPr>
              <a:t>Which one of the above do you think is more important?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sz="2800" dirty="0" smtClean="0"/>
              <a:t>Nomenclature</a:t>
            </a:r>
          </a:p>
          <a:p>
            <a:pPr>
              <a:buNone/>
            </a:pPr>
            <a:endParaRPr lang="en-US" sz="2800" dirty="0" smtClean="0"/>
          </a:p>
          <a:p>
            <a:pPr lvl="1"/>
            <a:r>
              <a:rPr lang="en-US" dirty="0" smtClean="0">
                <a:solidFill>
                  <a:srgbClr val="C00000"/>
                </a:solidFill>
              </a:rPr>
              <a:t>Benign tumors: </a:t>
            </a:r>
          </a:p>
          <a:p>
            <a:pPr lvl="1">
              <a:buNone/>
            </a:pPr>
            <a:endParaRPr lang="en-US" dirty="0" smtClean="0"/>
          </a:p>
          <a:p>
            <a:pPr lvl="2"/>
            <a:r>
              <a:rPr lang="en-US" dirty="0" smtClean="0"/>
              <a:t>prefix + suffix</a:t>
            </a:r>
          </a:p>
          <a:p>
            <a:pPr lvl="2"/>
            <a:endParaRPr lang="en-US" dirty="0" smtClean="0"/>
          </a:p>
          <a:p>
            <a:pPr lvl="2"/>
            <a:r>
              <a:rPr lang="en-US" dirty="0" smtClean="0"/>
              <a:t>Type of cell + (-</a:t>
            </a:r>
            <a:r>
              <a:rPr lang="en-US" dirty="0" err="1" smtClean="0">
                <a:solidFill>
                  <a:srgbClr val="FF0000"/>
                </a:solidFill>
              </a:rPr>
              <a:t>oma</a:t>
            </a:r>
            <a:r>
              <a:rPr lang="en-US" dirty="0" smtClean="0"/>
              <a:t>)</a:t>
            </a:r>
          </a:p>
          <a:p>
            <a:pPr lvl="2">
              <a:buFont typeface="Wingdings" pitchFamily="2" charset="2"/>
              <a:buNone/>
            </a:pPr>
            <a:endParaRPr lang="en-US" dirty="0" smtClean="0"/>
          </a:p>
          <a:p>
            <a:endParaRPr lang="en-IN" dirty="0"/>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a:xfrm>
            <a:off x="1435608" y="274638"/>
            <a:ext cx="7498080" cy="715962"/>
          </a:xfrm>
        </p:spPr>
        <p:txBody>
          <a:bodyPr>
            <a:normAutofit/>
          </a:bodyPr>
          <a:lstStyle/>
          <a:p>
            <a:pPr eaLnBrk="1" hangingPunct="1"/>
            <a:r>
              <a:rPr lang="en-US" sz="2800" dirty="0" smtClean="0">
                <a:solidFill>
                  <a:srgbClr val="C00000"/>
                </a:solidFill>
                <a:effectLst/>
              </a:rPr>
              <a:t>Grading of Cancer</a:t>
            </a:r>
          </a:p>
        </p:txBody>
      </p:sp>
      <p:sp>
        <p:nvSpPr>
          <p:cNvPr id="223235" name="Content Placeholder 2"/>
          <p:cNvSpPr>
            <a:spLocks noGrp="1"/>
          </p:cNvSpPr>
          <p:nvPr>
            <p:ph idx="1"/>
          </p:nvPr>
        </p:nvSpPr>
        <p:spPr>
          <a:xfrm>
            <a:off x="1371600" y="1447800"/>
            <a:ext cx="7498080" cy="4800600"/>
          </a:xfrm>
        </p:spPr>
        <p:txBody>
          <a:bodyPr>
            <a:normAutofit/>
          </a:bodyPr>
          <a:lstStyle/>
          <a:p>
            <a:pPr eaLnBrk="1" hangingPunct="1">
              <a:lnSpc>
                <a:spcPct val="80000"/>
              </a:lnSpc>
            </a:pPr>
            <a:r>
              <a:rPr lang="en-US" sz="2400" dirty="0" smtClean="0"/>
              <a:t>The </a:t>
            </a:r>
            <a:r>
              <a:rPr lang="en-US" sz="2400" i="1" dirty="0" smtClean="0">
                <a:solidFill>
                  <a:srgbClr val="FF0000"/>
                </a:solidFill>
              </a:rPr>
              <a:t>grading</a:t>
            </a:r>
            <a:r>
              <a:rPr lang="en-US" sz="2400" dirty="0" smtClean="0"/>
              <a:t> of a cancer attempts to establish some estimate of its aggressiveness or level of malignancy.</a:t>
            </a:r>
          </a:p>
          <a:p>
            <a:pPr eaLnBrk="1" hangingPunct="1">
              <a:lnSpc>
                <a:spcPct val="80000"/>
              </a:lnSpc>
            </a:pPr>
            <a:r>
              <a:rPr lang="en-US" sz="2400" dirty="0" smtClean="0"/>
              <a:t>It is based on :</a:t>
            </a:r>
          </a:p>
          <a:p>
            <a:pPr eaLnBrk="1" hangingPunct="1">
              <a:lnSpc>
                <a:spcPct val="80000"/>
              </a:lnSpc>
              <a:buNone/>
            </a:pPr>
            <a:endParaRPr lang="en-US" sz="2400" dirty="0" smtClean="0"/>
          </a:p>
          <a:p>
            <a:pPr eaLnBrk="1" hangingPunct="1">
              <a:lnSpc>
                <a:spcPct val="80000"/>
              </a:lnSpc>
            </a:pPr>
            <a:r>
              <a:rPr lang="en-US" sz="2400" dirty="0" smtClean="0"/>
              <a:t>1-the </a:t>
            </a:r>
            <a:r>
              <a:rPr lang="en-US" sz="2400" dirty="0" err="1" smtClean="0"/>
              <a:t>cytologic</a:t>
            </a:r>
            <a:r>
              <a:rPr lang="en-US" sz="2400" dirty="0" smtClean="0"/>
              <a:t> differentiation of tumor cells.</a:t>
            </a:r>
          </a:p>
          <a:p>
            <a:pPr eaLnBrk="1" hangingPunct="1">
              <a:lnSpc>
                <a:spcPct val="80000"/>
              </a:lnSpc>
              <a:buNone/>
            </a:pPr>
            <a:endParaRPr lang="en-US" sz="2400" dirty="0" smtClean="0"/>
          </a:p>
          <a:p>
            <a:pPr eaLnBrk="1" hangingPunct="1">
              <a:lnSpc>
                <a:spcPct val="80000"/>
              </a:lnSpc>
            </a:pPr>
            <a:r>
              <a:rPr lang="en-US" sz="2400" dirty="0" smtClean="0"/>
              <a:t>2-the number of mitoses within the tumor.</a:t>
            </a:r>
          </a:p>
          <a:p>
            <a:pPr eaLnBrk="1" hangingPunct="1">
              <a:lnSpc>
                <a:spcPct val="80000"/>
              </a:lnSpc>
              <a:buFont typeface="Arial" charset="0"/>
              <a:buNone/>
            </a:pPr>
            <a:r>
              <a:rPr lang="en-US" sz="2400" dirty="0" smtClean="0"/>
              <a:t> </a:t>
            </a:r>
          </a:p>
          <a:p>
            <a:pPr eaLnBrk="1" hangingPunct="1">
              <a:lnSpc>
                <a:spcPct val="80000"/>
              </a:lnSpc>
            </a:pPr>
            <a:r>
              <a:rPr lang="en-US" sz="2400" dirty="0" smtClean="0"/>
              <a:t>The cancer may be classified as grade I, II, III or IV in order of increasing </a:t>
            </a:r>
            <a:r>
              <a:rPr lang="en-US" sz="2400" dirty="0" err="1" smtClean="0"/>
              <a:t>anaplasia</a:t>
            </a:r>
            <a:r>
              <a:rPr lang="en-US" sz="2400" dirty="0" smtClean="0"/>
              <a:t>.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p:cNvSpPr>
          <p:nvPr>
            <p:ph type="title"/>
          </p:nvPr>
        </p:nvSpPr>
        <p:spPr/>
        <p:txBody>
          <a:bodyPr/>
          <a:lstStyle/>
          <a:p>
            <a:pPr eaLnBrk="1" hangingPunct="1"/>
            <a:endParaRPr lang="en-US" smtClean="0"/>
          </a:p>
        </p:txBody>
      </p:sp>
      <p:sp>
        <p:nvSpPr>
          <p:cNvPr id="224259" name="Rectangle 3"/>
          <p:cNvSpPr>
            <a:spLocks noGrp="1"/>
          </p:cNvSpPr>
          <p:nvPr>
            <p:ph type="body" idx="1"/>
          </p:nvPr>
        </p:nvSpPr>
        <p:spPr/>
        <p:txBody>
          <a:bodyPr>
            <a:normAutofit/>
          </a:bodyPr>
          <a:lstStyle/>
          <a:p>
            <a:pPr eaLnBrk="1" hangingPunct="1">
              <a:lnSpc>
                <a:spcPct val="80000"/>
              </a:lnSpc>
            </a:pPr>
            <a:r>
              <a:rPr lang="en-US" sz="2400" dirty="0" smtClean="0"/>
              <a:t>Criteria for the individual grades vary with each form of </a:t>
            </a:r>
            <a:r>
              <a:rPr lang="en-US" sz="2400" dirty="0" err="1" smtClean="0"/>
              <a:t>neoplasia</a:t>
            </a:r>
            <a:r>
              <a:rPr lang="en-US" sz="2400" dirty="0" smtClean="0"/>
              <a:t> .</a:t>
            </a:r>
          </a:p>
          <a:p>
            <a:pPr eaLnBrk="1" hangingPunct="1">
              <a:lnSpc>
                <a:spcPct val="80000"/>
              </a:lnSpc>
              <a:buNone/>
            </a:pPr>
            <a:endParaRPr lang="en-US" sz="2400" dirty="0" smtClean="0"/>
          </a:p>
          <a:p>
            <a:pPr eaLnBrk="1" hangingPunct="1">
              <a:lnSpc>
                <a:spcPct val="80000"/>
              </a:lnSpc>
            </a:pPr>
            <a:r>
              <a:rPr lang="en-US" sz="2400" dirty="0" smtClean="0"/>
              <a:t>Difficulties in establishing clear-cut criteria have led in some instances to descriptive characterizations as :</a:t>
            </a:r>
          </a:p>
          <a:p>
            <a:pPr eaLnBrk="1" hangingPunct="1">
              <a:lnSpc>
                <a:spcPct val="80000"/>
              </a:lnSpc>
              <a:buNone/>
            </a:pPr>
            <a:endParaRPr lang="en-US" sz="2400" dirty="0" smtClean="0"/>
          </a:p>
          <a:p>
            <a:pPr eaLnBrk="1" hangingPunct="1">
              <a:lnSpc>
                <a:spcPct val="80000"/>
              </a:lnSpc>
            </a:pPr>
            <a:r>
              <a:rPr lang="en-US" sz="2400" dirty="0" smtClean="0"/>
              <a:t>Well-differentiated </a:t>
            </a:r>
          </a:p>
          <a:p>
            <a:pPr eaLnBrk="1" hangingPunct="1">
              <a:lnSpc>
                <a:spcPct val="80000"/>
              </a:lnSpc>
              <a:buNone/>
            </a:pPr>
            <a:endParaRPr lang="en-US" sz="2400" dirty="0" smtClean="0"/>
          </a:p>
          <a:p>
            <a:pPr eaLnBrk="1" hangingPunct="1">
              <a:lnSpc>
                <a:spcPct val="80000"/>
              </a:lnSpc>
            </a:pPr>
            <a:r>
              <a:rPr lang="en-US" sz="2400" dirty="0" smtClean="0"/>
              <a:t>Moderately-differentiated</a:t>
            </a:r>
          </a:p>
          <a:p>
            <a:pPr eaLnBrk="1" hangingPunct="1">
              <a:lnSpc>
                <a:spcPct val="80000"/>
              </a:lnSpc>
              <a:buNone/>
            </a:pPr>
            <a:endParaRPr lang="en-US" sz="2400" dirty="0" smtClean="0"/>
          </a:p>
          <a:p>
            <a:pPr eaLnBrk="1" hangingPunct="1">
              <a:lnSpc>
                <a:spcPct val="80000"/>
              </a:lnSpc>
            </a:pPr>
            <a:r>
              <a:rPr lang="en-US" sz="2400" dirty="0" smtClean="0"/>
              <a:t>Poorly-differentiated</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p:cNvSpPr>
            <a:spLocks noGrp="1"/>
          </p:cNvSpPr>
          <p:nvPr>
            <p:ph type="title"/>
          </p:nvPr>
        </p:nvSpPr>
        <p:spPr/>
        <p:txBody>
          <a:bodyPr>
            <a:normAutofit/>
          </a:bodyPr>
          <a:lstStyle/>
          <a:p>
            <a:pPr eaLnBrk="1" hangingPunct="1"/>
            <a:r>
              <a:rPr lang="en-US" sz="2800" dirty="0" smtClean="0">
                <a:solidFill>
                  <a:srgbClr val="C00000"/>
                </a:solidFill>
                <a:effectLst/>
              </a:rPr>
              <a:t>Staging of cancer</a:t>
            </a:r>
          </a:p>
        </p:txBody>
      </p:sp>
      <p:sp>
        <p:nvSpPr>
          <p:cNvPr id="225283" name="Content Placeholder 2"/>
          <p:cNvSpPr>
            <a:spLocks noGrp="1"/>
          </p:cNvSpPr>
          <p:nvPr>
            <p:ph idx="1"/>
          </p:nvPr>
        </p:nvSpPr>
        <p:spPr/>
        <p:txBody>
          <a:bodyPr>
            <a:normAutofit/>
          </a:bodyPr>
          <a:lstStyle/>
          <a:p>
            <a:pPr eaLnBrk="1" hangingPunct="1"/>
            <a:r>
              <a:rPr lang="en-US" sz="2400" i="1" u="sng" dirty="0" smtClean="0"/>
              <a:t>Staging</a:t>
            </a:r>
            <a:r>
              <a:rPr lang="en-US" sz="2400" u="sng" dirty="0" smtClean="0"/>
              <a:t> of cancers is based on :</a:t>
            </a:r>
          </a:p>
          <a:p>
            <a:pPr eaLnBrk="1" hangingPunct="1">
              <a:buNone/>
            </a:pPr>
            <a:endParaRPr lang="en-US" sz="2400" u="sng" dirty="0" smtClean="0"/>
          </a:p>
          <a:p>
            <a:pPr eaLnBrk="1" hangingPunct="1"/>
            <a:r>
              <a:rPr lang="en-US" sz="2400" dirty="0" smtClean="0"/>
              <a:t>1-the size of the primary lesion.</a:t>
            </a:r>
          </a:p>
          <a:p>
            <a:pPr eaLnBrk="1" hangingPunct="1">
              <a:buNone/>
            </a:pPr>
            <a:endParaRPr lang="en-US" sz="2400" dirty="0" smtClean="0"/>
          </a:p>
          <a:p>
            <a:pPr eaLnBrk="1" hangingPunct="1"/>
            <a:r>
              <a:rPr lang="en-US" sz="2400" dirty="0" smtClean="0"/>
              <a:t>2-its extent of spread to regional lymph  nodes.</a:t>
            </a:r>
          </a:p>
          <a:p>
            <a:pPr eaLnBrk="1" hangingPunct="1">
              <a:buNone/>
            </a:pPr>
            <a:endParaRPr lang="en-US" sz="2400" dirty="0" smtClean="0"/>
          </a:p>
          <a:p>
            <a:pPr eaLnBrk="1" hangingPunct="1"/>
            <a:r>
              <a:rPr lang="en-US" sz="2400" dirty="0" smtClean="0"/>
              <a:t>3-the presence or absence of metastases. </a:t>
            </a:r>
          </a:p>
          <a:p>
            <a:pPr eaLnBrk="1" hangingPunct="1"/>
            <a:endParaRPr lang="en-US" sz="2400" dirty="0" smtClean="0"/>
          </a:p>
          <a:p>
            <a:pPr eaLnBrk="1" hangingPunct="1"/>
            <a:endParaRPr lang="en-US" sz="2400" dirty="0" smtClean="0"/>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p:cNvSpPr>
          <p:nvPr>
            <p:ph type="title"/>
          </p:nvPr>
        </p:nvSpPr>
        <p:spPr/>
        <p:txBody>
          <a:bodyPr/>
          <a:lstStyle/>
          <a:p>
            <a:pPr eaLnBrk="1" hangingPunct="1"/>
            <a:endParaRPr lang="en-US" smtClean="0"/>
          </a:p>
        </p:txBody>
      </p:sp>
      <p:sp>
        <p:nvSpPr>
          <p:cNvPr id="226307" name="Rectangle 3"/>
          <p:cNvSpPr>
            <a:spLocks noGrp="1"/>
          </p:cNvSpPr>
          <p:nvPr>
            <p:ph type="body" idx="1"/>
          </p:nvPr>
        </p:nvSpPr>
        <p:spPr/>
        <p:txBody>
          <a:bodyPr>
            <a:normAutofit/>
          </a:bodyPr>
          <a:lstStyle/>
          <a:p>
            <a:pPr eaLnBrk="1" hangingPunct="1"/>
            <a:r>
              <a:rPr lang="en-US" sz="2400" dirty="0" smtClean="0"/>
              <a:t>This assessment is usually based on : </a:t>
            </a:r>
          </a:p>
          <a:p>
            <a:pPr eaLnBrk="1" hangingPunct="1">
              <a:buNone/>
            </a:pPr>
            <a:endParaRPr lang="en-US" sz="2400" dirty="0" smtClean="0"/>
          </a:p>
          <a:p>
            <a:pPr eaLnBrk="1" hangingPunct="1"/>
            <a:r>
              <a:rPr lang="en-US" sz="2400" dirty="0" smtClean="0"/>
              <a:t>clinical and radiographic examination </a:t>
            </a:r>
            <a:r>
              <a:rPr lang="en-US" sz="2400" dirty="0" smtClean="0">
                <a:solidFill>
                  <a:srgbClr val="C00000"/>
                </a:solidFill>
              </a:rPr>
              <a:t>(CT scan &amp; MRI)</a:t>
            </a:r>
          </a:p>
          <a:p>
            <a:pPr eaLnBrk="1" hangingPunct="1">
              <a:buNone/>
            </a:pPr>
            <a:r>
              <a:rPr lang="en-US" sz="2400" dirty="0" smtClean="0">
                <a:solidFill>
                  <a:srgbClr val="C00000"/>
                </a:solidFill>
              </a:rPr>
              <a:t> </a:t>
            </a:r>
          </a:p>
          <a:p>
            <a:r>
              <a:rPr lang="en-US" sz="2400" dirty="0" smtClean="0"/>
              <a:t>and in some cases </a:t>
            </a:r>
            <a:r>
              <a:rPr lang="en-US" sz="2400" dirty="0" smtClean="0">
                <a:solidFill>
                  <a:srgbClr val="C00000"/>
                </a:solidFill>
              </a:rPr>
              <a:t>surgical exploration</a:t>
            </a:r>
            <a:r>
              <a:rPr lang="en-US" sz="2400" dirty="0" smtClean="0"/>
              <a:t>. </a:t>
            </a:r>
          </a:p>
          <a:p>
            <a:pPr eaLnBrk="1" hangingPunct="1"/>
            <a:endParaRPr lang="en-US" sz="2400" dirty="0" smtClean="0"/>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p:cNvSpPr>
            <a:spLocks noGrp="1"/>
          </p:cNvSpPr>
          <p:nvPr>
            <p:ph type="title"/>
          </p:nvPr>
        </p:nvSpPr>
        <p:spPr/>
        <p:txBody>
          <a:bodyPr/>
          <a:lstStyle/>
          <a:p>
            <a:pPr eaLnBrk="1" hangingPunct="1"/>
            <a:endParaRPr lang="en-US" smtClean="0"/>
          </a:p>
        </p:txBody>
      </p:sp>
      <p:sp>
        <p:nvSpPr>
          <p:cNvPr id="227331" name="Content Placeholder 2"/>
          <p:cNvSpPr>
            <a:spLocks noGrp="1"/>
          </p:cNvSpPr>
          <p:nvPr>
            <p:ph idx="1"/>
          </p:nvPr>
        </p:nvSpPr>
        <p:spPr/>
        <p:txBody>
          <a:bodyPr>
            <a:normAutofit/>
          </a:bodyPr>
          <a:lstStyle/>
          <a:p>
            <a:pPr eaLnBrk="1" hangingPunct="1"/>
            <a:r>
              <a:rPr lang="en-US" sz="2400" u="sng" dirty="0" smtClean="0"/>
              <a:t>Two methods of staging are currently in use: </a:t>
            </a:r>
          </a:p>
          <a:p>
            <a:pPr eaLnBrk="1" hangingPunct="1">
              <a:buNone/>
            </a:pPr>
            <a:endParaRPr lang="en-US" sz="2400" u="sng" dirty="0" smtClean="0"/>
          </a:p>
          <a:p>
            <a:pPr eaLnBrk="1" hangingPunct="1"/>
            <a:r>
              <a:rPr lang="en-US" sz="2400" dirty="0" smtClean="0"/>
              <a:t>1-the TNM system </a:t>
            </a:r>
          </a:p>
          <a:p>
            <a:pPr eaLnBrk="1" hangingPunct="1"/>
            <a:r>
              <a:rPr lang="en-US" sz="2400" dirty="0" smtClean="0"/>
              <a:t>(</a:t>
            </a:r>
            <a:r>
              <a:rPr lang="en-US" sz="2400" i="1" dirty="0" smtClean="0"/>
              <a:t>T,</a:t>
            </a:r>
            <a:r>
              <a:rPr lang="en-US" sz="2400" dirty="0" smtClean="0"/>
              <a:t> primary tumor; </a:t>
            </a:r>
            <a:r>
              <a:rPr lang="en-US" sz="2400" i="1" dirty="0" smtClean="0"/>
              <a:t>N,</a:t>
            </a:r>
            <a:r>
              <a:rPr lang="en-US" sz="2400" dirty="0" smtClean="0"/>
              <a:t> regional lymph node involvement; </a:t>
            </a:r>
            <a:r>
              <a:rPr lang="en-US" sz="2400" i="1" dirty="0" smtClean="0"/>
              <a:t>M,</a:t>
            </a:r>
            <a:r>
              <a:rPr lang="en-US" sz="2400" dirty="0" smtClean="0"/>
              <a:t> metastases) </a:t>
            </a:r>
          </a:p>
          <a:p>
            <a:pPr eaLnBrk="1" hangingPunct="1">
              <a:buNone/>
            </a:pPr>
            <a:endParaRPr lang="en-US" sz="2400" dirty="0" smtClean="0"/>
          </a:p>
          <a:p>
            <a:pPr eaLnBrk="1" hangingPunct="1"/>
            <a:r>
              <a:rPr lang="en-US" sz="2400" dirty="0" smtClean="0"/>
              <a:t>2-the AJC (American Joint Committee) system.</a:t>
            </a:r>
            <a:r>
              <a:rPr lang="en-US" sz="2400" i="1" dirty="0" smtClean="0"/>
              <a:t>.</a:t>
            </a:r>
            <a:endParaRPr lang="en-US" sz="2400" dirty="0" smtClean="0"/>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p:cNvSpPr>
            <a:spLocks noGrp="1"/>
          </p:cNvSpPr>
          <p:nvPr>
            <p:ph type="title"/>
          </p:nvPr>
        </p:nvSpPr>
        <p:spPr/>
        <p:txBody>
          <a:bodyPr/>
          <a:lstStyle/>
          <a:p>
            <a:pPr eaLnBrk="1" hangingPunct="1"/>
            <a:endParaRPr lang="en-US" smtClean="0"/>
          </a:p>
        </p:txBody>
      </p:sp>
      <p:sp>
        <p:nvSpPr>
          <p:cNvPr id="228355" name="Content Placeholder 2"/>
          <p:cNvSpPr>
            <a:spLocks noGrp="1"/>
          </p:cNvSpPr>
          <p:nvPr>
            <p:ph idx="1"/>
          </p:nvPr>
        </p:nvSpPr>
        <p:spPr/>
        <p:txBody>
          <a:bodyPr>
            <a:normAutofit/>
          </a:bodyPr>
          <a:lstStyle/>
          <a:p>
            <a:pPr eaLnBrk="1" hangingPunct="1"/>
            <a:r>
              <a:rPr lang="en-US" sz="2400" dirty="0" smtClean="0"/>
              <a:t>In the TNM system, T1, T2, T3, and T4 describe the </a:t>
            </a:r>
            <a:r>
              <a:rPr lang="en-US" sz="2400" dirty="0" smtClean="0">
                <a:solidFill>
                  <a:srgbClr val="C00000"/>
                </a:solidFill>
              </a:rPr>
              <a:t>increasing size </a:t>
            </a:r>
            <a:r>
              <a:rPr lang="en-US" sz="2400" dirty="0" smtClean="0"/>
              <a:t>of the primary lesion; </a:t>
            </a:r>
          </a:p>
          <a:p>
            <a:pPr eaLnBrk="1" hangingPunct="1">
              <a:buNone/>
            </a:pPr>
            <a:endParaRPr lang="en-US" sz="2400" dirty="0" smtClean="0"/>
          </a:p>
          <a:p>
            <a:pPr eaLnBrk="1" hangingPunct="1"/>
            <a:r>
              <a:rPr lang="en-US" sz="2400" dirty="0" smtClean="0"/>
              <a:t>N0, N1, N2, and N3 indicate </a:t>
            </a:r>
            <a:r>
              <a:rPr lang="en-US" sz="2400" dirty="0" smtClean="0">
                <a:solidFill>
                  <a:srgbClr val="C00000"/>
                </a:solidFill>
              </a:rPr>
              <a:t>progressively advancing node involvement; </a:t>
            </a:r>
          </a:p>
          <a:p>
            <a:pPr eaLnBrk="1" hangingPunct="1">
              <a:buNone/>
            </a:pPr>
            <a:endParaRPr lang="en-US" sz="2400" dirty="0" smtClean="0"/>
          </a:p>
          <a:p>
            <a:pPr eaLnBrk="1" hangingPunct="1"/>
            <a:r>
              <a:rPr lang="en-US" sz="2400" dirty="0" smtClean="0"/>
              <a:t>M0 and M1 reflect the </a:t>
            </a:r>
            <a:r>
              <a:rPr lang="en-US" sz="2400" dirty="0" smtClean="0">
                <a:solidFill>
                  <a:srgbClr val="C00000"/>
                </a:solidFill>
              </a:rPr>
              <a:t>absence or presence of distant metastases.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US" sz="2400" dirty="0" smtClean="0"/>
              <a:t>In the AJC method, the cancers are divided into stages 0 to IV, </a:t>
            </a:r>
          </a:p>
          <a:p>
            <a:endParaRPr lang="en-US" sz="2400" dirty="0" smtClean="0"/>
          </a:p>
          <a:p>
            <a:r>
              <a:rPr lang="en-US" sz="2400" dirty="0" smtClean="0"/>
              <a:t>incorporating the size of primary lesions and the presence of nodal spread and of distant metastases. </a:t>
            </a:r>
          </a:p>
          <a:p>
            <a:endParaRPr lang="en-IN" sz="2400" dirty="0"/>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US" b="1" i="1" dirty="0" smtClean="0"/>
          </a:p>
          <a:p>
            <a:endParaRPr lang="en-US" b="1" i="1" dirty="0" smtClean="0"/>
          </a:p>
          <a:p>
            <a:r>
              <a:rPr lang="en-US" b="1" i="1" dirty="0" smtClean="0"/>
              <a:t>Staging has proved to be of greater clinical value than grading.</a:t>
            </a:r>
            <a:endParaRPr lang="en-IN" dirty="0"/>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dirty="0" smtClean="0">
                <a:solidFill>
                  <a:srgbClr val="C00000"/>
                </a:solidFill>
                <a:effectLst/>
              </a:rPr>
              <a:t>Laboratory Diagnosis of Cancer</a:t>
            </a:r>
            <a:endParaRPr lang="en-IN" sz="2800" dirty="0">
              <a:solidFill>
                <a:srgbClr val="C00000"/>
              </a:solidFill>
              <a:effectLst/>
            </a:endParaRPr>
          </a:p>
        </p:txBody>
      </p:sp>
      <p:sp>
        <p:nvSpPr>
          <p:cNvPr id="3" name="Content Placeholder 2"/>
          <p:cNvSpPr>
            <a:spLocks noGrp="1"/>
          </p:cNvSpPr>
          <p:nvPr>
            <p:ph idx="1"/>
          </p:nvPr>
        </p:nvSpPr>
        <p:spPr/>
        <p:txBody>
          <a:bodyPr>
            <a:normAutofit/>
          </a:bodyPr>
          <a:lstStyle/>
          <a:p>
            <a:r>
              <a:rPr lang="en-IN" sz="2400" dirty="0" smtClean="0"/>
              <a:t>The modalities for laboratory diagnosis of cancer include : </a:t>
            </a:r>
          </a:p>
          <a:p>
            <a:pPr>
              <a:buNone/>
            </a:pPr>
            <a:endParaRPr lang="en-IN" sz="2400" dirty="0" smtClean="0"/>
          </a:p>
          <a:p>
            <a:r>
              <a:rPr lang="en-IN" sz="2000" dirty="0" smtClean="0"/>
              <a:t>Cytology </a:t>
            </a:r>
          </a:p>
          <a:p>
            <a:r>
              <a:rPr lang="en-IN" sz="2000" dirty="0" smtClean="0"/>
              <a:t>Histopathology</a:t>
            </a:r>
          </a:p>
          <a:p>
            <a:r>
              <a:rPr lang="en-IN" sz="2000" dirty="0" err="1" smtClean="0"/>
              <a:t>Histochemistry</a:t>
            </a:r>
            <a:r>
              <a:rPr lang="en-IN" sz="2000" dirty="0" smtClean="0"/>
              <a:t>/</a:t>
            </a:r>
            <a:r>
              <a:rPr lang="en-IN" sz="2000" dirty="0" err="1" smtClean="0"/>
              <a:t>cytochemistry</a:t>
            </a:r>
            <a:r>
              <a:rPr lang="en-IN" sz="2000" dirty="0" smtClean="0"/>
              <a:t> </a:t>
            </a:r>
            <a:r>
              <a:rPr lang="en-IN" sz="2000" dirty="0" smtClean="0">
                <a:solidFill>
                  <a:srgbClr val="C00000"/>
                </a:solidFill>
              </a:rPr>
              <a:t>(special stains)</a:t>
            </a:r>
          </a:p>
          <a:p>
            <a:r>
              <a:rPr lang="en-IN" sz="2000" dirty="0" err="1" smtClean="0"/>
              <a:t>Immunohistochemistry</a:t>
            </a:r>
            <a:r>
              <a:rPr lang="en-IN" sz="2000" dirty="0" smtClean="0"/>
              <a:t> / </a:t>
            </a:r>
            <a:r>
              <a:rPr lang="en-IN" sz="2000" dirty="0" err="1" smtClean="0"/>
              <a:t>immunocytochemistry</a:t>
            </a:r>
            <a:endParaRPr lang="en-IN" sz="2000" dirty="0" smtClean="0"/>
          </a:p>
          <a:p>
            <a:r>
              <a:rPr lang="en-IN" sz="2000" dirty="0" smtClean="0"/>
              <a:t>Intermediate filaments</a:t>
            </a:r>
          </a:p>
          <a:p>
            <a:r>
              <a:rPr lang="en-IN" sz="2000" dirty="0" smtClean="0"/>
              <a:t>Electron microscopy (EM)</a:t>
            </a:r>
          </a:p>
          <a:p>
            <a:r>
              <a:rPr lang="en-IN" sz="2000" dirty="0" smtClean="0"/>
              <a:t>Tumour markers</a:t>
            </a:r>
          </a:p>
          <a:p>
            <a:endParaRPr lang="en-IN" sz="2000" dirty="0"/>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dirty="0" smtClean="0">
                <a:effectLst/>
              </a:rPr>
              <a:t>Cytology </a:t>
            </a:r>
            <a:endParaRPr lang="en-IN" sz="2800" dirty="0">
              <a:effectLst/>
            </a:endParaRPr>
          </a:p>
        </p:txBody>
      </p:sp>
      <p:sp>
        <p:nvSpPr>
          <p:cNvPr id="3" name="Content Placeholder 2"/>
          <p:cNvSpPr>
            <a:spLocks noGrp="1"/>
          </p:cNvSpPr>
          <p:nvPr>
            <p:ph idx="1"/>
          </p:nvPr>
        </p:nvSpPr>
        <p:spPr/>
        <p:txBody>
          <a:bodyPr>
            <a:normAutofit/>
          </a:bodyPr>
          <a:lstStyle/>
          <a:p>
            <a:r>
              <a:rPr lang="en-IN" sz="2400" dirty="0" smtClean="0"/>
              <a:t>The main techniques used for cytological diagnosis are :</a:t>
            </a:r>
          </a:p>
          <a:p>
            <a:endParaRPr lang="en-IN" sz="2400" dirty="0" smtClean="0"/>
          </a:p>
          <a:p>
            <a:r>
              <a:rPr lang="en-IN" sz="2400" dirty="0" smtClean="0"/>
              <a:t>A) Fine needle aspiration cytology </a:t>
            </a:r>
            <a:r>
              <a:rPr lang="en-IN" sz="2400" dirty="0" smtClean="0">
                <a:solidFill>
                  <a:srgbClr val="C00000"/>
                </a:solidFill>
              </a:rPr>
              <a:t>(FNAC) </a:t>
            </a:r>
            <a:r>
              <a:rPr lang="en-IN" sz="2400" dirty="0" smtClean="0"/>
              <a:t>: </a:t>
            </a:r>
          </a:p>
          <a:p>
            <a:pPr>
              <a:buNone/>
            </a:pPr>
            <a:r>
              <a:rPr lang="en-IN" sz="2400" dirty="0" smtClean="0"/>
              <a:t>                                                       </a:t>
            </a:r>
            <a:r>
              <a:rPr lang="en-IN" sz="2400" dirty="0" smtClean="0">
                <a:solidFill>
                  <a:srgbClr val="7030A0"/>
                </a:solidFill>
              </a:rPr>
              <a:t>Direct</a:t>
            </a:r>
          </a:p>
          <a:p>
            <a:pPr>
              <a:buNone/>
            </a:pPr>
            <a:r>
              <a:rPr lang="en-IN" sz="2400" dirty="0" smtClean="0">
                <a:solidFill>
                  <a:srgbClr val="7030A0"/>
                </a:solidFill>
              </a:rPr>
              <a:t>						  Image guided</a:t>
            </a:r>
          </a:p>
          <a:p>
            <a:pPr>
              <a:buNone/>
            </a:pPr>
            <a:endParaRPr lang="en-IN" sz="2400" dirty="0" smtClean="0">
              <a:solidFill>
                <a:srgbClr val="7030A0"/>
              </a:solidFill>
            </a:endParaRPr>
          </a:p>
          <a:p>
            <a:r>
              <a:rPr lang="en-IN" sz="2000" dirty="0" smtClean="0">
                <a:solidFill>
                  <a:srgbClr val="7030A0"/>
                </a:solidFill>
              </a:rPr>
              <a:t>Air </a:t>
            </a:r>
            <a:r>
              <a:rPr lang="en-IN" sz="2000" dirty="0" smtClean="0"/>
              <a:t>-dried MGG) </a:t>
            </a:r>
            <a:r>
              <a:rPr lang="en-IN" sz="2000" dirty="0" smtClean="0">
                <a:solidFill>
                  <a:srgbClr val="C00000"/>
                </a:solidFill>
              </a:rPr>
              <a:t>(May-</a:t>
            </a:r>
            <a:r>
              <a:rPr lang="en-IN" sz="2000" dirty="0" err="1" smtClean="0">
                <a:solidFill>
                  <a:srgbClr val="C00000"/>
                </a:solidFill>
              </a:rPr>
              <a:t>Grunwald</a:t>
            </a:r>
            <a:r>
              <a:rPr lang="en-IN" sz="2000" dirty="0" smtClean="0">
                <a:solidFill>
                  <a:srgbClr val="C00000"/>
                </a:solidFill>
              </a:rPr>
              <a:t>-</a:t>
            </a:r>
            <a:r>
              <a:rPr lang="en-IN" sz="2000" dirty="0" err="1" smtClean="0">
                <a:solidFill>
                  <a:srgbClr val="C00000"/>
                </a:solidFill>
              </a:rPr>
              <a:t>Giemsa</a:t>
            </a:r>
            <a:r>
              <a:rPr lang="en-IN" sz="2000" dirty="0" smtClean="0">
                <a:solidFill>
                  <a:srgbClr val="C00000"/>
                </a:solidFill>
              </a:rPr>
              <a:t>)</a:t>
            </a:r>
            <a:r>
              <a:rPr lang="en-IN" sz="2000" dirty="0" smtClean="0"/>
              <a:t>stained smears or wet (95% ethanol) –fixed </a:t>
            </a:r>
            <a:r>
              <a:rPr lang="en-IN" sz="2000" dirty="0" smtClean="0">
                <a:solidFill>
                  <a:srgbClr val="C00000"/>
                </a:solidFill>
              </a:rPr>
              <a:t>Pap stained </a:t>
            </a:r>
            <a:r>
              <a:rPr lang="en-IN" sz="2000" dirty="0" smtClean="0"/>
              <a:t>smears are prepared from the FNAC material obtained and examined. </a:t>
            </a:r>
            <a:endParaRPr lang="en-IN" sz="2000" dirty="0" smtClean="0">
              <a:solidFill>
                <a:srgbClr val="7030A0"/>
              </a:solidFill>
            </a:endParaRPr>
          </a:p>
          <a:p>
            <a:pPr>
              <a:buNone/>
            </a:pPr>
            <a:r>
              <a:rPr lang="en-IN" sz="2000" dirty="0" smtClean="0"/>
              <a:t>                                </a:t>
            </a:r>
            <a:endParaRPr lang="en-IN" sz="2000" dirty="0"/>
          </a:p>
        </p:txBody>
      </p:sp>
      <p:sp>
        <p:nvSpPr>
          <p:cNvPr id="4" name="Block Arc 3"/>
          <p:cNvSpPr/>
          <p:nvPr/>
        </p:nvSpPr>
        <p:spPr>
          <a:xfrm>
            <a:off x="7086600" y="152400"/>
            <a:ext cx="1295400" cy="914400"/>
          </a:xfrm>
          <a:prstGeom prst="blockArc">
            <a:avLst>
              <a:gd name="adj1" fmla="val 10720533"/>
              <a:gd name="adj2" fmla="val 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solidFill>
                <a:schemeClr val="tx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solidFill>
                  <a:srgbClr val="C00000"/>
                </a:solidFill>
                <a:effectLst/>
              </a:rPr>
              <a:t>CONNECTIVE TISSUE NEOPLASMS</a:t>
            </a:r>
            <a:endParaRPr lang="en-IN" sz="2800" dirty="0">
              <a:solidFill>
                <a:srgbClr val="C00000"/>
              </a:solidFill>
              <a:effectLst/>
            </a:endParaRPr>
          </a:p>
        </p:txBody>
      </p:sp>
      <p:sp>
        <p:nvSpPr>
          <p:cNvPr id="3" name="Content Placeholder 2"/>
          <p:cNvSpPr>
            <a:spLocks noGrp="1"/>
          </p:cNvSpPr>
          <p:nvPr>
            <p:ph idx="1"/>
          </p:nvPr>
        </p:nvSpPr>
        <p:spPr>
          <a:xfrm>
            <a:off x="1435608" y="1981200"/>
            <a:ext cx="7498080" cy="4267200"/>
          </a:xfrm>
        </p:spPr>
        <p:txBody>
          <a:bodyPr>
            <a:normAutofit/>
          </a:bodyPr>
          <a:lstStyle/>
          <a:p>
            <a:pPr marL="0" indent="0">
              <a:buFontTx/>
              <a:buNone/>
              <a:tabLst>
                <a:tab pos="3810000" algn="l"/>
              </a:tabLst>
            </a:pPr>
            <a:r>
              <a:rPr lang="en-GB" sz="2400" dirty="0" smtClean="0"/>
              <a:t>Smooth muscle:	</a:t>
            </a:r>
            <a:r>
              <a:rPr lang="en-GB" sz="2400" dirty="0" err="1" smtClean="0"/>
              <a:t>Leiomyoma</a:t>
            </a:r>
            <a:endParaRPr lang="en-GB" sz="2400" dirty="0" smtClean="0"/>
          </a:p>
          <a:p>
            <a:pPr marL="0" indent="0">
              <a:buFontTx/>
              <a:buNone/>
              <a:tabLst>
                <a:tab pos="3810000" algn="l"/>
              </a:tabLst>
            </a:pPr>
            <a:r>
              <a:rPr lang="en-GB" sz="2400" dirty="0" smtClean="0"/>
              <a:t>Fibrous tissue:	</a:t>
            </a:r>
            <a:r>
              <a:rPr lang="en-GB" sz="2400" dirty="0" err="1" smtClean="0"/>
              <a:t>Fibroma</a:t>
            </a:r>
            <a:endParaRPr lang="en-GB" sz="2400" dirty="0" smtClean="0"/>
          </a:p>
          <a:p>
            <a:pPr marL="0" indent="0">
              <a:buFontTx/>
              <a:buNone/>
              <a:tabLst>
                <a:tab pos="3810000" algn="l"/>
              </a:tabLst>
            </a:pPr>
            <a:r>
              <a:rPr lang="en-GB" sz="2400" dirty="0" smtClean="0"/>
              <a:t>Bone:	</a:t>
            </a:r>
            <a:r>
              <a:rPr lang="en-GB" sz="2400" dirty="0" err="1" smtClean="0"/>
              <a:t>Osteoma</a:t>
            </a:r>
            <a:endParaRPr lang="en-GB" sz="2400" dirty="0" smtClean="0"/>
          </a:p>
          <a:p>
            <a:pPr marL="0" indent="0">
              <a:buFontTx/>
              <a:buNone/>
              <a:tabLst>
                <a:tab pos="3810000" algn="l"/>
              </a:tabLst>
            </a:pPr>
            <a:r>
              <a:rPr lang="en-GB" sz="2400" dirty="0" smtClean="0"/>
              <a:t>Cartilage:	</a:t>
            </a:r>
            <a:r>
              <a:rPr lang="en-GB" sz="2400" dirty="0" err="1" smtClean="0"/>
              <a:t>Chondroma</a:t>
            </a:r>
            <a:endParaRPr lang="en-GB" sz="2400" dirty="0" smtClean="0"/>
          </a:p>
          <a:p>
            <a:pPr marL="0" indent="0">
              <a:buFontTx/>
              <a:buNone/>
              <a:tabLst>
                <a:tab pos="3810000" algn="l"/>
              </a:tabLst>
            </a:pPr>
            <a:r>
              <a:rPr lang="en-GB" sz="2400" dirty="0" smtClean="0"/>
              <a:t>Fat:	</a:t>
            </a:r>
            <a:r>
              <a:rPr lang="en-GB" sz="2400" dirty="0" err="1" smtClean="0"/>
              <a:t>Lipoma</a:t>
            </a:r>
            <a:endParaRPr lang="en-GB" sz="2400" dirty="0" smtClean="0"/>
          </a:p>
          <a:p>
            <a:pPr marL="0" indent="0">
              <a:buFontTx/>
              <a:buNone/>
              <a:tabLst>
                <a:tab pos="3810000" algn="l"/>
              </a:tabLst>
            </a:pPr>
            <a:r>
              <a:rPr lang="en-GB" sz="2400" dirty="0" smtClean="0"/>
              <a:t>Nerve:	</a:t>
            </a:r>
            <a:r>
              <a:rPr lang="en-GB" sz="2400" dirty="0" err="1" smtClean="0"/>
              <a:t>Neurofibroma</a:t>
            </a:r>
            <a:endParaRPr lang="en-GB" sz="2400" dirty="0" smtClean="0"/>
          </a:p>
          <a:p>
            <a:pPr marL="0" indent="0">
              <a:buFontTx/>
              <a:buNone/>
              <a:tabLst>
                <a:tab pos="3810000" algn="l"/>
              </a:tabLst>
            </a:pPr>
            <a:r>
              <a:rPr lang="en-GB" sz="2400" dirty="0" smtClean="0"/>
              <a:t>Nerve sheath:	</a:t>
            </a:r>
            <a:r>
              <a:rPr lang="en-GB" sz="2400" dirty="0" err="1" smtClean="0"/>
              <a:t>Neurilemmoma</a:t>
            </a:r>
            <a:endParaRPr lang="en-GB" sz="2400" dirty="0" smtClean="0"/>
          </a:p>
          <a:p>
            <a:pPr marL="0" indent="0">
              <a:buFontTx/>
              <a:buNone/>
              <a:tabLst>
                <a:tab pos="3810000" algn="l"/>
              </a:tabLst>
            </a:pPr>
            <a:r>
              <a:rPr lang="en-GB" sz="2400" dirty="0" err="1" smtClean="0"/>
              <a:t>Glial</a:t>
            </a:r>
            <a:r>
              <a:rPr lang="en-GB" sz="2400" dirty="0" smtClean="0"/>
              <a:t> cells:	</a:t>
            </a:r>
            <a:r>
              <a:rPr lang="en-GB" sz="2400" dirty="0" err="1" smtClean="0"/>
              <a:t>Glioma</a:t>
            </a:r>
            <a:endParaRPr lang="en-GB" sz="2400" dirty="0" smtClean="0"/>
          </a:p>
          <a:p>
            <a:endParaRPr lang="en-IN" sz="2400" dirty="0"/>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92162"/>
          </a:xfrm>
        </p:spPr>
        <p:txBody>
          <a:bodyPr>
            <a:normAutofit/>
          </a:bodyPr>
          <a:lstStyle/>
          <a:p>
            <a:r>
              <a:rPr lang="en-IN" sz="2400" dirty="0" smtClean="0">
                <a:effectLst/>
              </a:rPr>
              <a:t>B) </a:t>
            </a:r>
            <a:r>
              <a:rPr lang="en-IN" sz="2400" dirty="0" err="1" smtClean="0">
                <a:effectLst/>
              </a:rPr>
              <a:t>Exfoliative</a:t>
            </a:r>
            <a:r>
              <a:rPr lang="en-IN" sz="2400" dirty="0" smtClean="0">
                <a:effectLst/>
              </a:rPr>
              <a:t> cytology : </a:t>
            </a:r>
            <a:endParaRPr lang="en-IN" sz="2400" dirty="0">
              <a:effectLst/>
            </a:endParaRPr>
          </a:p>
        </p:txBody>
      </p:sp>
      <p:sp>
        <p:nvSpPr>
          <p:cNvPr id="3" name="Content Placeholder 2"/>
          <p:cNvSpPr>
            <a:spLocks noGrp="1"/>
          </p:cNvSpPr>
          <p:nvPr>
            <p:ph idx="1"/>
          </p:nvPr>
        </p:nvSpPr>
        <p:spPr>
          <a:xfrm>
            <a:off x="1435608" y="1143000"/>
            <a:ext cx="7498080" cy="5105400"/>
          </a:xfrm>
        </p:spPr>
        <p:txBody>
          <a:bodyPr>
            <a:normAutofit/>
          </a:bodyPr>
          <a:lstStyle/>
          <a:p>
            <a:r>
              <a:rPr lang="en-IN" sz="2000" dirty="0" smtClean="0"/>
              <a:t>Due to loss of cohesiveness, </a:t>
            </a:r>
            <a:r>
              <a:rPr lang="en-IN" sz="2000" dirty="0" err="1" smtClean="0"/>
              <a:t>neoplastic</a:t>
            </a:r>
            <a:r>
              <a:rPr lang="en-IN" sz="2000" dirty="0" smtClean="0"/>
              <a:t> cells are continuously shed from tumours into the surrounding space.</a:t>
            </a:r>
          </a:p>
          <a:p>
            <a:endParaRPr lang="en-IN" sz="2000" dirty="0" smtClean="0"/>
          </a:p>
          <a:p>
            <a:r>
              <a:rPr lang="en-IN" sz="2000" dirty="0" smtClean="0"/>
              <a:t>These are called </a:t>
            </a:r>
            <a:r>
              <a:rPr lang="en-IN" sz="2000" dirty="0" smtClean="0">
                <a:solidFill>
                  <a:srgbClr val="C00000"/>
                </a:solidFill>
              </a:rPr>
              <a:t>exfoliated cells </a:t>
            </a:r>
            <a:r>
              <a:rPr lang="en-IN" sz="2000" dirty="0" smtClean="0"/>
              <a:t>and can be examined in the following preparations : </a:t>
            </a:r>
          </a:p>
          <a:p>
            <a:endParaRPr lang="en-IN" sz="2000" dirty="0" smtClean="0"/>
          </a:p>
          <a:p>
            <a:r>
              <a:rPr lang="en-IN" sz="2000" dirty="0" err="1" smtClean="0"/>
              <a:t>i</a:t>
            </a:r>
            <a:r>
              <a:rPr lang="en-IN" sz="2000" dirty="0" smtClean="0"/>
              <a:t>) </a:t>
            </a:r>
            <a:r>
              <a:rPr lang="en-IN" sz="2000" dirty="0" err="1" smtClean="0"/>
              <a:t>Papanicolaou</a:t>
            </a:r>
            <a:r>
              <a:rPr lang="en-IN" sz="2000" dirty="0" smtClean="0"/>
              <a:t> smears (for carcinoma cervix)</a:t>
            </a:r>
          </a:p>
          <a:p>
            <a:r>
              <a:rPr lang="en-IN" sz="2000" dirty="0" smtClean="0"/>
              <a:t>Ii) Sputum and bronchial washings (for </a:t>
            </a:r>
            <a:r>
              <a:rPr lang="en-IN" sz="2000" dirty="0" err="1" smtClean="0"/>
              <a:t>bronchogenic</a:t>
            </a:r>
            <a:r>
              <a:rPr lang="en-IN" sz="2000" dirty="0" smtClean="0"/>
              <a:t> carcinoma)</a:t>
            </a:r>
          </a:p>
          <a:p>
            <a:r>
              <a:rPr lang="en-IN" sz="2000" dirty="0" smtClean="0"/>
              <a:t>Iii) Pleural, pericardial and peritoneal fluid (for local cancers)</a:t>
            </a:r>
          </a:p>
          <a:p>
            <a:r>
              <a:rPr lang="en-IN" sz="2000" dirty="0" smtClean="0"/>
              <a:t>iv) Urine (for </a:t>
            </a:r>
            <a:r>
              <a:rPr lang="en-IN" sz="2000" dirty="0" err="1" smtClean="0"/>
              <a:t>urothelial</a:t>
            </a:r>
            <a:r>
              <a:rPr lang="en-IN" sz="2000" dirty="0" smtClean="0"/>
              <a:t> malignancy)</a:t>
            </a:r>
          </a:p>
          <a:p>
            <a:r>
              <a:rPr lang="en-IN" sz="2000" dirty="0" smtClean="0"/>
              <a:t>V) Cerebrospinal fluid (for CNS tumour)</a:t>
            </a:r>
          </a:p>
          <a:p>
            <a:r>
              <a:rPr lang="en-IN" sz="2000" dirty="0" smtClean="0"/>
              <a:t>Vi) Gastric secretions (for gastric carcinoma)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smtClean="0"/>
          </a:p>
          <a:p>
            <a:endParaRPr lang="en-IN" dirty="0" smtClean="0"/>
          </a:p>
          <a:p>
            <a:r>
              <a:rPr lang="en-IN" sz="2800" dirty="0" smtClean="0"/>
              <a:t>Diagnostic reliability of </a:t>
            </a:r>
            <a:r>
              <a:rPr lang="en-IN" sz="2800" dirty="0" err="1" smtClean="0"/>
              <a:t>exfoliative</a:t>
            </a:r>
            <a:r>
              <a:rPr lang="en-IN" sz="2800" dirty="0" smtClean="0"/>
              <a:t> cytology varies between  :   </a:t>
            </a:r>
            <a:r>
              <a:rPr lang="en-IN" sz="2800" dirty="0" smtClean="0">
                <a:solidFill>
                  <a:srgbClr val="C00000"/>
                </a:solidFill>
              </a:rPr>
              <a:t>80%-90%</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6" name="Picture 2" descr="C:\Users\pankaj\Desktop\Thyroid_biopsy_MED_ILL_EN.jpg"/>
          <p:cNvPicPr>
            <a:picLocks noGrp="1" noChangeAspect="1" noChangeArrowheads="1"/>
          </p:cNvPicPr>
          <p:nvPr>
            <p:ph idx="1"/>
          </p:nvPr>
        </p:nvPicPr>
        <p:blipFill>
          <a:blip r:embed="rId2" cstate="print"/>
          <a:srcRect/>
          <a:stretch>
            <a:fillRect/>
          </a:stretch>
        </p:blipFill>
        <p:spPr bwMode="auto">
          <a:xfrm>
            <a:off x="2362200" y="914400"/>
            <a:ext cx="4648200" cy="5334000"/>
          </a:xfrm>
          <a:prstGeom prst="rect">
            <a:avLst/>
          </a:prstGeom>
          <a:noFill/>
        </p:spPr>
      </p:pic>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descr="C:\Users\pankaj\Desktop\step4b-20746-gallery.png"/>
          <p:cNvPicPr>
            <a:picLocks noGrp="1" noChangeAspect="1" noChangeArrowheads="1"/>
          </p:cNvPicPr>
          <p:nvPr>
            <p:ph idx="1"/>
          </p:nvPr>
        </p:nvPicPr>
        <p:blipFill>
          <a:blip r:embed="rId2" cstate="print"/>
          <a:srcRect/>
          <a:stretch>
            <a:fillRect/>
          </a:stretch>
        </p:blipFill>
        <p:spPr bwMode="auto">
          <a:xfrm>
            <a:off x="1825438" y="1447800"/>
            <a:ext cx="6718673" cy="4800600"/>
          </a:xfrm>
          <a:prstGeom prst="rect">
            <a:avLst/>
          </a:prstGeom>
          <a:noFill/>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4" name="Picture 2" descr="C:\Users\pankaj\Desktop\7_6180.jpg"/>
          <p:cNvPicPr>
            <a:picLocks noGrp="1" noChangeAspect="1" noChangeArrowheads="1"/>
          </p:cNvPicPr>
          <p:nvPr>
            <p:ph idx="1"/>
          </p:nvPr>
        </p:nvPicPr>
        <p:blipFill>
          <a:blip r:embed="rId2" cstate="print"/>
          <a:srcRect/>
          <a:stretch>
            <a:fillRect/>
          </a:stretch>
        </p:blipFill>
        <p:spPr bwMode="auto">
          <a:xfrm>
            <a:off x="1834242" y="1447800"/>
            <a:ext cx="6701066" cy="4800600"/>
          </a:xfrm>
          <a:prstGeom prst="rect">
            <a:avLst/>
          </a:prstGeom>
          <a:noFill/>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098" name="Picture 2" descr="C:\Users\pankaj\Desktop\tyd-aspiration-biops_fig3.jpg"/>
          <p:cNvPicPr>
            <a:picLocks noGrp="1" noChangeAspect="1" noChangeArrowheads="1"/>
          </p:cNvPicPr>
          <p:nvPr>
            <p:ph idx="1"/>
          </p:nvPr>
        </p:nvPicPr>
        <p:blipFill>
          <a:blip r:embed="rId2" cstate="print"/>
          <a:srcRect/>
          <a:stretch>
            <a:fillRect/>
          </a:stretch>
        </p:blipFill>
        <p:spPr bwMode="auto">
          <a:xfrm>
            <a:off x="1828800" y="1676400"/>
            <a:ext cx="5975350" cy="4419600"/>
          </a:xfrm>
          <a:prstGeom prst="rect">
            <a:avLst/>
          </a:prstGeom>
          <a:noFill/>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normAutofit/>
          </a:bodyPr>
          <a:lstStyle/>
          <a:p>
            <a:r>
              <a:rPr lang="en-IN" sz="2400" dirty="0" smtClean="0">
                <a:effectLst/>
              </a:rPr>
              <a:t>Histopathology </a:t>
            </a:r>
            <a:endParaRPr lang="en-IN" sz="2400" dirty="0">
              <a:effectLst/>
            </a:endParaRPr>
          </a:p>
        </p:txBody>
      </p:sp>
      <p:sp>
        <p:nvSpPr>
          <p:cNvPr id="3" name="Content Placeholder 2"/>
          <p:cNvSpPr>
            <a:spLocks noGrp="1"/>
          </p:cNvSpPr>
          <p:nvPr>
            <p:ph idx="1"/>
          </p:nvPr>
        </p:nvSpPr>
        <p:spPr/>
        <p:txBody>
          <a:bodyPr>
            <a:normAutofit/>
          </a:bodyPr>
          <a:lstStyle/>
          <a:p>
            <a:r>
              <a:rPr lang="en-IN" sz="2000" dirty="0" err="1" smtClean="0"/>
              <a:t>Histopathological</a:t>
            </a:r>
            <a:r>
              <a:rPr lang="en-IN" sz="2000" dirty="0" smtClean="0"/>
              <a:t> diagnosis entails microscopy supported by clinical and investigative data.</a:t>
            </a:r>
          </a:p>
          <a:p>
            <a:endParaRPr lang="en-IN" sz="2000" dirty="0" smtClean="0"/>
          </a:p>
          <a:p>
            <a:r>
              <a:rPr lang="en-IN" sz="2000" dirty="0" smtClean="0">
                <a:solidFill>
                  <a:srgbClr val="C00000"/>
                </a:solidFill>
              </a:rPr>
              <a:t>Formalin fixation </a:t>
            </a:r>
            <a:r>
              <a:rPr lang="en-IN" sz="2000" dirty="0" smtClean="0"/>
              <a:t>is required for routine histopathology </a:t>
            </a:r>
          </a:p>
          <a:p>
            <a:endParaRPr lang="en-IN" sz="2000" dirty="0" smtClean="0"/>
          </a:p>
          <a:p>
            <a:r>
              <a:rPr lang="en-IN" sz="2000" dirty="0" err="1" smtClean="0">
                <a:solidFill>
                  <a:srgbClr val="C00000"/>
                </a:solidFill>
              </a:rPr>
              <a:t>Glutaraldehyde</a:t>
            </a:r>
            <a:r>
              <a:rPr lang="en-IN" sz="2000" dirty="0" smtClean="0">
                <a:solidFill>
                  <a:srgbClr val="C00000"/>
                </a:solidFill>
              </a:rPr>
              <a:t> fixation </a:t>
            </a:r>
            <a:r>
              <a:rPr lang="en-IN" sz="2000" dirty="0" smtClean="0"/>
              <a:t>is required for </a:t>
            </a:r>
            <a:r>
              <a:rPr lang="en-IN" sz="2000" dirty="0" smtClean="0">
                <a:solidFill>
                  <a:srgbClr val="C00000"/>
                </a:solidFill>
              </a:rPr>
              <a:t>electron microscopy. </a:t>
            </a:r>
          </a:p>
          <a:p>
            <a:endParaRPr lang="en-IN" sz="2000" dirty="0" smtClean="0"/>
          </a:p>
          <a:p>
            <a:r>
              <a:rPr lang="en-IN" sz="2000" dirty="0" smtClean="0">
                <a:solidFill>
                  <a:srgbClr val="C00000"/>
                </a:solidFill>
              </a:rPr>
              <a:t>Frozen section </a:t>
            </a:r>
            <a:r>
              <a:rPr lang="en-IN" sz="2000" dirty="0" smtClean="0"/>
              <a:t>aids in </a:t>
            </a:r>
            <a:r>
              <a:rPr lang="en-IN" sz="2000" dirty="0" smtClean="0">
                <a:solidFill>
                  <a:srgbClr val="C00000"/>
                </a:solidFill>
              </a:rPr>
              <a:t>rapid/</a:t>
            </a:r>
            <a:r>
              <a:rPr lang="en-IN" sz="2000" dirty="0" err="1" smtClean="0">
                <a:solidFill>
                  <a:srgbClr val="C00000"/>
                </a:solidFill>
              </a:rPr>
              <a:t>itraoperative</a:t>
            </a:r>
            <a:r>
              <a:rPr lang="en-IN" sz="2000" dirty="0" smtClean="0"/>
              <a:t> diagnosis</a:t>
            </a:r>
            <a:endParaRPr lang="en-IN" sz="2000" dirty="0"/>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err="1" smtClean="0">
                <a:effectLst/>
              </a:rPr>
              <a:t>Histochemistry</a:t>
            </a:r>
            <a:r>
              <a:rPr lang="en-IN" sz="2400" dirty="0" smtClean="0">
                <a:effectLst/>
              </a:rPr>
              <a:t> / </a:t>
            </a:r>
            <a:r>
              <a:rPr lang="en-IN" sz="2400" dirty="0" err="1" smtClean="0">
                <a:effectLst/>
              </a:rPr>
              <a:t>cytochemistry</a:t>
            </a:r>
            <a:r>
              <a:rPr lang="en-IN" sz="2400" dirty="0" smtClean="0">
                <a:effectLst/>
              </a:rPr>
              <a:t> (special stains)</a:t>
            </a:r>
            <a:endParaRPr lang="en-IN" sz="2400" dirty="0">
              <a:effectLst/>
            </a:endParaRPr>
          </a:p>
        </p:txBody>
      </p:sp>
      <p:sp>
        <p:nvSpPr>
          <p:cNvPr id="3" name="Content Placeholder 2"/>
          <p:cNvSpPr>
            <a:spLocks noGrp="1"/>
          </p:cNvSpPr>
          <p:nvPr>
            <p:ph idx="1"/>
          </p:nvPr>
        </p:nvSpPr>
        <p:spPr/>
        <p:txBody>
          <a:bodyPr>
            <a:normAutofit/>
          </a:bodyPr>
          <a:lstStyle/>
          <a:p>
            <a:endParaRPr lang="en-IN" sz="2400" dirty="0" smtClean="0"/>
          </a:p>
          <a:p>
            <a:endParaRPr lang="en-IN" sz="2400" dirty="0" smtClean="0"/>
          </a:p>
          <a:p>
            <a:r>
              <a:rPr lang="en-IN" sz="2400" dirty="0" smtClean="0"/>
              <a:t>These are diagnostic tools for identifying chemical composition of cells for the purpose of </a:t>
            </a:r>
            <a:r>
              <a:rPr lang="en-IN" sz="2400" dirty="0" smtClean="0">
                <a:solidFill>
                  <a:srgbClr val="C00000"/>
                </a:solidFill>
              </a:rPr>
              <a:t>tumour diagnosis and classification</a:t>
            </a:r>
            <a:endParaRPr lang="en-IN" sz="2400" dirty="0">
              <a:solidFill>
                <a:srgbClr val="C00000"/>
              </a:solidFill>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487362"/>
          </a:xfrm>
        </p:spPr>
        <p:txBody>
          <a:bodyPr>
            <a:normAutofit/>
          </a:bodyPr>
          <a:lstStyle/>
          <a:p>
            <a:r>
              <a:rPr lang="en-IN" sz="2400" dirty="0" smtClean="0">
                <a:effectLst/>
              </a:rPr>
              <a:t>Special stains in tumour diagnosis</a:t>
            </a:r>
            <a:endParaRPr lang="en-IN" sz="2400" dirty="0">
              <a:effectLst/>
            </a:endParaRPr>
          </a:p>
        </p:txBody>
      </p:sp>
      <p:graphicFrame>
        <p:nvGraphicFramePr>
          <p:cNvPr id="4" name="Content Placeholder 3"/>
          <p:cNvGraphicFramePr>
            <a:graphicFrameLocks noGrp="1"/>
          </p:cNvGraphicFramePr>
          <p:nvPr>
            <p:ph idx="1"/>
          </p:nvPr>
        </p:nvGraphicFramePr>
        <p:xfrm>
          <a:off x="1435100" y="1066801"/>
          <a:ext cx="7499350" cy="5518278"/>
        </p:xfrm>
        <a:graphic>
          <a:graphicData uri="http://schemas.openxmlformats.org/drawingml/2006/table">
            <a:tbl>
              <a:tblPr firstRow="1" bandRow="1">
                <a:tableStyleId>{5C22544A-7EE6-4342-B048-85BDC9FD1C3A}</a:tableStyleId>
              </a:tblPr>
              <a:tblGrid>
                <a:gridCol w="3749675"/>
                <a:gridCol w="3749675"/>
              </a:tblGrid>
              <a:tr h="606296">
                <a:tc>
                  <a:txBody>
                    <a:bodyPr/>
                    <a:lstStyle/>
                    <a:p>
                      <a:r>
                        <a:rPr lang="en-IN" sz="2400" dirty="0" smtClean="0"/>
                        <a:t>Substances</a:t>
                      </a:r>
                      <a:endParaRPr lang="en-IN" sz="2400" dirty="0"/>
                    </a:p>
                  </a:txBody>
                  <a:tcPr/>
                </a:tc>
                <a:tc>
                  <a:txBody>
                    <a:bodyPr/>
                    <a:lstStyle/>
                    <a:p>
                      <a:r>
                        <a:rPr lang="en-IN" sz="2400" dirty="0" smtClean="0"/>
                        <a:t>Stains</a:t>
                      </a:r>
                      <a:endParaRPr lang="en-IN" sz="2400" dirty="0"/>
                    </a:p>
                  </a:txBody>
                  <a:tcPr/>
                </a:tc>
              </a:tr>
              <a:tr h="1240422">
                <a:tc>
                  <a:txBody>
                    <a:bodyPr/>
                    <a:lstStyle/>
                    <a:p>
                      <a:r>
                        <a:rPr lang="en-IN" dirty="0" smtClean="0"/>
                        <a:t>Basement membrane/collagen</a:t>
                      </a:r>
                      <a:endParaRPr lang="en-IN" dirty="0"/>
                    </a:p>
                  </a:txBody>
                  <a:tcPr/>
                </a:tc>
                <a:tc>
                  <a:txBody>
                    <a:bodyPr/>
                    <a:lstStyle/>
                    <a:p>
                      <a:r>
                        <a:rPr lang="en-IN" dirty="0" smtClean="0"/>
                        <a:t>PAS </a:t>
                      </a:r>
                    </a:p>
                    <a:p>
                      <a:r>
                        <a:rPr lang="en-IN" dirty="0" err="1" smtClean="0"/>
                        <a:t>Reticulin</a:t>
                      </a:r>
                      <a:r>
                        <a:rPr lang="en-IN" dirty="0" smtClean="0"/>
                        <a:t> </a:t>
                      </a:r>
                    </a:p>
                    <a:p>
                      <a:r>
                        <a:rPr lang="en-IN" dirty="0" smtClean="0"/>
                        <a:t>Van </a:t>
                      </a:r>
                      <a:r>
                        <a:rPr lang="en-IN" dirty="0" err="1" smtClean="0"/>
                        <a:t>Gieson</a:t>
                      </a:r>
                      <a:endParaRPr lang="en-IN" dirty="0" smtClean="0"/>
                    </a:p>
                    <a:p>
                      <a:r>
                        <a:rPr lang="en-IN" dirty="0" smtClean="0"/>
                        <a:t>Masson’s </a:t>
                      </a:r>
                      <a:r>
                        <a:rPr lang="en-IN" dirty="0" err="1" smtClean="0"/>
                        <a:t>trichrome</a:t>
                      </a:r>
                      <a:endParaRPr lang="en-IN" dirty="0"/>
                    </a:p>
                  </a:txBody>
                  <a:tcPr/>
                </a:tc>
              </a:tr>
              <a:tr h="606296">
                <a:tc>
                  <a:txBody>
                    <a:bodyPr/>
                    <a:lstStyle/>
                    <a:p>
                      <a:r>
                        <a:rPr lang="en-IN" dirty="0" smtClean="0"/>
                        <a:t>Glycogen </a:t>
                      </a:r>
                      <a:endParaRPr lang="en-IN" dirty="0"/>
                    </a:p>
                  </a:txBody>
                  <a:tcPr/>
                </a:tc>
                <a:tc>
                  <a:txBody>
                    <a:bodyPr/>
                    <a:lstStyle/>
                    <a:p>
                      <a:r>
                        <a:rPr lang="en-IN" dirty="0" smtClean="0"/>
                        <a:t>PAS with diastase loss</a:t>
                      </a:r>
                      <a:endParaRPr lang="en-IN" dirty="0"/>
                    </a:p>
                  </a:txBody>
                  <a:tcPr/>
                </a:tc>
              </a:tr>
              <a:tr h="606296">
                <a:tc>
                  <a:txBody>
                    <a:bodyPr/>
                    <a:lstStyle/>
                    <a:p>
                      <a:r>
                        <a:rPr lang="en-IN" dirty="0" smtClean="0"/>
                        <a:t>Glycoprotein </a:t>
                      </a:r>
                      <a:endParaRPr lang="en-IN" dirty="0"/>
                    </a:p>
                  </a:txBody>
                  <a:tcPr/>
                </a:tc>
                <a:tc>
                  <a:txBody>
                    <a:bodyPr/>
                    <a:lstStyle/>
                    <a:p>
                      <a:r>
                        <a:rPr lang="en-IN" dirty="0" smtClean="0"/>
                        <a:t>PAS </a:t>
                      </a:r>
                      <a:endParaRPr lang="en-IN" dirty="0"/>
                    </a:p>
                  </a:txBody>
                  <a:tcPr/>
                </a:tc>
              </a:tr>
              <a:tr h="606296">
                <a:tc>
                  <a:txBody>
                    <a:bodyPr/>
                    <a:lstStyle/>
                    <a:p>
                      <a:r>
                        <a:rPr lang="en-IN" dirty="0" err="1" smtClean="0"/>
                        <a:t>Mucins</a:t>
                      </a:r>
                      <a:r>
                        <a:rPr lang="en-IN" dirty="0" smtClean="0"/>
                        <a:t> of epithelial origin </a:t>
                      </a:r>
                      <a:endParaRPr lang="en-IN" dirty="0"/>
                    </a:p>
                  </a:txBody>
                  <a:tcPr/>
                </a:tc>
                <a:tc>
                  <a:txBody>
                    <a:bodyPr/>
                    <a:lstStyle/>
                    <a:p>
                      <a:r>
                        <a:rPr lang="en-IN" dirty="0" err="1" smtClean="0"/>
                        <a:t>Mucicarmine</a:t>
                      </a:r>
                      <a:endParaRPr lang="en-IN" dirty="0"/>
                    </a:p>
                  </a:txBody>
                  <a:tcPr/>
                </a:tc>
              </a:tr>
              <a:tr h="606296">
                <a:tc>
                  <a:txBody>
                    <a:bodyPr/>
                    <a:lstStyle/>
                    <a:p>
                      <a:r>
                        <a:rPr lang="en-IN" dirty="0" smtClean="0"/>
                        <a:t>Acid </a:t>
                      </a:r>
                      <a:r>
                        <a:rPr lang="en-IN" dirty="0" err="1" smtClean="0"/>
                        <a:t>mucins</a:t>
                      </a:r>
                      <a:r>
                        <a:rPr lang="en-IN" dirty="0" smtClean="0"/>
                        <a:t> (of </a:t>
                      </a:r>
                      <a:r>
                        <a:rPr lang="en-IN" dirty="0" err="1" smtClean="0"/>
                        <a:t>mesenchymal</a:t>
                      </a:r>
                      <a:r>
                        <a:rPr lang="en-IN" dirty="0" smtClean="0"/>
                        <a:t> origin)</a:t>
                      </a:r>
                      <a:endParaRPr lang="en-IN" dirty="0"/>
                    </a:p>
                  </a:txBody>
                  <a:tcPr/>
                </a:tc>
                <a:tc>
                  <a:txBody>
                    <a:bodyPr/>
                    <a:lstStyle/>
                    <a:p>
                      <a:r>
                        <a:rPr lang="en-IN" dirty="0" err="1" smtClean="0"/>
                        <a:t>Alcian</a:t>
                      </a:r>
                      <a:r>
                        <a:rPr lang="en-IN" dirty="0" smtClean="0"/>
                        <a:t> blue</a:t>
                      </a:r>
                      <a:endParaRPr lang="en-IN" dirty="0"/>
                    </a:p>
                  </a:txBody>
                  <a:tcPr/>
                </a:tc>
              </a:tr>
              <a:tr h="606296">
                <a:tc>
                  <a:txBody>
                    <a:bodyPr/>
                    <a:lstStyle/>
                    <a:p>
                      <a:r>
                        <a:rPr lang="en-IN" dirty="0" err="1" smtClean="0"/>
                        <a:t>Argyrophilic</a:t>
                      </a:r>
                      <a:r>
                        <a:rPr lang="en-IN" dirty="0" smtClean="0"/>
                        <a:t> / </a:t>
                      </a:r>
                      <a:r>
                        <a:rPr lang="en-IN" dirty="0" err="1" smtClean="0"/>
                        <a:t>argentaffin</a:t>
                      </a:r>
                      <a:r>
                        <a:rPr lang="en-IN" dirty="0" smtClean="0"/>
                        <a:t> granules / fungi</a:t>
                      </a:r>
                      <a:endParaRPr lang="en-IN" dirty="0"/>
                    </a:p>
                  </a:txBody>
                  <a:tcPr/>
                </a:tc>
                <a:tc>
                  <a:txBody>
                    <a:bodyPr/>
                    <a:lstStyle/>
                    <a:p>
                      <a:r>
                        <a:rPr lang="en-IN" dirty="0" smtClean="0"/>
                        <a:t>Silver stains</a:t>
                      </a:r>
                      <a:endParaRPr lang="en-IN" dirty="0"/>
                    </a:p>
                  </a:txBody>
                  <a:tcPr/>
                </a:tc>
              </a:tr>
              <a:tr h="606296">
                <a:tc>
                  <a:txBody>
                    <a:bodyPr/>
                    <a:lstStyle/>
                    <a:p>
                      <a:r>
                        <a:rPr lang="en-IN" dirty="0" smtClean="0"/>
                        <a:t>Fat </a:t>
                      </a:r>
                      <a:endParaRPr lang="en-IN" dirty="0"/>
                    </a:p>
                  </a:txBody>
                  <a:tcPr/>
                </a:tc>
                <a:tc>
                  <a:txBody>
                    <a:bodyPr/>
                    <a:lstStyle/>
                    <a:p>
                      <a:r>
                        <a:rPr lang="en-IN" dirty="0" smtClean="0"/>
                        <a:t>Oil red- O, Sudan black B</a:t>
                      </a:r>
                      <a:endParaRPr lang="en-IN" dirty="0"/>
                    </a:p>
                  </a:txBody>
                  <a:tcPr/>
                </a:tc>
              </a:tr>
            </a:tbl>
          </a:graphicData>
        </a:graphic>
      </p:graphicFrame>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a:bodyPr>
          <a:lstStyle/>
          <a:p>
            <a:r>
              <a:rPr lang="en-US" sz="2400" dirty="0" err="1" smtClean="0">
                <a:effectLst/>
              </a:rPr>
              <a:t>Immunohistochemistry</a:t>
            </a:r>
            <a:r>
              <a:rPr lang="en-US" sz="2400" dirty="0" smtClean="0">
                <a:effectLst/>
              </a:rPr>
              <a:t> / </a:t>
            </a:r>
            <a:r>
              <a:rPr lang="en-US" sz="2400" dirty="0" err="1" smtClean="0">
                <a:effectLst/>
              </a:rPr>
              <a:t>immunocytochemistry</a:t>
            </a:r>
            <a:endParaRPr lang="en-IN" sz="2400" dirty="0">
              <a:effectLst/>
            </a:endParaRPr>
          </a:p>
        </p:txBody>
      </p:sp>
      <p:sp>
        <p:nvSpPr>
          <p:cNvPr id="3" name="Content Placeholder 2"/>
          <p:cNvSpPr>
            <a:spLocks noGrp="1"/>
          </p:cNvSpPr>
          <p:nvPr>
            <p:ph idx="1"/>
          </p:nvPr>
        </p:nvSpPr>
        <p:spPr/>
        <p:txBody>
          <a:bodyPr>
            <a:normAutofit/>
          </a:bodyPr>
          <a:lstStyle/>
          <a:p>
            <a:r>
              <a:rPr lang="en-IN" sz="2000" dirty="0" err="1" smtClean="0"/>
              <a:t>Immunohistochemistry</a:t>
            </a:r>
            <a:r>
              <a:rPr lang="en-IN" sz="2000" dirty="0" smtClean="0"/>
              <a:t> (IHC) is a tool for surgical pathology and research.</a:t>
            </a:r>
          </a:p>
          <a:p>
            <a:pPr>
              <a:buNone/>
            </a:pPr>
            <a:endParaRPr lang="en-IN" sz="2000" dirty="0" smtClean="0"/>
          </a:p>
          <a:p>
            <a:r>
              <a:rPr lang="en-US" sz="2000" dirty="0" smtClean="0"/>
              <a:t>IHC is an immunological method of recognizing a cell based on recognition of specific components called “ antigens”.</a:t>
            </a:r>
          </a:p>
          <a:p>
            <a:pPr>
              <a:buNone/>
            </a:pPr>
            <a:endParaRPr lang="en-US" sz="2000" dirty="0" smtClean="0"/>
          </a:p>
          <a:p>
            <a:r>
              <a:rPr lang="en-US" sz="2000" dirty="0" smtClean="0"/>
              <a:t>Specific antibodies against antigens are raised.</a:t>
            </a:r>
          </a:p>
          <a:p>
            <a:pPr>
              <a:buNone/>
            </a:pPr>
            <a:endParaRPr lang="en-US" sz="2000" dirty="0" smtClean="0"/>
          </a:p>
          <a:p>
            <a:r>
              <a:rPr lang="en-US" sz="2000" dirty="0" smtClean="0"/>
              <a:t>Antigen –antibody complexes on the slides (histological sections or cytological smears) are made visible for microscopic identification by labels (</a:t>
            </a:r>
            <a:r>
              <a:rPr lang="en-US" sz="2000" dirty="0" err="1" smtClean="0"/>
              <a:t>fluorochromes</a:t>
            </a:r>
            <a:r>
              <a:rPr lang="en-US" sz="2000" dirty="0" smtClean="0"/>
              <a:t> or enzyme systems)</a:t>
            </a:r>
            <a:endParaRPr lang="en-IN" sz="2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sz="2800" dirty="0" smtClean="0"/>
              <a:t>Nomenclature of benign epithelial tumor is more complex</a:t>
            </a:r>
          </a:p>
          <a:p>
            <a:endParaRPr lang="en-US" dirty="0" smtClean="0"/>
          </a:p>
          <a:p>
            <a:r>
              <a:rPr lang="en-US" sz="2800" dirty="0" smtClean="0"/>
              <a:t>Epithelial benign tumors are classified on the basis of </a:t>
            </a:r>
            <a:r>
              <a:rPr lang="en-US" dirty="0" smtClean="0"/>
              <a:t>:</a:t>
            </a:r>
          </a:p>
          <a:p>
            <a:pPr lvl="1"/>
            <a:r>
              <a:rPr lang="en-US" sz="2400" dirty="0" smtClean="0">
                <a:solidFill>
                  <a:srgbClr val="C00000"/>
                </a:solidFill>
              </a:rPr>
              <a:t>The cell of origin </a:t>
            </a:r>
          </a:p>
          <a:p>
            <a:pPr lvl="1"/>
            <a:r>
              <a:rPr lang="en-US" sz="2400" dirty="0" smtClean="0">
                <a:solidFill>
                  <a:srgbClr val="C00000"/>
                </a:solidFill>
              </a:rPr>
              <a:t>Microscopic pattern</a:t>
            </a:r>
          </a:p>
          <a:p>
            <a:pPr lvl="1"/>
            <a:r>
              <a:rPr lang="en-US" sz="2400" dirty="0" smtClean="0">
                <a:solidFill>
                  <a:srgbClr val="C00000"/>
                </a:solidFill>
              </a:rPr>
              <a:t>Macroscopic pattern</a:t>
            </a:r>
          </a:p>
          <a:p>
            <a:endParaRPr lang="en-IN" sz="2400" dirty="0">
              <a:solidFill>
                <a:srgbClr val="C00000"/>
              </a:solidFill>
            </a:endParaRPr>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effectLst/>
              </a:rPr>
              <a:t>Uses </a:t>
            </a:r>
            <a:endParaRPr lang="en-IN" sz="2400" dirty="0">
              <a:effectLst/>
            </a:endParaRPr>
          </a:p>
        </p:txBody>
      </p:sp>
      <p:sp>
        <p:nvSpPr>
          <p:cNvPr id="3" name="Content Placeholder 2"/>
          <p:cNvSpPr>
            <a:spLocks noGrp="1"/>
          </p:cNvSpPr>
          <p:nvPr>
            <p:ph idx="1"/>
          </p:nvPr>
        </p:nvSpPr>
        <p:spPr/>
        <p:txBody>
          <a:bodyPr>
            <a:normAutofit/>
          </a:bodyPr>
          <a:lstStyle/>
          <a:p>
            <a:r>
              <a:rPr lang="en-US" sz="2000" dirty="0" smtClean="0"/>
              <a:t>Categorization of undifferentiated neoplasm</a:t>
            </a:r>
          </a:p>
          <a:p>
            <a:pPr>
              <a:buNone/>
            </a:pPr>
            <a:endParaRPr lang="en-US" sz="2000" dirty="0" smtClean="0"/>
          </a:p>
          <a:p>
            <a:r>
              <a:rPr lang="en-US" sz="2000" dirty="0" smtClean="0"/>
              <a:t>Specific typing of </a:t>
            </a:r>
            <a:r>
              <a:rPr lang="en-US" sz="2000" dirty="0" err="1" smtClean="0"/>
              <a:t>leukemias</a:t>
            </a:r>
            <a:r>
              <a:rPr lang="en-US" sz="2000" dirty="0" smtClean="0"/>
              <a:t> / lymphomas</a:t>
            </a:r>
          </a:p>
          <a:p>
            <a:pPr>
              <a:buNone/>
            </a:pPr>
            <a:endParaRPr lang="en-US" sz="2000" dirty="0" smtClean="0"/>
          </a:p>
          <a:p>
            <a:r>
              <a:rPr lang="en-US" sz="2000" dirty="0" smtClean="0"/>
              <a:t>Determination of site of origin of a metastatic </a:t>
            </a:r>
            <a:r>
              <a:rPr lang="en-US" sz="2000" dirty="0" err="1" smtClean="0"/>
              <a:t>tumour</a:t>
            </a:r>
            <a:endParaRPr lang="en-US" sz="2000" dirty="0" smtClean="0"/>
          </a:p>
          <a:p>
            <a:pPr>
              <a:buNone/>
            </a:pPr>
            <a:endParaRPr lang="en-US" sz="2000" dirty="0" smtClean="0"/>
          </a:p>
          <a:p>
            <a:r>
              <a:rPr lang="en-US" sz="2000" dirty="0" smtClean="0"/>
              <a:t>Detection of molecules that have prognosis or therapeutic significance, </a:t>
            </a:r>
            <a:r>
              <a:rPr lang="en-US" sz="2000" dirty="0" err="1" smtClean="0"/>
              <a:t>eg</a:t>
            </a:r>
            <a:r>
              <a:rPr lang="en-US" sz="2000" dirty="0" smtClean="0"/>
              <a:t>,  ER-PR receptors in carcinoma breast</a:t>
            </a:r>
          </a:p>
          <a:p>
            <a:pPr>
              <a:buNone/>
            </a:pPr>
            <a:endParaRPr lang="en-US" sz="2000" dirty="0" smtClean="0"/>
          </a:p>
          <a:p>
            <a:r>
              <a:rPr lang="en-US" sz="2000" dirty="0" smtClean="0"/>
              <a:t>Differentiating benign from malignant lesions</a:t>
            </a:r>
            <a:endParaRPr lang="en-IN" sz="2000" dirty="0"/>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a:bodyPr>
          <a:lstStyle/>
          <a:p>
            <a:r>
              <a:rPr lang="en-US" sz="2400" dirty="0" smtClean="0">
                <a:effectLst/>
              </a:rPr>
              <a:t>Intermediate filaments (IFs)</a:t>
            </a:r>
            <a:endParaRPr lang="en-IN" sz="2400" dirty="0">
              <a:effectLst/>
            </a:endParaRPr>
          </a:p>
        </p:txBody>
      </p:sp>
      <p:sp>
        <p:nvSpPr>
          <p:cNvPr id="3" name="Content Placeholder 2"/>
          <p:cNvSpPr>
            <a:spLocks noGrp="1"/>
          </p:cNvSpPr>
          <p:nvPr>
            <p:ph idx="1"/>
          </p:nvPr>
        </p:nvSpPr>
        <p:spPr>
          <a:xfrm>
            <a:off x="1435608" y="1219200"/>
            <a:ext cx="7498080" cy="5029200"/>
          </a:xfrm>
        </p:spPr>
        <p:txBody>
          <a:bodyPr>
            <a:normAutofit/>
          </a:bodyPr>
          <a:lstStyle/>
          <a:p>
            <a:r>
              <a:rPr lang="en-US" sz="2000" dirty="0" smtClean="0"/>
              <a:t>IFs are a family of related proteins that share common structural features</a:t>
            </a:r>
          </a:p>
          <a:p>
            <a:pPr>
              <a:buNone/>
            </a:pPr>
            <a:endParaRPr lang="en-US" sz="2000" dirty="0" smtClean="0"/>
          </a:p>
          <a:p>
            <a:r>
              <a:rPr lang="en-US" sz="2000" dirty="0" smtClean="0"/>
              <a:t>They have an average diameter of 10 nanometers</a:t>
            </a:r>
          </a:p>
          <a:p>
            <a:pPr>
              <a:buNone/>
            </a:pPr>
            <a:endParaRPr lang="en-US" sz="2000" dirty="0" smtClean="0"/>
          </a:p>
          <a:p>
            <a:r>
              <a:rPr lang="en-US" sz="2000" dirty="0" smtClean="0"/>
              <a:t>Most types of intermediate filaments are </a:t>
            </a:r>
            <a:r>
              <a:rPr lang="en-US" sz="2000" dirty="0" err="1" smtClean="0"/>
              <a:t>cytoplasmic</a:t>
            </a:r>
            <a:r>
              <a:rPr lang="en-US" sz="2000" dirty="0" smtClean="0"/>
              <a:t> except </a:t>
            </a:r>
            <a:r>
              <a:rPr lang="en-US" sz="2000" dirty="0" err="1" smtClean="0"/>
              <a:t>lamins</a:t>
            </a:r>
            <a:r>
              <a:rPr lang="en-US" sz="2000" dirty="0" smtClean="0"/>
              <a:t>, which are nuclear.</a:t>
            </a:r>
          </a:p>
          <a:p>
            <a:pPr>
              <a:buNone/>
            </a:pPr>
            <a:endParaRPr lang="en-IN" sz="2000" dirty="0"/>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normAutofit/>
          </a:bodyPr>
          <a:lstStyle/>
          <a:p>
            <a:r>
              <a:rPr lang="en-US" sz="2400" dirty="0" smtClean="0">
                <a:effectLst/>
              </a:rPr>
              <a:t>“Intermediate filaments” and their significance in the    </a:t>
            </a:r>
            <a:r>
              <a:rPr lang="en-US" sz="2400" dirty="0" err="1" smtClean="0">
                <a:effectLst/>
              </a:rPr>
              <a:t>tumour</a:t>
            </a:r>
            <a:r>
              <a:rPr lang="en-US" sz="2400" dirty="0" smtClean="0">
                <a:effectLst/>
              </a:rPr>
              <a:t> diagnosis </a:t>
            </a:r>
            <a:endParaRPr lang="en-IN" sz="2400" dirty="0">
              <a:effectLst/>
            </a:endParaRPr>
          </a:p>
        </p:txBody>
      </p:sp>
      <p:graphicFrame>
        <p:nvGraphicFramePr>
          <p:cNvPr id="4" name="Content Placeholder 3"/>
          <p:cNvGraphicFramePr>
            <a:graphicFrameLocks noGrp="1"/>
          </p:cNvGraphicFramePr>
          <p:nvPr>
            <p:ph idx="1"/>
          </p:nvPr>
        </p:nvGraphicFramePr>
        <p:xfrm>
          <a:off x="1435100" y="1447800"/>
          <a:ext cx="7499350" cy="4495800"/>
        </p:xfrm>
        <a:graphic>
          <a:graphicData uri="http://schemas.openxmlformats.org/drawingml/2006/table">
            <a:tbl>
              <a:tblPr firstRow="1" bandRow="1">
                <a:tableStyleId>{5C22544A-7EE6-4342-B048-85BDC9FD1C3A}</a:tableStyleId>
              </a:tblPr>
              <a:tblGrid>
                <a:gridCol w="3749675"/>
                <a:gridCol w="3749675"/>
              </a:tblGrid>
              <a:tr h="899160">
                <a:tc>
                  <a:txBody>
                    <a:bodyPr/>
                    <a:lstStyle/>
                    <a:p>
                      <a:r>
                        <a:rPr lang="en-US" sz="2000" b="0" dirty="0" smtClean="0"/>
                        <a:t>Keratins</a:t>
                      </a:r>
                      <a:endParaRPr lang="en-IN" sz="2000" b="0" dirty="0"/>
                    </a:p>
                  </a:txBody>
                  <a:tcPr/>
                </a:tc>
                <a:tc>
                  <a:txBody>
                    <a:bodyPr/>
                    <a:lstStyle/>
                    <a:p>
                      <a:r>
                        <a:rPr lang="en-US" sz="2000" b="0" dirty="0" smtClean="0"/>
                        <a:t>Carcinomas,  </a:t>
                      </a:r>
                      <a:r>
                        <a:rPr lang="en-US" sz="2000" b="0" dirty="0" err="1" smtClean="0"/>
                        <a:t>mesotheliomas</a:t>
                      </a:r>
                      <a:r>
                        <a:rPr lang="en-US" sz="2000" b="0" dirty="0" smtClean="0"/>
                        <a:t> and Germ -cell </a:t>
                      </a:r>
                      <a:r>
                        <a:rPr lang="en-US" sz="2000" b="0" dirty="0" err="1" smtClean="0"/>
                        <a:t>tumours</a:t>
                      </a:r>
                      <a:endParaRPr lang="en-IN" sz="2000" b="0" dirty="0"/>
                    </a:p>
                  </a:txBody>
                  <a:tcPr/>
                </a:tc>
              </a:tr>
              <a:tr h="899160">
                <a:tc>
                  <a:txBody>
                    <a:bodyPr/>
                    <a:lstStyle/>
                    <a:p>
                      <a:r>
                        <a:rPr lang="en-US" sz="2000" dirty="0" err="1" smtClean="0"/>
                        <a:t>Vimentin</a:t>
                      </a:r>
                      <a:r>
                        <a:rPr lang="en-US" sz="2000" dirty="0" smtClean="0"/>
                        <a:t> </a:t>
                      </a:r>
                      <a:endParaRPr lang="en-IN" sz="2000" dirty="0"/>
                    </a:p>
                  </a:txBody>
                  <a:tcPr/>
                </a:tc>
                <a:tc>
                  <a:txBody>
                    <a:bodyPr/>
                    <a:lstStyle/>
                    <a:p>
                      <a:r>
                        <a:rPr lang="en-US" sz="2000" dirty="0" smtClean="0"/>
                        <a:t>Sarcomas,</a:t>
                      </a:r>
                      <a:r>
                        <a:rPr lang="en-US" sz="2000" baseline="0" dirty="0" smtClean="0"/>
                        <a:t> melanoma</a:t>
                      </a:r>
                      <a:endParaRPr lang="en-IN" sz="2000" dirty="0"/>
                    </a:p>
                  </a:txBody>
                  <a:tcPr/>
                </a:tc>
              </a:tr>
              <a:tr h="899160">
                <a:tc>
                  <a:txBody>
                    <a:bodyPr/>
                    <a:lstStyle/>
                    <a:p>
                      <a:r>
                        <a:rPr lang="en-US" sz="2000" dirty="0" err="1" smtClean="0"/>
                        <a:t>Desmin</a:t>
                      </a:r>
                      <a:r>
                        <a:rPr lang="en-US" sz="2000" dirty="0" smtClean="0"/>
                        <a:t> </a:t>
                      </a:r>
                      <a:endParaRPr lang="en-IN" sz="2000" dirty="0"/>
                    </a:p>
                  </a:txBody>
                  <a:tcPr/>
                </a:tc>
                <a:tc>
                  <a:txBody>
                    <a:bodyPr/>
                    <a:lstStyle/>
                    <a:p>
                      <a:r>
                        <a:rPr lang="en-US" sz="2000" dirty="0" err="1" smtClean="0"/>
                        <a:t>Myogenic</a:t>
                      </a:r>
                      <a:r>
                        <a:rPr lang="en-US" sz="2000" dirty="0" smtClean="0"/>
                        <a:t> </a:t>
                      </a:r>
                      <a:r>
                        <a:rPr lang="en-US" sz="2000" dirty="0" err="1" smtClean="0"/>
                        <a:t>tumours</a:t>
                      </a:r>
                      <a:endParaRPr lang="en-IN" sz="2000" dirty="0"/>
                    </a:p>
                  </a:txBody>
                  <a:tcPr/>
                </a:tc>
              </a:tr>
              <a:tr h="899160">
                <a:tc>
                  <a:txBody>
                    <a:bodyPr/>
                    <a:lstStyle/>
                    <a:p>
                      <a:r>
                        <a:rPr lang="en-US" sz="2000" dirty="0" err="1" smtClean="0"/>
                        <a:t>Neurofilaments</a:t>
                      </a:r>
                      <a:r>
                        <a:rPr lang="en-US" sz="2000" baseline="0" dirty="0" smtClean="0"/>
                        <a:t> </a:t>
                      </a:r>
                      <a:endParaRPr lang="en-IN" sz="2000" dirty="0"/>
                    </a:p>
                  </a:txBody>
                  <a:tcPr/>
                </a:tc>
                <a:tc>
                  <a:txBody>
                    <a:bodyPr/>
                    <a:lstStyle/>
                    <a:p>
                      <a:r>
                        <a:rPr lang="en-US" sz="2000" dirty="0" smtClean="0"/>
                        <a:t>Neural </a:t>
                      </a:r>
                      <a:r>
                        <a:rPr lang="en-US" sz="2000" dirty="0" err="1" smtClean="0"/>
                        <a:t>tumours</a:t>
                      </a:r>
                      <a:endParaRPr lang="en-IN" sz="2000" dirty="0"/>
                    </a:p>
                  </a:txBody>
                  <a:tcPr/>
                </a:tc>
              </a:tr>
              <a:tr h="899160">
                <a:tc>
                  <a:txBody>
                    <a:bodyPr/>
                    <a:lstStyle/>
                    <a:p>
                      <a:r>
                        <a:rPr lang="en-US" sz="2000" dirty="0" err="1" smtClean="0"/>
                        <a:t>Glial</a:t>
                      </a:r>
                      <a:r>
                        <a:rPr lang="en-US" sz="2000" baseline="0" dirty="0" smtClean="0"/>
                        <a:t> </a:t>
                      </a:r>
                      <a:r>
                        <a:rPr lang="en-US" sz="2000" baseline="0" dirty="0" err="1" smtClean="0"/>
                        <a:t>fibrillary</a:t>
                      </a:r>
                      <a:r>
                        <a:rPr lang="en-US" sz="2000" baseline="0" dirty="0" smtClean="0"/>
                        <a:t> acidic proteins</a:t>
                      </a:r>
                      <a:endParaRPr lang="en-IN" sz="2000" dirty="0"/>
                    </a:p>
                  </a:txBody>
                  <a:tcPr/>
                </a:tc>
                <a:tc>
                  <a:txBody>
                    <a:bodyPr/>
                    <a:lstStyle/>
                    <a:p>
                      <a:r>
                        <a:rPr lang="en-US" sz="2000" dirty="0" err="1" smtClean="0"/>
                        <a:t>Glial</a:t>
                      </a:r>
                      <a:r>
                        <a:rPr lang="en-US" sz="2000" dirty="0" smtClean="0"/>
                        <a:t> </a:t>
                      </a:r>
                      <a:r>
                        <a:rPr lang="en-US" sz="2000" dirty="0" err="1" smtClean="0"/>
                        <a:t>tumours</a:t>
                      </a:r>
                      <a:endParaRPr lang="en-IN" sz="2000" dirty="0"/>
                    </a:p>
                  </a:txBody>
                  <a:tcPr/>
                </a:tc>
              </a:tr>
            </a:tbl>
          </a:graphicData>
        </a:graphic>
      </p:graphicFrame>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92162"/>
          </a:xfrm>
        </p:spPr>
        <p:txBody>
          <a:bodyPr>
            <a:normAutofit/>
          </a:bodyPr>
          <a:lstStyle/>
          <a:p>
            <a:r>
              <a:rPr lang="en-US" sz="2400" dirty="0" smtClean="0">
                <a:effectLst/>
              </a:rPr>
              <a:t>Electron microscopy (EM)</a:t>
            </a:r>
            <a:endParaRPr lang="en-IN" sz="2400" dirty="0">
              <a:effectLst/>
            </a:endParaRPr>
          </a:p>
        </p:txBody>
      </p:sp>
      <p:sp>
        <p:nvSpPr>
          <p:cNvPr id="3" name="Content Placeholder 2"/>
          <p:cNvSpPr>
            <a:spLocks noGrp="1"/>
          </p:cNvSpPr>
          <p:nvPr>
            <p:ph idx="1"/>
          </p:nvPr>
        </p:nvSpPr>
        <p:spPr>
          <a:xfrm>
            <a:off x="1435608" y="1371600"/>
            <a:ext cx="7498080" cy="4876800"/>
          </a:xfrm>
        </p:spPr>
        <p:txBody>
          <a:bodyPr>
            <a:normAutofit/>
          </a:bodyPr>
          <a:lstStyle/>
          <a:p>
            <a:r>
              <a:rPr lang="en-US" sz="2000" dirty="0" smtClean="0"/>
              <a:t>EM is used for confirming or substantiating </a:t>
            </a:r>
            <a:r>
              <a:rPr lang="en-US" sz="2000" dirty="0" err="1" smtClean="0"/>
              <a:t>tumour</a:t>
            </a:r>
            <a:r>
              <a:rPr lang="en-US" sz="2000" dirty="0" smtClean="0"/>
              <a:t> diagnosis based on : </a:t>
            </a:r>
          </a:p>
          <a:p>
            <a:pPr>
              <a:buNone/>
            </a:pPr>
            <a:endParaRPr lang="en-US" sz="2000" dirty="0" smtClean="0"/>
          </a:p>
          <a:p>
            <a:r>
              <a:rPr lang="en-US" sz="2000" dirty="0" smtClean="0"/>
              <a:t>Presence and type of cell junctions</a:t>
            </a:r>
          </a:p>
          <a:p>
            <a:pPr>
              <a:buNone/>
            </a:pPr>
            <a:endParaRPr lang="en-US" sz="2000" dirty="0" smtClean="0"/>
          </a:p>
          <a:p>
            <a:r>
              <a:rPr lang="en-US" sz="2000" dirty="0" smtClean="0"/>
              <a:t>Presence of </a:t>
            </a:r>
            <a:r>
              <a:rPr lang="en-US" sz="2000" dirty="0" err="1" smtClean="0"/>
              <a:t>microvilli</a:t>
            </a:r>
            <a:endParaRPr lang="en-US" sz="2000" dirty="0" smtClean="0"/>
          </a:p>
          <a:p>
            <a:pPr>
              <a:buNone/>
            </a:pPr>
            <a:endParaRPr lang="en-US" sz="2000" dirty="0" smtClean="0"/>
          </a:p>
          <a:p>
            <a:r>
              <a:rPr lang="en-US" sz="2000" dirty="0" smtClean="0"/>
              <a:t>Shape of nucleus, features of nuclear membrane and nucleoli</a:t>
            </a:r>
          </a:p>
          <a:p>
            <a:pPr>
              <a:buNone/>
            </a:pPr>
            <a:endParaRPr lang="en-US" sz="2000" dirty="0" smtClean="0"/>
          </a:p>
          <a:p>
            <a:r>
              <a:rPr lang="en-US" sz="2000" dirty="0" err="1" smtClean="0"/>
              <a:t>Cytoplasmic</a:t>
            </a:r>
            <a:r>
              <a:rPr lang="en-US" sz="2000" dirty="0" smtClean="0"/>
              <a:t> organelles</a:t>
            </a:r>
          </a:p>
          <a:p>
            <a:pPr>
              <a:buNone/>
            </a:pPr>
            <a:endParaRPr lang="en-US" sz="2000" dirty="0" smtClean="0"/>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563562"/>
          </a:xfrm>
        </p:spPr>
        <p:txBody>
          <a:bodyPr>
            <a:normAutofit/>
          </a:bodyPr>
          <a:lstStyle/>
          <a:p>
            <a:r>
              <a:rPr lang="en-US" sz="2400" dirty="0" err="1" smtClean="0">
                <a:effectLst/>
              </a:rPr>
              <a:t>Tumour</a:t>
            </a:r>
            <a:r>
              <a:rPr lang="en-US" sz="2400" dirty="0" smtClean="0">
                <a:effectLst/>
              </a:rPr>
              <a:t> markers </a:t>
            </a:r>
            <a:endParaRPr lang="en-IN" sz="2400" dirty="0">
              <a:effectLst/>
            </a:endParaRPr>
          </a:p>
        </p:txBody>
      </p:sp>
      <p:sp>
        <p:nvSpPr>
          <p:cNvPr id="3" name="Content Placeholder 2"/>
          <p:cNvSpPr>
            <a:spLocks noGrp="1"/>
          </p:cNvSpPr>
          <p:nvPr>
            <p:ph idx="1"/>
          </p:nvPr>
        </p:nvSpPr>
        <p:spPr>
          <a:xfrm>
            <a:off x="1435608" y="1371600"/>
            <a:ext cx="7498080" cy="4876800"/>
          </a:xfrm>
        </p:spPr>
        <p:txBody>
          <a:bodyPr>
            <a:normAutofit/>
          </a:bodyPr>
          <a:lstStyle/>
          <a:p>
            <a:r>
              <a:rPr lang="en-US" sz="2000" dirty="0" smtClean="0"/>
              <a:t>These are substances found in </a:t>
            </a:r>
            <a:r>
              <a:rPr lang="en-US" sz="2000" dirty="0" smtClean="0">
                <a:solidFill>
                  <a:srgbClr val="C00000"/>
                </a:solidFill>
              </a:rPr>
              <a:t>blood, urine, body fluids or tissue</a:t>
            </a:r>
          </a:p>
          <a:p>
            <a:endParaRPr lang="en-US" sz="2000" dirty="0" smtClean="0">
              <a:solidFill>
                <a:srgbClr val="C00000"/>
              </a:solidFill>
            </a:endParaRPr>
          </a:p>
          <a:p>
            <a:r>
              <a:rPr lang="en-US" sz="2000" dirty="0" smtClean="0"/>
              <a:t>The level of which might be elevated in association with a cancer.</a:t>
            </a:r>
          </a:p>
          <a:p>
            <a:endParaRPr lang="en-US" sz="2000" dirty="0" smtClean="0"/>
          </a:p>
          <a:p>
            <a:r>
              <a:rPr lang="en-US" sz="2000" dirty="0" err="1" smtClean="0"/>
              <a:t>Tumour</a:t>
            </a:r>
            <a:r>
              <a:rPr lang="en-US" sz="2000" dirty="0" smtClean="0"/>
              <a:t> markers may be used to help diagnose cancer, predict a patients response to cancer therapy</a:t>
            </a:r>
          </a:p>
          <a:p>
            <a:endParaRPr lang="en-US" sz="2000" dirty="0" smtClean="0"/>
          </a:p>
          <a:p>
            <a:r>
              <a:rPr lang="en-US" sz="2000" dirty="0" smtClean="0"/>
              <a:t>Check a patients response to treatment or determine cancer recurrence.</a:t>
            </a:r>
            <a:endParaRPr lang="en-IN" sz="2000" dirty="0"/>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563562"/>
          </a:xfrm>
        </p:spPr>
        <p:txBody>
          <a:bodyPr>
            <a:normAutofit/>
          </a:bodyPr>
          <a:lstStyle/>
          <a:p>
            <a:r>
              <a:rPr lang="en-US" sz="2400" dirty="0" smtClean="0">
                <a:effectLst/>
              </a:rPr>
              <a:t>Role of </a:t>
            </a:r>
            <a:r>
              <a:rPr lang="en-US" sz="2400" dirty="0" err="1" smtClean="0">
                <a:effectLst/>
              </a:rPr>
              <a:t>tumour</a:t>
            </a:r>
            <a:r>
              <a:rPr lang="en-US" sz="2400" dirty="0" smtClean="0">
                <a:effectLst/>
              </a:rPr>
              <a:t> markers in </a:t>
            </a:r>
            <a:r>
              <a:rPr lang="en-US" sz="2400" dirty="0" err="1" smtClean="0">
                <a:effectLst/>
              </a:rPr>
              <a:t>neoplasia</a:t>
            </a:r>
            <a:endParaRPr lang="en-IN" sz="2400" dirty="0">
              <a:effectLst/>
            </a:endParaRPr>
          </a:p>
        </p:txBody>
      </p:sp>
      <p:graphicFrame>
        <p:nvGraphicFramePr>
          <p:cNvPr id="4" name="Content Placeholder 3"/>
          <p:cNvGraphicFramePr>
            <a:graphicFrameLocks noGrp="1"/>
          </p:cNvGraphicFramePr>
          <p:nvPr>
            <p:ph idx="1"/>
          </p:nvPr>
        </p:nvGraphicFramePr>
        <p:xfrm>
          <a:off x="1435100" y="1142999"/>
          <a:ext cx="7499350" cy="5482591"/>
        </p:xfrm>
        <a:graphic>
          <a:graphicData uri="http://schemas.openxmlformats.org/drawingml/2006/table">
            <a:tbl>
              <a:tblPr firstRow="1" bandRow="1">
                <a:tableStyleId>{5C22544A-7EE6-4342-B048-85BDC9FD1C3A}</a:tableStyleId>
              </a:tblPr>
              <a:tblGrid>
                <a:gridCol w="3749675"/>
                <a:gridCol w="3749675"/>
              </a:tblGrid>
              <a:tr h="607435">
                <a:tc>
                  <a:txBody>
                    <a:bodyPr/>
                    <a:lstStyle/>
                    <a:p>
                      <a:r>
                        <a:rPr lang="en-US" sz="2000" dirty="0" err="1" smtClean="0"/>
                        <a:t>Tumour</a:t>
                      </a:r>
                      <a:r>
                        <a:rPr lang="en-US" sz="2000" dirty="0" smtClean="0"/>
                        <a:t> marker </a:t>
                      </a:r>
                      <a:endParaRPr lang="en-IN" sz="2000" dirty="0"/>
                    </a:p>
                  </a:txBody>
                  <a:tcPr/>
                </a:tc>
                <a:tc>
                  <a:txBody>
                    <a:bodyPr/>
                    <a:lstStyle/>
                    <a:p>
                      <a:r>
                        <a:rPr lang="en-US" dirty="0" smtClean="0"/>
                        <a:t>Associated neoplasm</a:t>
                      </a:r>
                      <a:endParaRPr lang="en-IN" dirty="0"/>
                    </a:p>
                  </a:txBody>
                  <a:tcPr/>
                </a:tc>
              </a:tr>
              <a:tr h="1034599">
                <a:tc>
                  <a:txBody>
                    <a:bodyPr/>
                    <a:lstStyle/>
                    <a:p>
                      <a:r>
                        <a:rPr lang="en-US" sz="2000" dirty="0" smtClean="0"/>
                        <a:t>AFP (</a:t>
                      </a:r>
                      <a:r>
                        <a:rPr lang="el-GR" sz="2000" dirty="0" smtClean="0">
                          <a:latin typeface="Times New Roman"/>
                          <a:cs typeface="Times New Roman"/>
                        </a:rPr>
                        <a:t>α</a:t>
                      </a:r>
                      <a:r>
                        <a:rPr lang="en-US" sz="2000" dirty="0" smtClean="0">
                          <a:latin typeface="Times New Roman"/>
                          <a:cs typeface="Times New Roman"/>
                        </a:rPr>
                        <a:t>- fetoprotein)</a:t>
                      </a:r>
                      <a:endParaRPr lang="en-IN" sz="2000" dirty="0"/>
                    </a:p>
                  </a:txBody>
                  <a:tcPr/>
                </a:tc>
                <a:tc>
                  <a:txBody>
                    <a:bodyPr/>
                    <a:lstStyle/>
                    <a:p>
                      <a:r>
                        <a:rPr lang="en-US" sz="2000" dirty="0" err="1" smtClean="0"/>
                        <a:t>Hepatocellular</a:t>
                      </a:r>
                      <a:r>
                        <a:rPr lang="en-US" sz="2000" dirty="0" smtClean="0"/>
                        <a:t> carcinoma,</a:t>
                      </a:r>
                      <a:r>
                        <a:rPr lang="en-US" sz="2000" baseline="0" dirty="0" smtClean="0"/>
                        <a:t> </a:t>
                      </a:r>
                      <a:r>
                        <a:rPr lang="en-US" sz="2000" baseline="0" dirty="0" err="1" smtClean="0"/>
                        <a:t>nonseminomatous</a:t>
                      </a:r>
                      <a:r>
                        <a:rPr lang="en-US" sz="2000" baseline="0" dirty="0" smtClean="0"/>
                        <a:t> –germ-cell </a:t>
                      </a:r>
                      <a:r>
                        <a:rPr lang="en-US" sz="2000" baseline="0" dirty="0" err="1" smtClean="0"/>
                        <a:t>tumours</a:t>
                      </a:r>
                      <a:endParaRPr lang="en-IN" sz="2000" dirty="0"/>
                    </a:p>
                  </a:txBody>
                  <a:tcPr/>
                </a:tc>
              </a:tr>
              <a:tr h="6897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PSA (prostate-specific antigen)</a:t>
                      </a:r>
                      <a:endParaRPr lang="en-IN" sz="2000" dirty="0" smtClean="0"/>
                    </a:p>
                    <a:p>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Prostatic carcinoma</a:t>
                      </a:r>
                      <a:endParaRPr lang="en-IN" sz="2000" dirty="0" smtClean="0"/>
                    </a:p>
                    <a:p>
                      <a:endParaRPr lang="en-IN" dirty="0"/>
                    </a:p>
                  </a:txBody>
                  <a:tcPr/>
                </a:tc>
              </a:tr>
              <a:tr h="607435">
                <a:tc>
                  <a:txBody>
                    <a:bodyPr/>
                    <a:lstStyle/>
                    <a:p>
                      <a:r>
                        <a:rPr lang="en-US" sz="2000" dirty="0" smtClean="0"/>
                        <a:t>HCG (</a:t>
                      </a:r>
                      <a:r>
                        <a:rPr lang="en-US" sz="1600" dirty="0" smtClean="0"/>
                        <a:t>human</a:t>
                      </a:r>
                      <a:r>
                        <a:rPr lang="en-US" sz="1600" baseline="0" dirty="0" smtClean="0"/>
                        <a:t> chorionic </a:t>
                      </a:r>
                      <a:r>
                        <a:rPr lang="en-US" sz="1600" baseline="0" dirty="0" err="1" smtClean="0"/>
                        <a:t>gonadotropin</a:t>
                      </a:r>
                      <a:r>
                        <a:rPr lang="en-US" sz="2000" baseline="0" dirty="0" smtClean="0"/>
                        <a:t>)</a:t>
                      </a:r>
                      <a:endParaRPr lang="en-IN" sz="2000" dirty="0"/>
                    </a:p>
                  </a:txBody>
                  <a:tcPr/>
                </a:tc>
                <a:tc>
                  <a:txBody>
                    <a:bodyPr/>
                    <a:lstStyle/>
                    <a:p>
                      <a:r>
                        <a:rPr lang="en-US" sz="2000" dirty="0" err="1" smtClean="0"/>
                        <a:t>Trophoblastic</a:t>
                      </a:r>
                      <a:r>
                        <a:rPr lang="en-US" sz="2000" baseline="0" dirty="0" smtClean="0"/>
                        <a:t> tumors</a:t>
                      </a:r>
                      <a:endParaRPr lang="en-IN" sz="2000" dirty="0"/>
                    </a:p>
                  </a:txBody>
                  <a:tcPr/>
                </a:tc>
              </a:tr>
              <a:tr h="607435">
                <a:tc>
                  <a:txBody>
                    <a:bodyPr/>
                    <a:lstStyle/>
                    <a:p>
                      <a:r>
                        <a:rPr lang="en-US" sz="2000" dirty="0" err="1" smtClean="0"/>
                        <a:t>Calcitonin</a:t>
                      </a:r>
                      <a:r>
                        <a:rPr lang="en-US" sz="2000" dirty="0" smtClean="0"/>
                        <a:t> </a:t>
                      </a:r>
                      <a:endParaRPr lang="en-IN" sz="2000" dirty="0"/>
                    </a:p>
                  </a:txBody>
                  <a:tcPr/>
                </a:tc>
                <a:tc>
                  <a:txBody>
                    <a:bodyPr/>
                    <a:lstStyle/>
                    <a:p>
                      <a:r>
                        <a:rPr lang="en-US" sz="2000" dirty="0" err="1" smtClean="0"/>
                        <a:t>Medullary</a:t>
                      </a:r>
                      <a:r>
                        <a:rPr lang="en-US" sz="2000" dirty="0" smtClean="0"/>
                        <a:t> carcinoma of thyroid </a:t>
                      </a:r>
                      <a:endParaRPr lang="en-IN" sz="2000" dirty="0"/>
                    </a:p>
                  </a:txBody>
                  <a:tcPr/>
                </a:tc>
              </a:tr>
              <a:tr h="607435">
                <a:tc>
                  <a:txBody>
                    <a:bodyPr/>
                    <a:lstStyle/>
                    <a:p>
                      <a:r>
                        <a:rPr lang="en-US" sz="2000" dirty="0" smtClean="0"/>
                        <a:t>CA-125</a:t>
                      </a:r>
                      <a:endParaRPr lang="en-IN" sz="2000" dirty="0"/>
                    </a:p>
                  </a:txBody>
                  <a:tcPr/>
                </a:tc>
                <a:tc>
                  <a:txBody>
                    <a:bodyPr/>
                    <a:lstStyle/>
                    <a:p>
                      <a:r>
                        <a:rPr lang="en-US" sz="2000" dirty="0" smtClean="0"/>
                        <a:t>Carcinoma</a:t>
                      </a:r>
                      <a:r>
                        <a:rPr lang="en-US" sz="2000" baseline="0" dirty="0" smtClean="0"/>
                        <a:t> of ovary</a:t>
                      </a:r>
                      <a:endParaRPr lang="en-IN" sz="2000" dirty="0"/>
                    </a:p>
                  </a:txBody>
                  <a:tcPr/>
                </a:tc>
              </a:tr>
              <a:tr h="721084">
                <a:tc>
                  <a:txBody>
                    <a:bodyPr/>
                    <a:lstStyle/>
                    <a:p>
                      <a:r>
                        <a:rPr lang="en-US" sz="2000" dirty="0" smtClean="0"/>
                        <a:t>CEA (</a:t>
                      </a:r>
                      <a:r>
                        <a:rPr lang="en-US" sz="2000" dirty="0" err="1" smtClean="0"/>
                        <a:t>carcinoembryonic</a:t>
                      </a:r>
                      <a:r>
                        <a:rPr lang="en-US" sz="2000" baseline="0" dirty="0" smtClean="0"/>
                        <a:t> antigen)</a:t>
                      </a:r>
                      <a:endParaRPr lang="en-IN" sz="2000" dirty="0"/>
                    </a:p>
                  </a:txBody>
                  <a:tcPr/>
                </a:tc>
                <a:tc>
                  <a:txBody>
                    <a:bodyPr/>
                    <a:lstStyle/>
                    <a:p>
                      <a:r>
                        <a:rPr lang="en-US" sz="2000" dirty="0" smtClean="0"/>
                        <a:t>Cancer of bowel, pancreas and breast</a:t>
                      </a:r>
                      <a:endParaRPr lang="en-IN" sz="2000" dirty="0"/>
                    </a:p>
                  </a:txBody>
                  <a:tcPr/>
                </a:tc>
              </a:tr>
              <a:tr h="607435">
                <a:tc>
                  <a:txBody>
                    <a:bodyPr/>
                    <a:lstStyle/>
                    <a:p>
                      <a:r>
                        <a:rPr lang="en-US" sz="2000" dirty="0" smtClean="0"/>
                        <a:t>CA-15.3</a:t>
                      </a:r>
                      <a:endParaRPr lang="en-IN" sz="2000" dirty="0"/>
                    </a:p>
                  </a:txBody>
                  <a:tcPr/>
                </a:tc>
                <a:tc>
                  <a:txBody>
                    <a:bodyPr/>
                    <a:lstStyle/>
                    <a:p>
                      <a:r>
                        <a:rPr lang="en-US" sz="2000" dirty="0" smtClean="0"/>
                        <a:t>Carcinoma of breast</a:t>
                      </a:r>
                      <a:endParaRPr lang="en-IN" sz="2000" dirty="0"/>
                    </a:p>
                  </a:txBody>
                  <a:tcPr/>
                </a:tc>
              </a:tr>
            </a:tbl>
          </a:graphicData>
        </a:graphic>
      </p:graphicFrame>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a:bodyPr>
          <a:lstStyle/>
          <a:p>
            <a:r>
              <a:rPr lang="en-IN" sz="2800" dirty="0" smtClean="0">
                <a:effectLst/>
              </a:rPr>
              <a:t>QQQQ ??????                              </a:t>
            </a:r>
            <a:endParaRPr lang="en-IN" sz="2800" dirty="0">
              <a:effectLst/>
            </a:endParaRPr>
          </a:p>
        </p:txBody>
      </p:sp>
      <p:sp>
        <p:nvSpPr>
          <p:cNvPr id="3" name="Content Placeholder 2"/>
          <p:cNvSpPr>
            <a:spLocks noGrp="1"/>
          </p:cNvSpPr>
          <p:nvPr>
            <p:ph idx="1"/>
          </p:nvPr>
        </p:nvSpPr>
        <p:spPr>
          <a:xfrm>
            <a:off x="1435608" y="1143000"/>
            <a:ext cx="7498080" cy="5105400"/>
          </a:xfrm>
        </p:spPr>
        <p:txBody>
          <a:bodyPr>
            <a:normAutofit/>
          </a:bodyPr>
          <a:lstStyle/>
          <a:p>
            <a:r>
              <a:rPr lang="en-IN" sz="2400" dirty="0" smtClean="0"/>
              <a:t>An autopsy is performed on a 64-year-old man who died of congestive heart failure. Sections of the liver reveal yellow-brown granules in the cytoplasm of most of the </a:t>
            </a:r>
            <a:r>
              <a:rPr lang="en-IN" sz="2400" dirty="0" err="1" smtClean="0"/>
              <a:t>hepatocytes</a:t>
            </a:r>
            <a:r>
              <a:rPr lang="en-IN" sz="2400" dirty="0" smtClean="0"/>
              <a:t>. Which of the following stains would be most useful to demonstrate with positive staining that these yellow-brown </a:t>
            </a:r>
            <a:r>
              <a:rPr lang="en-IN" sz="2400" dirty="0" err="1" smtClean="0"/>
              <a:t>cytoplasmic</a:t>
            </a:r>
            <a:r>
              <a:rPr lang="en-IN" sz="2400" dirty="0" smtClean="0"/>
              <a:t> granules are in fact composed of </a:t>
            </a:r>
            <a:r>
              <a:rPr lang="en-IN" sz="2400" dirty="0" err="1" smtClean="0">
                <a:solidFill>
                  <a:srgbClr val="C00000"/>
                </a:solidFill>
              </a:rPr>
              <a:t>hemosiderin</a:t>
            </a:r>
            <a:r>
              <a:rPr lang="en-IN" sz="2400" dirty="0" smtClean="0">
                <a:solidFill>
                  <a:srgbClr val="C00000"/>
                </a:solidFill>
              </a:rPr>
              <a:t> (iron) ?</a:t>
            </a:r>
          </a:p>
          <a:p>
            <a:endParaRPr lang="en-IN" sz="2000" dirty="0" smtClean="0"/>
          </a:p>
          <a:p>
            <a:r>
              <a:rPr lang="en-IN" sz="2000" dirty="0" smtClean="0"/>
              <a:t>A) Oil red stain</a:t>
            </a:r>
          </a:p>
          <a:p>
            <a:r>
              <a:rPr lang="en-IN" sz="2000" dirty="0" smtClean="0"/>
              <a:t>B) Periodic acid-Schiff stain</a:t>
            </a:r>
          </a:p>
          <a:p>
            <a:r>
              <a:rPr lang="en-IN" sz="2000" dirty="0" smtClean="0"/>
              <a:t>C) Prussian blue stain</a:t>
            </a:r>
          </a:p>
          <a:p>
            <a:r>
              <a:rPr lang="en-IN" sz="2000" dirty="0" smtClean="0"/>
              <a:t>D) Sudan black B stain</a:t>
            </a:r>
          </a:p>
          <a:p>
            <a:r>
              <a:rPr lang="en-IN" sz="2000" dirty="0" smtClean="0"/>
              <a:t>E) </a:t>
            </a:r>
            <a:r>
              <a:rPr lang="en-IN" sz="2000" dirty="0" err="1" smtClean="0"/>
              <a:t>Trichrome</a:t>
            </a:r>
            <a:r>
              <a:rPr lang="en-IN" sz="2000" dirty="0" smtClean="0"/>
              <a:t> stain</a:t>
            </a:r>
            <a:endParaRPr lang="en-IN" sz="2000" dirty="0"/>
          </a:p>
        </p:txBody>
      </p:sp>
      <p:pic>
        <p:nvPicPr>
          <p:cNvPr id="1026" name="Picture 2" descr="C:\Program Files (x86)\Microsoft Office\MEDIA\CAGCAT10\j0293844.wmf"/>
          <p:cNvPicPr>
            <a:picLocks noChangeAspect="1" noChangeArrowheads="1"/>
          </p:cNvPicPr>
          <p:nvPr/>
        </p:nvPicPr>
        <p:blipFill>
          <a:blip r:embed="rId2" cstate="print"/>
          <a:srcRect/>
          <a:stretch>
            <a:fillRect/>
          </a:stretch>
        </p:blipFill>
        <p:spPr bwMode="auto">
          <a:xfrm>
            <a:off x="7162800" y="0"/>
            <a:ext cx="1509674" cy="1066800"/>
          </a:xfrm>
          <a:prstGeom prst="rect">
            <a:avLst/>
          </a:prstGeom>
          <a:noFill/>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a:bodyPr>
          <a:lstStyle/>
          <a:p>
            <a:r>
              <a:rPr lang="en-IN" sz="2400" dirty="0" smtClean="0">
                <a:effectLst/>
              </a:rPr>
              <a:t>Modern Aids in the Tumour Diagnosis </a:t>
            </a:r>
            <a:endParaRPr lang="en-IN" sz="2400" dirty="0">
              <a:effectLst/>
            </a:endParaRPr>
          </a:p>
        </p:txBody>
      </p:sp>
      <p:sp>
        <p:nvSpPr>
          <p:cNvPr id="3" name="Content Placeholder 2"/>
          <p:cNvSpPr>
            <a:spLocks noGrp="1"/>
          </p:cNvSpPr>
          <p:nvPr>
            <p:ph idx="1"/>
          </p:nvPr>
        </p:nvSpPr>
        <p:spPr>
          <a:xfrm>
            <a:off x="1435608" y="1219200"/>
            <a:ext cx="7498080" cy="5029200"/>
          </a:xfrm>
        </p:spPr>
        <p:txBody>
          <a:bodyPr>
            <a:normAutofit lnSpcReduction="10000"/>
          </a:bodyPr>
          <a:lstStyle/>
          <a:p>
            <a:r>
              <a:rPr lang="en-IN" sz="2400" dirty="0" smtClean="0">
                <a:solidFill>
                  <a:srgbClr val="C00000"/>
                </a:solidFill>
              </a:rPr>
              <a:t>Flow </a:t>
            </a:r>
            <a:r>
              <a:rPr lang="en-IN" sz="2400" dirty="0" err="1" smtClean="0">
                <a:solidFill>
                  <a:srgbClr val="C00000"/>
                </a:solidFill>
              </a:rPr>
              <a:t>cytometry</a:t>
            </a:r>
            <a:r>
              <a:rPr lang="en-IN" sz="2400" dirty="0" smtClean="0">
                <a:solidFill>
                  <a:srgbClr val="C00000"/>
                </a:solidFill>
              </a:rPr>
              <a:t> </a:t>
            </a:r>
            <a:r>
              <a:rPr lang="en-IN" sz="2400" dirty="0" smtClean="0"/>
              <a:t>:</a:t>
            </a:r>
          </a:p>
          <a:p>
            <a:endParaRPr lang="en-US" sz="2400" dirty="0" smtClean="0"/>
          </a:p>
          <a:p>
            <a:r>
              <a:rPr lang="en-US" sz="2000" dirty="0" smtClean="0"/>
              <a:t>Flow </a:t>
            </a:r>
            <a:r>
              <a:rPr lang="en-US" sz="2000" dirty="0" err="1" smtClean="0"/>
              <a:t>cytometry</a:t>
            </a:r>
            <a:r>
              <a:rPr lang="en-US" sz="2000" dirty="0" smtClean="0"/>
              <a:t> simultaneously measures and analyzes multiple physical and / or chemical characteristics of single particles, usually cells, as they flow in a fluid stream through a beam of light.</a:t>
            </a:r>
          </a:p>
          <a:p>
            <a:pPr>
              <a:buNone/>
            </a:pPr>
            <a:endParaRPr lang="en-US" sz="2000" dirty="0" smtClean="0"/>
          </a:p>
          <a:p>
            <a:r>
              <a:rPr lang="en-US" sz="2000" dirty="0" smtClean="0"/>
              <a:t>With this technique any suspended </a:t>
            </a:r>
            <a:r>
              <a:rPr lang="en-US" sz="2000" dirty="0" err="1" smtClean="0"/>
              <a:t>microparticles</a:t>
            </a:r>
            <a:r>
              <a:rPr lang="en-US" sz="2000" dirty="0" smtClean="0"/>
              <a:t>, ranging in size from 0.2 to 150 </a:t>
            </a:r>
            <a:r>
              <a:rPr lang="en-US" sz="2000" dirty="0" smtClean="0">
                <a:latin typeface="Times New Roman"/>
                <a:cs typeface="Times New Roman"/>
              </a:rPr>
              <a:t>µm can be analyzed.</a:t>
            </a:r>
            <a:endParaRPr lang="en-IN" sz="2000" dirty="0" smtClean="0"/>
          </a:p>
          <a:p>
            <a:pPr>
              <a:buNone/>
            </a:pPr>
            <a:endParaRPr lang="en-IN" sz="2400" dirty="0" smtClean="0"/>
          </a:p>
          <a:p>
            <a:r>
              <a:rPr lang="en-US" sz="2000" dirty="0" smtClean="0"/>
              <a:t>is used routinely in the classification of </a:t>
            </a:r>
            <a:r>
              <a:rPr lang="en-US" sz="2000" dirty="0" err="1" smtClean="0"/>
              <a:t>leukemias</a:t>
            </a:r>
            <a:r>
              <a:rPr lang="en-US" sz="2000" dirty="0" smtClean="0"/>
              <a:t> and lymphomas. </a:t>
            </a:r>
          </a:p>
          <a:p>
            <a:pPr>
              <a:buNone/>
            </a:pPr>
            <a:endParaRPr lang="en-US" sz="2000" dirty="0" smtClean="0"/>
          </a:p>
          <a:p>
            <a:r>
              <a:rPr lang="en-US" sz="2000" dirty="0" smtClean="0"/>
              <a:t>Fluorescent antibodies against cell surface molecules and differentiation antigens are used to obtain the phenotype of malignant cells. </a:t>
            </a:r>
          </a:p>
          <a:p>
            <a:endParaRPr lang="en-IN" sz="2000" dirty="0"/>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US" sz="2000" dirty="0" smtClean="0"/>
              <a:t>A variety of DNA- / RNA- based techniques in which DNA / RNA are extracted and </a:t>
            </a:r>
            <a:r>
              <a:rPr lang="en-US" sz="2000" dirty="0" err="1" smtClean="0"/>
              <a:t>analysed</a:t>
            </a:r>
            <a:r>
              <a:rPr lang="en-US" sz="2000" dirty="0" smtClean="0"/>
              <a:t>, </a:t>
            </a:r>
            <a:r>
              <a:rPr lang="en-US" sz="2000" dirty="0" err="1" smtClean="0"/>
              <a:t>eg</a:t>
            </a:r>
            <a:r>
              <a:rPr lang="en-US" sz="2000" dirty="0" smtClean="0"/>
              <a:t>, </a:t>
            </a:r>
            <a:r>
              <a:rPr lang="en-US" sz="2000" dirty="0" smtClean="0">
                <a:solidFill>
                  <a:srgbClr val="C00000"/>
                </a:solidFill>
              </a:rPr>
              <a:t>DNA analysis by Southern blot and RNA analysis by Northern blot </a:t>
            </a:r>
            <a:r>
              <a:rPr lang="en-US" sz="2000" dirty="0" smtClean="0"/>
              <a:t>are also </a:t>
            </a:r>
            <a:r>
              <a:rPr lang="en-US" sz="2000" dirty="0" err="1" smtClean="0"/>
              <a:t>avialable</a:t>
            </a:r>
            <a:r>
              <a:rPr lang="en-US" sz="2000" dirty="0" smtClean="0"/>
              <a:t>.</a:t>
            </a:r>
          </a:p>
          <a:p>
            <a:r>
              <a:rPr lang="en-US" sz="2000" dirty="0" smtClean="0"/>
              <a:t>In situ hybridization </a:t>
            </a:r>
          </a:p>
          <a:p>
            <a:r>
              <a:rPr lang="en-US" sz="2000" dirty="0" smtClean="0"/>
              <a:t>Spectral </a:t>
            </a:r>
            <a:r>
              <a:rPr lang="en-US" sz="2000" dirty="0" err="1" smtClean="0"/>
              <a:t>karyotyping</a:t>
            </a:r>
            <a:endParaRPr lang="en-US" sz="2000" dirty="0" smtClean="0"/>
          </a:p>
          <a:p>
            <a:r>
              <a:rPr lang="en-US" sz="2000" dirty="0" smtClean="0"/>
              <a:t>Comparative genome hybridization</a:t>
            </a:r>
          </a:p>
          <a:p>
            <a:r>
              <a:rPr lang="en-US" sz="2000" dirty="0" smtClean="0"/>
              <a:t>DNA microarray analysis and proteomics</a:t>
            </a:r>
          </a:p>
          <a:p>
            <a:endParaRPr lang="en-US" sz="2000" dirty="0" smtClean="0"/>
          </a:p>
          <a:p>
            <a:r>
              <a:rPr lang="en-US" sz="2000" dirty="0" smtClean="0"/>
              <a:t>The above molecular methods can be used for : </a:t>
            </a:r>
          </a:p>
          <a:p>
            <a:r>
              <a:rPr lang="en-US" sz="1800" dirty="0" smtClean="0"/>
              <a:t>Analysis of molecular cytogenetic abnormalities and mutational analysis</a:t>
            </a:r>
          </a:p>
          <a:p>
            <a:r>
              <a:rPr lang="en-US" sz="1800" dirty="0" smtClean="0"/>
              <a:t>Study of </a:t>
            </a:r>
            <a:r>
              <a:rPr lang="en-US" sz="1800" dirty="0" err="1" smtClean="0"/>
              <a:t>oncogenic</a:t>
            </a:r>
            <a:r>
              <a:rPr lang="en-US" sz="1800" dirty="0" smtClean="0"/>
              <a:t> viruses at molecular level</a:t>
            </a:r>
          </a:p>
          <a:p>
            <a:r>
              <a:rPr lang="en-US" sz="1800" dirty="0" smtClean="0"/>
              <a:t>Detection of minimal residual disease</a:t>
            </a:r>
          </a:p>
          <a:p>
            <a:r>
              <a:rPr lang="en-US" sz="1800" dirty="0" smtClean="0"/>
              <a:t>Diagnosis of </a:t>
            </a:r>
            <a:r>
              <a:rPr lang="en-US" sz="1800" dirty="0" err="1" smtClean="0"/>
              <a:t>hereditory</a:t>
            </a:r>
            <a:r>
              <a:rPr lang="en-US" sz="1800" dirty="0" smtClean="0"/>
              <a:t> predisposition </a:t>
            </a:r>
            <a:r>
              <a:rPr lang="en-US" sz="1800" smtClean="0"/>
              <a:t>to cancer</a:t>
            </a:r>
            <a:endParaRPr lang="en-IN" sz="1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lvl="1"/>
            <a:r>
              <a:rPr lang="en-US" b="1" dirty="0" smtClean="0"/>
              <a:t>Adenoma </a:t>
            </a:r>
            <a:r>
              <a:rPr lang="en-US" dirty="0" smtClean="0"/>
              <a:t>: </a:t>
            </a:r>
          </a:p>
          <a:p>
            <a:pPr lvl="1"/>
            <a:r>
              <a:rPr lang="en-US" dirty="0" smtClean="0"/>
              <a:t>benign epithelial </a:t>
            </a:r>
            <a:r>
              <a:rPr lang="en-US" dirty="0" err="1" smtClean="0"/>
              <a:t>neoplasms</a:t>
            </a:r>
            <a:r>
              <a:rPr lang="en-US" dirty="0" smtClean="0"/>
              <a:t> producing gland pattern….OR … derived from glands but not necessarily exhibiting gland pattern </a:t>
            </a:r>
          </a:p>
          <a:p>
            <a:pPr lvl="1"/>
            <a:endParaRPr lang="en-US" dirty="0" smtClean="0"/>
          </a:p>
          <a:p>
            <a:pPr lvl="1"/>
            <a:r>
              <a:rPr lang="en-US" b="1" dirty="0" err="1" smtClean="0"/>
              <a:t>Papilloma</a:t>
            </a:r>
            <a:r>
              <a:rPr lang="en-US" b="1" dirty="0" smtClean="0"/>
              <a:t> </a:t>
            </a:r>
            <a:r>
              <a:rPr lang="en-US" dirty="0" smtClean="0"/>
              <a:t>: </a:t>
            </a:r>
          </a:p>
          <a:p>
            <a:pPr lvl="1"/>
            <a:r>
              <a:rPr lang="en-US" dirty="0" smtClean="0"/>
              <a:t>benign epithelial </a:t>
            </a:r>
            <a:r>
              <a:rPr lang="en-US" dirty="0" err="1" smtClean="0"/>
              <a:t>neoplasms</a:t>
            </a:r>
            <a:r>
              <a:rPr lang="en-US" dirty="0" smtClean="0"/>
              <a:t> growing on any surface that produce microscopic or macroscopic finger-like pattern</a:t>
            </a:r>
          </a:p>
          <a:p>
            <a:pPr>
              <a:buNone/>
            </a:pPr>
            <a:endParaRPr lang="en-IN"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zh-CN" altLang="en-US" smtClean="0"/>
          </a:p>
        </p:txBody>
      </p:sp>
      <p:sp>
        <p:nvSpPr>
          <p:cNvPr id="7171" name="Rectangle 5"/>
          <p:cNvSpPr>
            <a:spLocks noGrp="1" noChangeArrowheads="1"/>
          </p:cNvSpPr>
          <p:nvPr>
            <p:ph type="body" idx="1"/>
          </p:nvPr>
        </p:nvSpPr>
        <p:spPr/>
        <p:txBody>
          <a:bodyPr/>
          <a:lstStyle/>
          <a:p>
            <a:endParaRPr lang="zh-CN" altLang="en-US" smtClean="0"/>
          </a:p>
        </p:txBody>
      </p:sp>
      <p:grpSp>
        <p:nvGrpSpPr>
          <p:cNvPr id="2" name="Group 8"/>
          <p:cNvGrpSpPr>
            <a:grpSpLocks/>
          </p:cNvGrpSpPr>
          <p:nvPr/>
        </p:nvGrpSpPr>
        <p:grpSpPr bwMode="auto">
          <a:xfrm>
            <a:off x="0" y="0"/>
            <a:ext cx="9144000" cy="6858000"/>
            <a:chOff x="96" y="144"/>
            <a:chExt cx="5552" cy="4176"/>
          </a:xfrm>
        </p:grpSpPr>
        <p:pic>
          <p:nvPicPr>
            <p:cNvPr id="7173" name="Picture 6" descr="C:\Documents and Settings\thtf\桌面\mxy\AS01.JPG"/>
            <p:cNvPicPr>
              <a:picLocks noChangeAspect="1" noChangeArrowheads="1"/>
            </p:cNvPicPr>
            <p:nvPr/>
          </p:nvPicPr>
          <p:blipFill>
            <a:blip r:embed="rId2" cstate="print"/>
            <a:srcRect/>
            <a:stretch>
              <a:fillRect/>
            </a:stretch>
          </p:blipFill>
          <p:spPr bwMode="auto">
            <a:xfrm>
              <a:off x="96" y="178"/>
              <a:ext cx="5552" cy="4142"/>
            </a:xfrm>
            <a:prstGeom prst="rect">
              <a:avLst/>
            </a:prstGeom>
            <a:noFill/>
            <a:ln w="9525">
              <a:noFill/>
              <a:miter lim="800000"/>
              <a:headEnd/>
              <a:tailEnd/>
            </a:ln>
          </p:spPr>
        </p:pic>
        <p:sp>
          <p:nvSpPr>
            <p:cNvPr id="7174" name="WordArt 7"/>
            <p:cNvSpPr>
              <a:spLocks noChangeArrowheads="1" noChangeShapeType="1" noTextEdit="1"/>
            </p:cNvSpPr>
            <p:nvPr/>
          </p:nvSpPr>
          <p:spPr bwMode="auto">
            <a:xfrm>
              <a:off x="192" y="144"/>
              <a:ext cx="1779" cy="617"/>
            </a:xfrm>
            <a:prstGeom prst="rect">
              <a:avLst/>
            </a:prstGeom>
          </p:spPr>
          <p:txBody>
            <a:bodyPr wrap="none" fromWordArt="1">
              <a:prstTxWarp prst="textSlantUp">
                <a:avLst>
                  <a:gd name="adj" fmla="val 55556"/>
                </a:avLst>
              </a:prstTxWarp>
            </a:bodyPr>
            <a:lstStyle/>
            <a:p>
              <a:pPr algn="ctr"/>
              <a:r>
                <a:rPr lang="en-IN" sz="3600" kern="10">
                  <a:ln w="9525">
                    <a:solidFill>
                      <a:srgbClr val="000000"/>
                    </a:solidFill>
                    <a:miter lim="800000"/>
                    <a:headEnd/>
                    <a:tailEnd/>
                  </a:ln>
                  <a:solidFill>
                    <a:srgbClr val="000000"/>
                  </a:solidFill>
                  <a:latin typeface="宋体"/>
                  <a:ea typeface="宋体"/>
                </a:rPr>
                <a:t>What?</a:t>
              </a: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2" descr="f008005"/>
          <p:cNvPicPr>
            <a:picLocks noGrp="1" noChangeAspect="1" noChangeArrowheads="1"/>
          </p:cNvPicPr>
          <p:nvPr>
            <p:ph idx="1"/>
          </p:nvPr>
        </p:nvPicPr>
        <p:blipFill>
          <a:blip r:embed="rId2" cstate="print"/>
          <a:srcRect/>
          <a:stretch>
            <a:fillRect/>
          </a:stretch>
        </p:blipFill>
        <p:spPr bwMode="auto">
          <a:xfrm>
            <a:off x="1981200" y="1676400"/>
            <a:ext cx="60198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2" descr="f008001"/>
          <p:cNvPicPr>
            <a:picLocks noGrp="1" noChangeAspect="1" noChangeArrowheads="1"/>
          </p:cNvPicPr>
          <p:nvPr>
            <p:ph idx="1"/>
          </p:nvPr>
        </p:nvPicPr>
        <p:blipFill>
          <a:blip r:embed="rId2" cstate="print"/>
          <a:srcRect/>
          <a:stretch>
            <a:fillRect/>
          </a:stretch>
        </p:blipFill>
        <p:spPr bwMode="auto">
          <a:xfrm>
            <a:off x="1524000" y="609600"/>
            <a:ext cx="6553200" cy="4347972"/>
          </a:xfrm>
          <a:prstGeom prst="rect">
            <a:avLst/>
          </a:prstGeom>
          <a:noFill/>
          <a:ln w="9525">
            <a:noFill/>
            <a:miter lim="800000"/>
            <a:headEnd/>
            <a:tailEnd/>
          </a:ln>
        </p:spPr>
      </p:pic>
      <p:sp>
        <p:nvSpPr>
          <p:cNvPr id="5" name="TextBox 4"/>
          <p:cNvSpPr txBox="1"/>
          <p:nvPr/>
        </p:nvSpPr>
        <p:spPr>
          <a:xfrm>
            <a:off x="1905000" y="5486400"/>
            <a:ext cx="6172200" cy="461665"/>
          </a:xfrm>
          <a:prstGeom prst="rect">
            <a:avLst/>
          </a:prstGeom>
          <a:noFill/>
        </p:spPr>
        <p:txBody>
          <a:bodyPr wrap="square" rtlCol="0">
            <a:spAutoFit/>
          </a:bodyPr>
          <a:lstStyle/>
          <a:p>
            <a:r>
              <a:rPr lang="en-IN" sz="2400" dirty="0" err="1" smtClean="0"/>
              <a:t>Papilloma</a:t>
            </a:r>
            <a:r>
              <a:rPr lang="en-IN" sz="2400" dirty="0" smtClean="0"/>
              <a:t> of colon with finger like projection</a:t>
            </a:r>
            <a:endParaRPr lang="en-IN"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800" dirty="0" err="1" smtClean="0">
                <a:solidFill>
                  <a:srgbClr val="C00000"/>
                </a:solidFill>
              </a:rPr>
              <a:t>Cystadenoma</a:t>
            </a:r>
            <a:r>
              <a:rPr lang="en-IN" sz="2800" dirty="0" smtClean="0"/>
              <a:t> :  Large cystic masses, as in the ovary </a:t>
            </a:r>
          </a:p>
          <a:p>
            <a:endParaRPr lang="en-IN" sz="2800" dirty="0" smtClean="0"/>
          </a:p>
          <a:p>
            <a:r>
              <a:rPr lang="en-IN" sz="2800" dirty="0" smtClean="0">
                <a:solidFill>
                  <a:srgbClr val="C00000"/>
                </a:solidFill>
              </a:rPr>
              <a:t>Papillary </a:t>
            </a:r>
            <a:r>
              <a:rPr lang="en-IN" sz="2800" dirty="0" err="1" smtClean="0">
                <a:solidFill>
                  <a:srgbClr val="C00000"/>
                </a:solidFill>
              </a:rPr>
              <a:t>cystadenoma</a:t>
            </a:r>
            <a:r>
              <a:rPr lang="en-IN" sz="2800" dirty="0" smtClean="0">
                <a:solidFill>
                  <a:srgbClr val="C00000"/>
                </a:solidFill>
              </a:rPr>
              <a:t> </a:t>
            </a:r>
            <a:r>
              <a:rPr lang="en-IN" sz="2800" dirty="0" smtClean="0"/>
              <a:t>: papillary patterns that protrude into cystic space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sz="2800" dirty="0" smtClean="0">
                <a:solidFill>
                  <a:srgbClr val="C00000"/>
                </a:solidFill>
              </a:rPr>
              <a:t>Polyp</a:t>
            </a:r>
            <a:r>
              <a:rPr lang="en-US" dirty="0" smtClean="0"/>
              <a:t> : </a:t>
            </a:r>
          </a:p>
          <a:p>
            <a:r>
              <a:rPr lang="en-US" sz="2400" dirty="0" smtClean="0"/>
              <a:t>a mass that projects above a mucosal surface to form a macroscopically visible structure. </a:t>
            </a:r>
          </a:p>
          <a:p>
            <a:pPr>
              <a:buFont typeface="Wingdings" pitchFamily="2" charset="2"/>
              <a:buNone/>
            </a:pPr>
            <a:r>
              <a:rPr lang="en-US" sz="2400" dirty="0" smtClean="0"/>
              <a:t>     e.g. - colonic polyp</a:t>
            </a:r>
          </a:p>
          <a:p>
            <a:pPr>
              <a:buFont typeface="Wingdings" pitchFamily="2" charset="2"/>
              <a:buNone/>
            </a:pPr>
            <a:r>
              <a:rPr lang="en-US" sz="2400" dirty="0" smtClean="0"/>
              <a:t>            - nasal polyp </a:t>
            </a:r>
          </a:p>
          <a:p>
            <a:endParaRPr lang="en-IN"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2" descr="f008002"/>
          <p:cNvPicPr>
            <a:picLocks noGrp="1" noChangeAspect="1" noChangeArrowheads="1"/>
          </p:cNvPicPr>
          <p:nvPr>
            <p:ph idx="1"/>
          </p:nvPr>
        </p:nvPicPr>
        <p:blipFill>
          <a:blip r:embed="rId2" cstate="print"/>
          <a:srcRect/>
          <a:stretch>
            <a:fillRect/>
          </a:stretch>
        </p:blipFill>
        <p:spPr bwMode="auto">
          <a:xfrm>
            <a:off x="1828800" y="1371600"/>
            <a:ext cx="6266815"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C00000"/>
                </a:solidFill>
                <a:effectLst/>
              </a:rPr>
              <a:t>Nomenclature   -  Malignant Tumors</a:t>
            </a:r>
            <a:endParaRPr lang="en-IN" sz="2800" dirty="0">
              <a:solidFill>
                <a:srgbClr val="C00000"/>
              </a:solidFill>
              <a:effectLst/>
            </a:endParaRPr>
          </a:p>
        </p:txBody>
      </p:sp>
      <p:sp>
        <p:nvSpPr>
          <p:cNvPr id="3" name="Content Placeholder 2"/>
          <p:cNvSpPr>
            <a:spLocks noGrp="1"/>
          </p:cNvSpPr>
          <p:nvPr>
            <p:ph idx="1"/>
          </p:nvPr>
        </p:nvSpPr>
        <p:spPr/>
        <p:txBody>
          <a:bodyPr>
            <a:normAutofit/>
          </a:bodyPr>
          <a:lstStyle/>
          <a:p>
            <a:r>
              <a:rPr lang="en-IN" sz="2400" dirty="0" smtClean="0"/>
              <a:t>Malignant neoplasm nomenclature essentially follows the same scheme used for benign neoplasm with certain additions. </a:t>
            </a:r>
          </a:p>
          <a:p>
            <a:endParaRPr lang="en-IN" sz="2400" dirty="0" smtClean="0"/>
          </a:p>
          <a:p>
            <a:r>
              <a:rPr lang="en-IN" sz="2400" dirty="0" smtClean="0"/>
              <a:t>Malignant </a:t>
            </a:r>
            <a:r>
              <a:rPr lang="en-IN" sz="2400" dirty="0" err="1" smtClean="0"/>
              <a:t>neoplasms</a:t>
            </a:r>
            <a:r>
              <a:rPr lang="en-IN" sz="2400" dirty="0" smtClean="0"/>
              <a:t> arising from </a:t>
            </a:r>
            <a:r>
              <a:rPr lang="en-IN" sz="2400" dirty="0" err="1" smtClean="0"/>
              <a:t>mesenchymal</a:t>
            </a:r>
            <a:r>
              <a:rPr lang="en-IN" sz="2400" dirty="0" smtClean="0"/>
              <a:t> tissues are called </a:t>
            </a:r>
            <a:r>
              <a:rPr lang="en-IN" sz="2400" dirty="0" smtClean="0">
                <a:solidFill>
                  <a:srgbClr val="C00000"/>
                </a:solidFill>
              </a:rPr>
              <a:t>sarcomas </a:t>
            </a:r>
            <a:r>
              <a:rPr lang="en-IN" sz="2400" dirty="0" smtClean="0"/>
              <a:t>(Greek </a:t>
            </a:r>
            <a:r>
              <a:rPr lang="en-IN" sz="2400" dirty="0" err="1" smtClean="0"/>
              <a:t>sar</a:t>
            </a:r>
            <a:r>
              <a:rPr lang="en-IN" sz="2400" dirty="0" smtClean="0"/>
              <a:t> =fleshy). </a:t>
            </a:r>
          </a:p>
          <a:p>
            <a:endParaRPr lang="en-IN" sz="2400" dirty="0" smtClean="0"/>
          </a:p>
          <a:p>
            <a:r>
              <a:rPr lang="en-IN" sz="2400" dirty="0" smtClean="0"/>
              <a:t>Thus, it is a fleshy tumour</a:t>
            </a:r>
            <a:endParaRPr lang="en-IN"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solidFill>
                  <a:srgbClr val="C00000"/>
                </a:solidFill>
                <a:effectLst/>
              </a:rPr>
              <a:t>CONNECTIVE  TISSUE NEOPLASMS</a:t>
            </a:r>
            <a:endParaRPr lang="en-IN" sz="2800" dirty="0">
              <a:solidFill>
                <a:srgbClr val="C00000"/>
              </a:solidFill>
              <a:effectLst/>
            </a:endParaRPr>
          </a:p>
        </p:txBody>
      </p:sp>
      <p:sp>
        <p:nvSpPr>
          <p:cNvPr id="3" name="Content Placeholder 2"/>
          <p:cNvSpPr>
            <a:spLocks noGrp="1"/>
          </p:cNvSpPr>
          <p:nvPr>
            <p:ph idx="1"/>
          </p:nvPr>
        </p:nvSpPr>
        <p:spPr>
          <a:xfrm>
            <a:off x="1435608" y="1676400"/>
            <a:ext cx="7498080" cy="4572000"/>
          </a:xfrm>
        </p:spPr>
        <p:txBody>
          <a:bodyPr>
            <a:normAutofit/>
          </a:bodyPr>
          <a:lstStyle/>
          <a:p>
            <a:pPr>
              <a:buFontTx/>
              <a:buNone/>
              <a:tabLst>
                <a:tab pos="3810000" algn="l"/>
              </a:tabLst>
            </a:pPr>
            <a:r>
              <a:rPr lang="en-GB" sz="2400" dirty="0" smtClean="0"/>
              <a:t>Smooth muscle:	</a:t>
            </a:r>
            <a:r>
              <a:rPr lang="en-GB" sz="2400" dirty="0" err="1" smtClean="0"/>
              <a:t>Leiomyo</a:t>
            </a:r>
            <a:r>
              <a:rPr lang="en-GB" sz="2400" dirty="0" err="1" smtClean="0">
                <a:solidFill>
                  <a:srgbClr val="C00000"/>
                </a:solidFill>
              </a:rPr>
              <a:t>sarcoma</a:t>
            </a:r>
            <a:endParaRPr lang="en-GB" sz="2400" dirty="0" smtClean="0">
              <a:solidFill>
                <a:srgbClr val="C00000"/>
              </a:solidFill>
            </a:endParaRPr>
          </a:p>
          <a:p>
            <a:pPr>
              <a:buFontTx/>
              <a:buNone/>
              <a:tabLst>
                <a:tab pos="3810000" algn="l"/>
              </a:tabLst>
            </a:pPr>
            <a:r>
              <a:rPr lang="en-GB" sz="2400" dirty="0" smtClean="0"/>
              <a:t>Bone:	</a:t>
            </a:r>
            <a:r>
              <a:rPr lang="en-GB" sz="2400" dirty="0" err="1" smtClean="0"/>
              <a:t>Osteo</a:t>
            </a:r>
            <a:r>
              <a:rPr lang="en-GB" sz="2400" dirty="0" err="1" smtClean="0">
                <a:solidFill>
                  <a:srgbClr val="C00000"/>
                </a:solidFill>
              </a:rPr>
              <a:t>sarcoma</a:t>
            </a:r>
            <a:endParaRPr lang="en-GB" sz="2400" dirty="0" smtClean="0">
              <a:solidFill>
                <a:srgbClr val="C00000"/>
              </a:solidFill>
            </a:endParaRPr>
          </a:p>
          <a:p>
            <a:pPr>
              <a:buFontTx/>
              <a:buNone/>
              <a:tabLst>
                <a:tab pos="3810000" algn="l"/>
              </a:tabLst>
            </a:pPr>
            <a:r>
              <a:rPr lang="en-GB" sz="2400" dirty="0" smtClean="0"/>
              <a:t>Fibrous tissue:	</a:t>
            </a:r>
            <a:r>
              <a:rPr lang="en-GB" sz="2400" dirty="0" err="1" smtClean="0"/>
              <a:t>Fibro</a:t>
            </a:r>
            <a:r>
              <a:rPr lang="en-GB" sz="2400" dirty="0" err="1" smtClean="0">
                <a:solidFill>
                  <a:srgbClr val="C00000"/>
                </a:solidFill>
              </a:rPr>
              <a:t>sarcoma</a:t>
            </a:r>
            <a:endParaRPr lang="en-GB" sz="2400" dirty="0" smtClean="0">
              <a:solidFill>
                <a:srgbClr val="C00000"/>
              </a:solidFill>
            </a:endParaRPr>
          </a:p>
          <a:p>
            <a:pPr>
              <a:buFontTx/>
              <a:buNone/>
              <a:tabLst>
                <a:tab pos="3810000" algn="l"/>
              </a:tabLst>
            </a:pPr>
            <a:r>
              <a:rPr lang="en-GB" sz="2400" dirty="0" smtClean="0"/>
              <a:t>Cartilage:	</a:t>
            </a:r>
            <a:r>
              <a:rPr lang="en-GB" sz="2400" dirty="0" err="1" smtClean="0"/>
              <a:t>Chondro</a:t>
            </a:r>
            <a:r>
              <a:rPr lang="en-GB" sz="2400" dirty="0" err="1" smtClean="0">
                <a:solidFill>
                  <a:srgbClr val="C00000"/>
                </a:solidFill>
              </a:rPr>
              <a:t>sarcoma</a:t>
            </a:r>
            <a:endParaRPr lang="en-GB" sz="2400" dirty="0" smtClean="0">
              <a:solidFill>
                <a:srgbClr val="C00000"/>
              </a:solidFill>
            </a:endParaRPr>
          </a:p>
          <a:p>
            <a:pPr>
              <a:buFontTx/>
              <a:buNone/>
              <a:tabLst>
                <a:tab pos="3810000" algn="l"/>
              </a:tabLst>
            </a:pPr>
            <a:r>
              <a:rPr lang="en-GB" sz="2400" dirty="0" smtClean="0"/>
              <a:t>Fat:	</a:t>
            </a:r>
            <a:r>
              <a:rPr lang="en-GB" sz="2400" dirty="0" err="1" smtClean="0"/>
              <a:t>Lipo</a:t>
            </a:r>
            <a:r>
              <a:rPr lang="en-GB" sz="2400" dirty="0" err="1" smtClean="0">
                <a:solidFill>
                  <a:srgbClr val="C00000"/>
                </a:solidFill>
              </a:rPr>
              <a:t>sarcoma</a:t>
            </a:r>
            <a:endParaRPr lang="en-GB" sz="2400" dirty="0" smtClean="0">
              <a:solidFill>
                <a:srgbClr val="C00000"/>
              </a:solidFill>
            </a:endParaRPr>
          </a:p>
          <a:p>
            <a:pPr>
              <a:buFontTx/>
              <a:buNone/>
              <a:tabLst>
                <a:tab pos="3810000" algn="l"/>
              </a:tabLst>
            </a:pPr>
            <a:r>
              <a:rPr lang="en-GB" sz="2400" dirty="0" smtClean="0"/>
              <a:t>Nerve:	</a:t>
            </a:r>
            <a:r>
              <a:rPr lang="en-GB" sz="2400" dirty="0" err="1" smtClean="0"/>
              <a:t>Neurofibro</a:t>
            </a:r>
            <a:r>
              <a:rPr lang="en-GB" sz="2400" dirty="0" err="1" smtClean="0">
                <a:solidFill>
                  <a:srgbClr val="C00000"/>
                </a:solidFill>
              </a:rPr>
              <a:t>sarcoma</a:t>
            </a:r>
            <a:endParaRPr lang="en-GB" sz="2400" dirty="0" smtClean="0">
              <a:solidFill>
                <a:srgbClr val="C00000"/>
              </a:solidFill>
            </a:endParaRPr>
          </a:p>
          <a:p>
            <a:pPr>
              <a:buFontTx/>
              <a:buNone/>
              <a:tabLst>
                <a:tab pos="3810000" algn="l"/>
              </a:tabLst>
            </a:pPr>
            <a:r>
              <a:rPr lang="en-GB" sz="2400" dirty="0" smtClean="0"/>
              <a:t>Nerve sheath:	</a:t>
            </a:r>
            <a:r>
              <a:rPr lang="en-GB" sz="2400" dirty="0" err="1" smtClean="0"/>
              <a:t>Neurilemmo</a:t>
            </a:r>
            <a:r>
              <a:rPr lang="en-GB" sz="2400" dirty="0" err="1" smtClean="0">
                <a:solidFill>
                  <a:srgbClr val="C00000"/>
                </a:solidFill>
              </a:rPr>
              <a:t>sarcoma</a:t>
            </a:r>
            <a:endParaRPr lang="en-GB" sz="2400" dirty="0" smtClean="0">
              <a:solidFill>
                <a:srgbClr val="C0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C00000"/>
                </a:solidFill>
                <a:effectLst/>
              </a:rPr>
              <a:t>Nomenclature   -  Malignant Tumors</a:t>
            </a:r>
            <a:endParaRPr lang="en-IN" sz="2800" dirty="0"/>
          </a:p>
        </p:txBody>
      </p:sp>
      <p:sp>
        <p:nvSpPr>
          <p:cNvPr id="3" name="Content Placeholder 2"/>
          <p:cNvSpPr>
            <a:spLocks noGrp="1"/>
          </p:cNvSpPr>
          <p:nvPr>
            <p:ph idx="1"/>
          </p:nvPr>
        </p:nvSpPr>
        <p:spPr/>
        <p:txBody>
          <a:bodyPr>
            <a:normAutofit/>
          </a:bodyPr>
          <a:lstStyle/>
          <a:p>
            <a:r>
              <a:rPr lang="en-IN" sz="2400" dirty="0" smtClean="0"/>
              <a:t>Malignant </a:t>
            </a:r>
            <a:r>
              <a:rPr lang="en-IN" sz="2400" dirty="0" err="1" smtClean="0"/>
              <a:t>neoplasms</a:t>
            </a:r>
            <a:r>
              <a:rPr lang="en-IN" sz="2400" dirty="0" smtClean="0"/>
              <a:t> of </a:t>
            </a:r>
            <a:r>
              <a:rPr lang="en-IN" sz="2400" dirty="0" smtClean="0">
                <a:solidFill>
                  <a:srgbClr val="C00000"/>
                </a:solidFill>
              </a:rPr>
              <a:t>epithelial cell origin </a:t>
            </a:r>
            <a:r>
              <a:rPr lang="en-IN" sz="2400" dirty="0" smtClean="0"/>
              <a:t>derived from any of the three germ layers are called </a:t>
            </a:r>
            <a:r>
              <a:rPr lang="en-IN" sz="2400" dirty="0" smtClean="0">
                <a:solidFill>
                  <a:srgbClr val="C00000"/>
                </a:solidFill>
              </a:rPr>
              <a:t>carcinomas</a:t>
            </a:r>
            <a:r>
              <a:rPr lang="en-IN" sz="2400" dirty="0" smtClean="0"/>
              <a:t>. </a:t>
            </a:r>
          </a:p>
          <a:p>
            <a:endParaRPr lang="en-IN" sz="2400" dirty="0" smtClean="0"/>
          </a:p>
          <a:p>
            <a:r>
              <a:rPr lang="en-IN" sz="2400" dirty="0" err="1" smtClean="0">
                <a:solidFill>
                  <a:srgbClr val="C00000"/>
                </a:solidFill>
              </a:rPr>
              <a:t>Ectodermal</a:t>
            </a:r>
            <a:r>
              <a:rPr lang="en-IN" sz="2400" dirty="0" smtClean="0">
                <a:solidFill>
                  <a:srgbClr val="C00000"/>
                </a:solidFill>
              </a:rPr>
              <a:t> origin</a:t>
            </a:r>
            <a:r>
              <a:rPr lang="en-IN" sz="2400" dirty="0" smtClean="0"/>
              <a:t>: skin (epidermis - </a:t>
            </a:r>
            <a:r>
              <a:rPr lang="en-IN" sz="2400" dirty="0" err="1" smtClean="0"/>
              <a:t>squamous</a:t>
            </a:r>
            <a:r>
              <a:rPr lang="en-IN" sz="2400" dirty="0" smtClean="0"/>
              <a:t> cell carcinoma, basal cell carcinoma)</a:t>
            </a:r>
          </a:p>
          <a:p>
            <a:pPr>
              <a:buNone/>
            </a:pPr>
            <a:endParaRPr lang="en-IN" sz="2400" dirty="0" smtClean="0"/>
          </a:p>
          <a:p>
            <a:r>
              <a:rPr lang="en-IN" sz="2400" dirty="0" err="1" smtClean="0">
                <a:solidFill>
                  <a:srgbClr val="C00000"/>
                </a:solidFill>
              </a:rPr>
              <a:t>Mesodermal</a:t>
            </a:r>
            <a:r>
              <a:rPr lang="en-IN" sz="2400" dirty="0" smtClean="0">
                <a:solidFill>
                  <a:srgbClr val="C00000"/>
                </a:solidFill>
              </a:rPr>
              <a:t> origin</a:t>
            </a:r>
            <a:r>
              <a:rPr lang="en-IN" sz="2400" dirty="0" smtClean="0"/>
              <a:t>: renal tubules (renal cell carcinoma).</a:t>
            </a:r>
          </a:p>
          <a:p>
            <a:pPr>
              <a:buNone/>
            </a:pPr>
            <a:endParaRPr lang="en-IN" sz="2400" dirty="0" smtClean="0"/>
          </a:p>
          <a:p>
            <a:r>
              <a:rPr lang="en-IN" sz="2400" dirty="0" err="1" smtClean="0">
                <a:solidFill>
                  <a:srgbClr val="C00000"/>
                </a:solidFill>
              </a:rPr>
              <a:t>Endodermal</a:t>
            </a:r>
            <a:r>
              <a:rPr lang="en-IN" sz="2400" dirty="0" smtClean="0">
                <a:solidFill>
                  <a:srgbClr val="C00000"/>
                </a:solidFill>
              </a:rPr>
              <a:t> origin</a:t>
            </a:r>
            <a:r>
              <a:rPr lang="en-IN" sz="2400" dirty="0" smtClean="0"/>
              <a:t>: linings of the gastrointestinal tract (colonic carcinoma) </a:t>
            </a:r>
            <a:endParaRPr lang="en-IN"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Carcinomas can be </a:t>
            </a:r>
            <a:r>
              <a:rPr lang="en-IN" sz="2400" dirty="0" err="1" smtClean="0"/>
              <a:t>furtherly</a:t>
            </a:r>
            <a:r>
              <a:rPr lang="en-IN" sz="2400" dirty="0" smtClean="0"/>
              <a:t> classified : </a:t>
            </a:r>
          </a:p>
          <a:p>
            <a:pPr>
              <a:buNone/>
            </a:pPr>
            <a:endParaRPr lang="en-IN" sz="2400" dirty="0" smtClean="0"/>
          </a:p>
          <a:p>
            <a:r>
              <a:rPr lang="en-IN" sz="2400" dirty="0" smtClean="0"/>
              <a:t>Those producing </a:t>
            </a:r>
            <a:r>
              <a:rPr lang="en-IN" sz="2400" dirty="0" smtClean="0">
                <a:solidFill>
                  <a:srgbClr val="C00000"/>
                </a:solidFill>
              </a:rPr>
              <a:t>glandular microscopic </a:t>
            </a:r>
            <a:r>
              <a:rPr lang="en-IN" sz="2400" dirty="0" smtClean="0"/>
              <a:t>pictures are called - </a:t>
            </a:r>
            <a:r>
              <a:rPr lang="en-IN" sz="2400" dirty="0" err="1" smtClean="0">
                <a:solidFill>
                  <a:srgbClr val="C00000"/>
                </a:solidFill>
              </a:rPr>
              <a:t>Adeno</a:t>
            </a:r>
            <a:r>
              <a:rPr lang="en-IN" sz="2400" dirty="0" smtClean="0">
                <a:solidFill>
                  <a:srgbClr val="C00000"/>
                </a:solidFill>
              </a:rPr>
              <a:t> carcinomas </a:t>
            </a:r>
          </a:p>
          <a:p>
            <a:pPr>
              <a:buNone/>
            </a:pPr>
            <a:endParaRPr lang="en-IN" sz="2400" dirty="0" smtClean="0">
              <a:solidFill>
                <a:srgbClr val="C00000"/>
              </a:solidFill>
            </a:endParaRPr>
          </a:p>
          <a:p>
            <a:r>
              <a:rPr lang="en-IN" sz="2400" dirty="0" smtClean="0"/>
              <a:t>Those producing recognizable </a:t>
            </a:r>
            <a:r>
              <a:rPr lang="en-IN" sz="2400" dirty="0" err="1" smtClean="0"/>
              <a:t>squamous</a:t>
            </a:r>
            <a:r>
              <a:rPr lang="en-IN" sz="2400" dirty="0" smtClean="0"/>
              <a:t> cells are designated as </a:t>
            </a:r>
            <a:r>
              <a:rPr lang="en-IN" sz="2400" dirty="0" err="1" smtClean="0">
                <a:solidFill>
                  <a:srgbClr val="C00000"/>
                </a:solidFill>
              </a:rPr>
              <a:t>squamous</a:t>
            </a:r>
            <a:r>
              <a:rPr lang="en-IN" sz="2400" dirty="0" smtClean="0">
                <a:solidFill>
                  <a:srgbClr val="C00000"/>
                </a:solidFill>
              </a:rPr>
              <a:t> cell carcinoma </a:t>
            </a:r>
            <a:r>
              <a:rPr lang="en-IN" sz="2400" dirty="0" smtClean="0"/>
              <a:t>etc .</a:t>
            </a:r>
          </a:p>
          <a:p>
            <a:pPr>
              <a:buNone/>
            </a:pPr>
            <a:endParaRPr lang="en-IN" sz="2400" dirty="0" smtClean="0"/>
          </a:p>
          <a:p>
            <a:r>
              <a:rPr lang="en-IN" sz="2400" dirty="0" smtClean="0"/>
              <a:t>furthermore, when possible the carcinoma can be specified by naming the origin of the tumour such as </a:t>
            </a:r>
            <a:r>
              <a:rPr lang="en-IN" sz="2400" dirty="0" smtClean="0">
                <a:solidFill>
                  <a:srgbClr val="C00000"/>
                </a:solidFill>
              </a:rPr>
              <a:t>renal cell </a:t>
            </a:r>
            <a:r>
              <a:rPr lang="en-IN" sz="2400" dirty="0" err="1" smtClean="0">
                <a:solidFill>
                  <a:srgbClr val="C00000"/>
                </a:solidFill>
              </a:rPr>
              <a:t>adenocarcinoma</a:t>
            </a:r>
            <a:r>
              <a:rPr lang="en-IN" sz="2400" dirty="0" smtClean="0">
                <a:solidFill>
                  <a:srgbClr val="C00000"/>
                </a:solidFill>
              </a:rPr>
              <a:t> </a:t>
            </a:r>
            <a:r>
              <a:rPr lang="en-IN" sz="2400" dirty="0" smtClean="0"/>
              <a:t>etc </a:t>
            </a:r>
            <a:endParaRPr lang="en-IN" sz="2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SkinSquamousCA_Normal"/>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p:txBody>
          <a:bodyPr>
            <a:normAutofit/>
          </a:bodyPr>
          <a:lstStyle/>
          <a:p>
            <a:pPr>
              <a:defRPr/>
            </a:pPr>
            <a:r>
              <a:rPr lang="en-US" sz="2400" dirty="0" smtClean="0"/>
              <a:t>The word </a:t>
            </a:r>
            <a:r>
              <a:rPr lang="en-US" sz="2400" dirty="0" smtClean="0">
                <a:solidFill>
                  <a:srgbClr val="C00000"/>
                </a:solidFill>
              </a:rPr>
              <a:t>“pathology “ </a:t>
            </a:r>
            <a:r>
              <a:rPr lang="en-US" sz="2400" dirty="0" smtClean="0"/>
              <a:t>is derived from two </a:t>
            </a:r>
            <a:r>
              <a:rPr lang="en-US" sz="2400" dirty="0"/>
              <a:t>G</a:t>
            </a:r>
            <a:r>
              <a:rPr lang="en-US" sz="2400" dirty="0" smtClean="0"/>
              <a:t>reek words --- </a:t>
            </a:r>
          </a:p>
          <a:p>
            <a:pPr marL="0" indent="0">
              <a:buFont typeface="Arial" charset="0"/>
              <a:buNone/>
              <a:defRPr/>
            </a:pPr>
            <a:endParaRPr lang="en-US" sz="2400" dirty="0" smtClean="0"/>
          </a:p>
          <a:p>
            <a:pPr>
              <a:defRPr/>
            </a:pPr>
            <a:r>
              <a:rPr lang="en-US" sz="2400" dirty="0" smtClean="0">
                <a:solidFill>
                  <a:srgbClr val="C00000"/>
                </a:solidFill>
              </a:rPr>
              <a:t>Pathos</a:t>
            </a:r>
            <a:r>
              <a:rPr lang="en-US" sz="2400" dirty="0" smtClean="0"/>
              <a:t> – meaning suffering </a:t>
            </a:r>
          </a:p>
          <a:p>
            <a:pPr marL="0" indent="0">
              <a:buFont typeface="Arial" charset="0"/>
              <a:buNone/>
              <a:defRPr/>
            </a:pPr>
            <a:endParaRPr lang="en-US" sz="2400" dirty="0" smtClean="0"/>
          </a:p>
          <a:p>
            <a:pPr>
              <a:defRPr/>
            </a:pPr>
            <a:r>
              <a:rPr lang="en-US" sz="2400" dirty="0" smtClean="0">
                <a:solidFill>
                  <a:srgbClr val="C00000"/>
                </a:solidFill>
              </a:rPr>
              <a:t>Logos</a:t>
            </a:r>
            <a:r>
              <a:rPr lang="en-US" sz="2400" dirty="0" smtClean="0"/>
              <a:t> – meaning study</a:t>
            </a:r>
            <a:endParaRPr lang="en-US" sz="2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SkinSquamousCAPearls"/>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SkinSquamousCA_icb"/>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AdenocarcinomaColor"/>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err="1" smtClean="0">
                <a:solidFill>
                  <a:srgbClr val="C00000"/>
                </a:solidFill>
                <a:effectLst/>
              </a:rPr>
              <a:t>Tumors</a:t>
            </a:r>
            <a:r>
              <a:rPr lang="en-IN" sz="2400" dirty="0" smtClean="0">
                <a:solidFill>
                  <a:srgbClr val="C00000"/>
                </a:solidFill>
                <a:effectLst/>
              </a:rPr>
              <a:t> that arise from more than one tissue components</a:t>
            </a:r>
            <a:endParaRPr lang="en-IN" sz="2400" dirty="0">
              <a:solidFill>
                <a:srgbClr val="C00000"/>
              </a:solidFill>
              <a:effectLst/>
            </a:endParaRPr>
          </a:p>
        </p:txBody>
      </p:sp>
      <p:sp>
        <p:nvSpPr>
          <p:cNvPr id="3" name="Content Placeholder 2"/>
          <p:cNvSpPr>
            <a:spLocks noGrp="1"/>
          </p:cNvSpPr>
          <p:nvPr>
            <p:ph idx="1"/>
          </p:nvPr>
        </p:nvSpPr>
        <p:spPr>
          <a:xfrm>
            <a:off x="1435608" y="1447800"/>
            <a:ext cx="7498080" cy="5181600"/>
          </a:xfrm>
        </p:spPr>
        <p:txBody>
          <a:bodyPr>
            <a:normAutofit/>
          </a:bodyPr>
          <a:lstStyle/>
          <a:p>
            <a:r>
              <a:rPr lang="en-IN" sz="2000" dirty="0" smtClean="0">
                <a:solidFill>
                  <a:srgbClr val="C00000"/>
                </a:solidFill>
              </a:rPr>
              <a:t>Mixed </a:t>
            </a:r>
            <a:r>
              <a:rPr lang="en-IN" sz="2000" dirty="0" err="1" smtClean="0">
                <a:solidFill>
                  <a:srgbClr val="C00000"/>
                </a:solidFill>
              </a:rPr>
              <a:t>tumors</a:t>
            </a:r>
            <a:r>
              <a:rPr lang="en-IN" sz="2000" dirty="0" smtClean="0">
                <a:solidFill>
                  <a:srgbClr val="C00000"/>
                </a:solidFill>
              </a:rPr>
              <a:t> </a:t>
            </a:r>
            <a:r>
              <a:rPr lang="en-IN" sz="2000" dirty="0" smtClean="0"/>
              <a:t>: Divergent differentiation of a single line of </a:t>
            </a:r>
            <a:r>
              <a:rPr lang="en-IN" sz="2000" dirty="0" err="1" smtClean="0"/>
              <a:t>parenchymal</a:t>
            </a:r>
            <a:r>
              <a:rPr lang="en-IN" sz="2000" dirty="0" smtClean="0"/>
              <a:t> cells resulting in </a:t>
            </a:r>
            <a:r>
              <a:rPr lang="en-IN" sz="2000" dirty="0" err="1" smtClean="0"/>
              <a:t>tumors</a:t>
            </a:r>
            <a:r>
              <a:rPr lang="en-IN" sz="2000" dirty="0" smtClean="0"/>
              <a:t> comprised more than one cell type ; usually derived from </a:t>
            </a:r>
            <a:r>
              <a:rPr lang="en-IN" sz="2000" dirty="0" smtClean="0">
                <a:solidFill>
                  <a:srgbClr val="C00000"/>
                </a:solidFill>
              </a:rPr>
              <a:t>one germ cell layer. </a:t>
            </a:r>
          </a:p>
          <a:p>
            <a:pPr>
              <a:buNone/>
            </a:pPr>
            <a:endParaRPr lang="en-IN" sz="2000" dirty="0" smtClean="0">
              <a:solidFill>
                <a:srgbClr val="C00000"/>
              </a:solidFill>
            </a:endParaRPr>
          </a:p>
          <a:p>
            <a:r>
              <a:rPr lang="en-IN" sz="2000" dirty="0" smtClean="0"/>
              <a:t>Examples include </a:t>
            </a:r>
            <a:r>
              <a:rPr lang="en-IN" sz="2000" dirty="0" err="1" smtClean="0">
                <a:solidFill>
                  <a:srgbClr val="C00000"/>
                </a:solidFill>
              </a:rPr>
              <a:t>pleomorphic</a:t>
            </a:r>
            <a:r>
              <a:rPr lang="en-IN" sz="2000" dirty="0" smtClean="0">
                <a:solidFill>
                  <a:srgbClr val="C00000"/>
                </a:solidFill>
              </a:rPr>
              <a:t> adenoma</a:t>
            </a:r>
          </a:p>
          <a:p>
            <a:endParaRPr lang="en-IN" sz="2000" dirty="0" smtClean="0">
              <a:solidFill>
                <a:srgbClr val="C00000"/>
              </a:solidFill>
            </a:endParaRPr>
          </a:p>
          <a:p>
            <a:r>
              <a:rPr lang="en-IN" sz="2000" dirty="0" smtClean="0"/>
              <a:t>These </a:t>
            </a:r>
            <a:r>
              <a:rPr lang="en-IN" sz="2000" dirty="0" err="1" smtClean="0"/>
              <a:t>tumors</a:t>
            </a:r>
            <a:r>
              <a:rPr lang="en-IN" sz="2000" dirty="0" smtClean="0"/>
              <a:t> contain epithelial components scattered within a </a:t>
            </a:r>
            <a:r>
              <a:rPr lang="en-IN" sz="2000" dirty="0" err="1" smtClean="0"/>
              <a:t>myxoid</a:t>
            </a:r>
            <a:r>
              <a:rPr lang="en-IN" sz="2000" dirty="0" smtClean="0"/>
              <a:t> </a:t>
            </a:r>
            <a:r>
              <a:rPr lang="en-IN" sz="2000" dirty="0" err="1" smtClean="0"/>
              <a:t>stroma</a:t>
            </a:r>
            <a:r>
              <a:rPr lang="en-IN" sz="2000" dirty="0" smtClean="0"/>
              <a:t> that sometimes contains islands of apparent cartilage or even bone.</a:t>
            </a:r>
          </a:p>
          <a:p>
            <a:pPr>
              <a:buNone/>
            </a:pPr>
            <a:endParaRPr lang="en-IN" sz="2000" dirty="0" smtClean="0"/>
          </a:p>
          <a:p>
            <a:r>
              <a:rPr lang="en-IN" sz="2000" dirty="0" smtClean="0"/>
              <a:t>All these elements, it is believed, arise from epithelial and </a:t>
            </a:r>
            <a:r>
              <a:rPr lang="en-IN" sz="2000" dirty="0" err="1" smtClean="0"/>
              <a:t>myoepithelial</a:t>
            </a:r>
            <a:r>
              <a:rPr lang="en-IN" sz="2000" dirty="0" smtClean="0"/>
              <a:t> cells of salivary glands origin.</a:t>
            </a:r>
          </a:p>
          <a:p>
            <a:endParaRPr lang="en-IN" sz="2400" dirty="0" smtClean="0">
              <a:solidFill>
                <a:srgbClr val="C00000"/>
              </a:solidFill>
            </a:endParaRPr>
          </a:p>
          <a:p>
            <a:endParaRPr lang="en-IN" sz="2400" dirty="0" smtClean="0">
              <a:solidFill>
                <a:srgbClr val="C00000"/>
              </a:solidFill>
            </a:endParaRPr>
          </a:p>
          <a:p>
            <a:endParaRPr lang="en-IN" sz="2400" dirty="0" smtClean="0"/>
          </a:p>
          <a:p>
            <a:endParaRPr lang="en-IN" sz="2400" dirty="0" smtClean="0"/>
          </a:p>
          <a:p>
            <a:pPr>
              <a:buNone/>
            </a:pPr>
            <a:endParaRPr lang="en-IN"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sz="2400" dirty="0" err="1" smtClean="0">
                <a:solidFill>
                  <a:srgbClr val="FF0000"/>
                </a:solidFill>
              </a:rPr>
              <a:t>Teratomas</a:t>
            </a:r>
            <a:r>
              <a:rPr lang="en-IN" sz="2400" dirty="0" smtClean="0"/>
              <a:t> contain representative of parenchyma cells of more than one germ layer, usually </a:t>
            </a:r>
            <a:r>
              <a:rPr lang="en-IN" sz="2400" dirty="0" smtClean="0">
                <a:solidFill>
                  <a:srgbClr val="C00000"/>
                </a:solidFill>
              </a:rPr>
              <a:t>all three layers</a:t>
            </a:r>
            <a:r>
              <a:rPr lang="en-IN" sz="2400" dirty="0" smtClean="0"/>
              <a:t>. </a:t>
            </a:r>
          </a:p>
          <a:p>
            <a:endParaRPr lang="en-IN" sz="2400" dirty="0" smtClean="0"/>
          </a:p>
          <a:p>
            <a:r>
              <a:rPr lang="en-IN" sz="2400" dirty="0" smtClean="0"/>
              <a:t>They arise from </a:t>
            </a:r>
            <a:r>
              <a:rPr lang="en-IN" sz="2400" dirty="0" err="1" smtClean="0"/>
              <a:t>totipotential</a:t>
            </a:r>
            <a:r>
              <a:rPr lang="en-IN" sz="2400" dirty="0" smtClean="0"/>
              <a:t> cells and so are principally encountered in ovary and testis.  - </a:t>
            </a:r>
          </a:p>
          <a:p>
            <a:pPr>
              <a:buNone/>
            </a:pPr>
            <a:endParaRPr lang="en-IN" sz="2400" dirty="0" smtClean="0"/>
          </a:p>
          <a:p>
            <a:pPr marL="365760" lvl="1" indent="-283464">
              <a:spcBef>
                <a:spcPts val="600"/>
              </a:spcBef>
              <a:buSzPct val="80000"/>
              <a:buFont typeface="Wingdings 2"/>
              <a:buChar char=""/>
            </a:pPr>
            <a:r>
              <a:rPr lang="en-US" sz="2400" dirty="0" smtClean="0">
                <a:solidFill>
                  <a:srgbClr val="C00000"/>
                </a:solidFill>
              </a:rPr>
              <a:t>Benign cystic </a:t>
            </a:r>
            <a:r>
              <a:rPr lang="en-US" sz="2400" dirty="0" err="1" smtClean="0">
                <a:solidFill>
                  <a:srgbClr val="C00000"/>
                </a:solidFill>
              </a:rPr>
              <a:t>teratoma</a:t>
            </a:r>
            <a:r>
              <a:rPr lang="en-US" sz="2400" dirty="0" smtClean="0">
                <a:solidFill>
                  <a:srgbClr val="C00000"/>
                </a:solidFill>
              </a:rPr>
              <a:t> </a:t>
            </a:r>
            <a:r>
              <a:rPr lang="en-US" sz="2400" dirty="0" smtClean="0"/>
              <a:t>of ovary is the most common </a:t>
            </a:r>
            <a:r>
              <a:rPr lang="en-US" sz="2400" dirty="0" err="1" smtClean="0"/>
              <a:t>teratoma</a:t>
            </a:r>
            <a:endParaRPr lang="en-US" sz="2400" dirty="0" smtClean="0"/>
          </a:p>
          <a:p>
            <a:pPr>
              <a:buNone/>
            </a:pPr>
            <a:endParaRPr lang="en-IN"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01871-007-f004a"/>
          <p:cNvPicPr>
            <a:picLocks noChangeAspect="1" noChangeArrowheads="1"/>
          </p:cNvPicPr>
          <p:nvPr/>
        </p:nvPicPr>
        <p:blipFill>
          <a:blip r:embed="rId3" cstate="print"/>
          <a:srcRect/>
          <a:stretch>
            <a:fillRect/>
          </a:stretch>
        </p:blipFill>
        <p:spPr bwMode="auto">
          <a:xfrm>
            <a:off x="1827213" y="1055688"/>
            <a:ext cx="5503862" cy="4762500"/>
          </a:xfrm>
          <a:prstGeom prst="rect">
            <a:avLst/>
          </a:prstGeom>
          <a:noFill/>
          <a:ln w="9525">
            <a:solidFill>
              <a:schemeClr val="tx1"/>
            </a:solidFill>
            <a:miter lim="800000"/>
            <a:headEnd/>
            <a:tailEnd/>
          </a:ln>
        </p:spPr>
      </p:pic>
      <p:sp>
        <p:nvSpPr>
          <p:cNvPr id="25603" name="Text Box 3"/>
          <p:cNvSpPr txBox="1">
            <a:spLocks noChangeArrowheads="1"/>
          </p:cNvSpPr>
          <p:nvPr/>
        </p:nvSpPr>
        <p:spPr bwMode="auto">
          <a:xfrm>
            <a:off x="611188" y="5876925"/>
            <a:ext cx="7848600" cy="215900"/>
          </a:xfrm>
          <a:prstGeom prst="rect">
            <a:avLst/>
          </a:prstGeom>
          <a:solidFill>
            <a:schemeClr val="bg1">
              <a:alpha val="38039"/>
            </a:schemeClr>
          </a:solidFill>
          <a:ln w="12700">
            <a:noFill/>
            <a:miter lim="800000"/>
            <a:headEnd/>
            <a:tailEnd/>
          </a:ln>
        </p:spPr>
        <p:txBody>
          <a:bodyPr anchor="ctr">
            <a:spAutoFit/>
          </a:bodyPr>
          <a:lstStyle/>
          <a:p>
            <a:pPr algn="ctr"/>
            <a:endParaRPr lang="en-US" sz="800">
              <a:latin typeface="Arial" charset="0"/>
            </a:endParaRPr>
          </a:p>
        </p:txBody>
      </p:sp>
      <p:sp>
        <p:nvSpPr>
          <p:cNvPr id="25604"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a:spcBef>
                <a:spcPct val="50000"/>
              </a:spcBef>
            </a:pPr>
            <a:r>
              <a:rPr lang="en-US" sz="700" i="1">
                <a:latin typeface="Arial" charset="0"/>
              </a:rPr>
              <a:t>Downloaded from: Robbins &amp; Cotran Pathologic Basis of Disease (on 28 July 2005 03:41 PM)</a:t>
            </a:r>
          </a:p>
        </p:txBody>
      </p:sp>
      <p:sp>
        <p:nvSpPr>
          <p:cNvPr id="25605"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a:spcBef>
                <a:spcPct val="50000"/>
              </a:spcBef>
            </a:pPr>
            <a:r>
              <a:rPr lang="en-US" sz="700" i="1">
                <a:latin typeface="Arial" charset="0"/>
              </a:rPr>
              <a:t>© 2005 Elsevier </a:t>
            </a:r>
          </a:p>
        </p:txBody>
      </p:sp>
      <p:pic>
        <p:nvPicPr>
          <p:cNvPr id="25606" name="Picture 6" descr="admintitle"/>
          <p:cNvPicPr>
            <a:picLocks noChangeAspect="1" noChangeArrowheads="1"/>
          </p:cNvPicPr>
          <p:nvPr/>
        </p:nvPicPr>
        <p:blipFill>
          <a:blip r:embed="rId4" cstate="print"/>
          <a:srcRect/>
          <a:stretch>
            <a:fillRect/>
          </a:stretch>
        </p:blipFill>
        <p:spPr bwMode="auto">
          <a:xfrm>
            <a:off x="107950" y="115888"/>
            <a:ext cx="990600" cy="314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OvaryDermoidCyst"/>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OvarianTeratoma"/>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C00000"/>
                </a:solidFill>
                <a:effectLst/>
              </a:rPr>
              <a:t>Aberrant differentiation</a:t>
            </a:r>
            <a:endParaRPr lang="en-IN" sz="2800" dirty="0">
              <a:solidFill>
                <a:srgbClr val="C00000"/>
              </a:solidFill>
              <a:effectLst/>
            </a:endParaRPr>
          </a:p>
        </p:txBody>
      </p:sp>
      <p:sp>
        <p:nvSpPr>
          <p:cNvPr id="3" name="Content Placeholder 2"/>
          <p:cNvSpPr>
            <a:spLocks noGrp="1"/>
          </p:cNvSpPr>
          <p:nvPr>
            <p:ph idx="1"/>
          </p:nvPr>
        </p:nvSpPr>
        <p:spPr/>
        <p:txBody>
          <a:bodyPr>
            <a:normAutofit/>
          </a:bodyPr>
          <a:lstStyle/>
          <a:p>
            <a:r>
              <a:rPr lang="en-IN" sz="2400" dirty="0" err="1" smtClean="0">
                <a:solidFill>
                  <a:srgbClr val="C00000"/>
                </a:solidFill>
              </a:rPr>
              <a:t>Choristoma</a:t>
            </a:r>
            <a:r>
              <a:rPr lang="en-IN" sz="2400" dirty="0" smtClean="0"/>
              <a:t> : </a:t>
            </a:r>
          </a:p>
          <a:p>
            <a:r>
              <a:rPr lang="en-IN" sz="2400" dirty="0" smtClean="0"/>
              <a:t>These are </a:t>
            </a:r>
            <a:r>
              <a:rPr lang="en-IN" sz="2400" dirty="0" smtClean="0">
                <a:solidFill>
                  <a:srgbClr val="C00000"/>
                </a:solidFill>
              </a:rPr>
              <a:t>ectopic rests </a:t>
            </a:r>
            <a:r>
              <a:rPr lang="en-IN" sz="2400" dirty="0" smtClean="0"/>
              <a:t>of normal tissue or normal tissue at abnormal anatomical site.</a:t>
            </a:r>
          </a:p>
          <a:p>
            <a:pPr>
              <a:buNone/>
            </a:pPr>
            <a:endParaRPr lang="en-IN" sz="2400" dirty="0" smtClean="0"/>
          </a:p>
          <a:p>
            <a:r>
              <a:rPr lang="en-IN" sz="2400" dirty="0" smtClean="0"/>
              <a:t>They are considered as </a:t>
            </a:r>
            <a:r>
              <a:rPr lang="en-IN" sz="2400" dirty="0" smtClean="0">
                <a:solidFill>
                  <a:srgbClr val="C00000"/>
                </a:solidFill>
              </a:rPr>
              <a:t>non-</a:t>
            </a:r>
            <a:r>
              <a:rPr lang="en-IN" sz="2400" dirty="0" err="1" smtClean="0">
                <a:solidFill>
                  <a:srgbClr val="C00000"/>
                </a:solidFill>
              </a:rPr>
              <a:t>neoplastic</a:t>
            </a:r>
            <a:r>
              <a:rPr lang="en-IN" sz="2400" dirty="0" smtClean="0"/>
              <a:t>, developmental malformation because their rate of growth is equal to the normal surrounding tissue. </a:t>
            </a:r>
          </a:p>
          <a:p>
            <a:pPr>
              <a:buNone/>
            </a:pPr>
            <a:endParaRPr lang="en-IN" sz="2400" dirty="0" smtClean="0"/>
          </a:p>
          <a:p>
            <a:r>
              <a:rPr lang="en-IN" sz="2400" dirty="0" smtClean="0"/>
              <a:t>e.g. – normal pancreatic cells under the small bowel mucosa</a:t>
            </a:r>
            <a:endParaRPr lang="en-IN" sz="2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dirty="0" smtClean="0">
                <a:solidFill>
                  <a:srgbClr val="C00000"/>
                </a:solidFill>
                <a:effectLst/>
              </a:rPr>
              <a:t>Hamartoma</a:t>
            </a:r>
            <a:endParaRPr lang="en-IN" sz="2800" dirty="0">
              <a:solidFill>
                <a:srgbClr val="C00000"/>
              </a:solidFill>
              <a:effectLst/>
            </a:endParaRPr>
          </a:p>
        </p:txBody>
      </p:sp>
      <p:sp>
        <p:nvSpPr>
          <p:cNvPr id="3" name="Content Placeholder 2"/>
          <p:cNvSpPr>
            <a:spLocks noGrp="1"/>
          </p:cNvSpPr>
          <p:nvPr>
            <p:ph idx="1"/>
          </p:nvPr>
        </p:nvSpPr>
        <p:spPr/>
        <p:txBody>
          <a:bodyPr>
            <a:normAutofit lnSpcReduction="10000"/>
          </a:bodyPr>
          <a:lstStyle/>
          <a:p>
            <a:r>
              <a:rPr lang="en-IN" sz="2400" dirty="0" smtClean="0"/>
              <a:t>These are masses of </a:t>
            </a:r>
            <a:r>
              <a:rPr lang="en-IN" sz="2400" dirty="0" smtClean="0">
                <a:solidFill>
                  <a:srgbClr val="C00000"/>
                </a:solidFill>
              </a:rPr>
              <a:t>disorganised tissue </a:t>
            </a:r>
            <a:r>
              <a:rPr lang="en-IN" sz="2400" dirty="0" smtClean="0"/>
              <a:t>indigenous to a particular site (lung </a:t>
            </a:r>
            <a:r>
              <a:rPr lang="en-IN" sz="2400" dirty="0" err="1" smtClean="0"/>
              <a:t>hamartomas</a:t>
            </a:r>
            <a:r>
              <a:rPr lang="en-IN" sz="2400" dirty="0" smtClean="0"/>
              <a:t> exhibit cartilage, bronchi and blood vessels).</a:t>
            </a:r>
          </a:p>
          <a:p>
            <a:pPr>
              <a:buNone/>
            </a:pPr>
            <a:endParaRPr lang="en-IN" sz="2400" dirty="0" smtClean="0"/>
          </a:p>
          <a:p>
            <a:r>
              <a:rPr lang="en-IN" sz="2400" dirty="0" smtClean="0"/>
              <a:t>Now considered as neoplasm because they have </a:t>
            </a:r>
            <a:r>
              <a:rPr lang="en-IN" sz="2400" dirty="0" err="1" smtClean="0"/>
              <a:t>clonal</a:t>
            </a:r>
            <a:r>
              <a:rPr lang="en-IN" sz="2400" dirty="0" smtClean="0"/>
              <a:t> chromosomal aberrations that are acquired through somatic mutation.</a:t>
            </a:r>
          </a:p>
          <a:p>
            <a:pPr>
              <a:buNone/>
            </a:pPr>
            <a:endParaRPr lang="en-IN" sz="2400" dirty="0" smtClean="0"/>
          </a:p>
          <a:p>
            <a:r>
              <a:rPr lang="en-IN" sz="2400" dirty="0" smtClean="0"/>
              <a:t>Rearrangements of </a:t>
            </a:r>
            <a:r>
              <a:rPr lang="en-IN" sz="2400" dirty="0" smtClean="0">
                <a:solidFill>
                  <a:srgbClr val="C00000"/>
                </a:solidFill>
              </a:rPr>
              <a:t>chromosome 6p21 </a:t>
            </a:r>
            <a:r>
              <a:rPr lang="en-IN" sz="2400" dirty="0" smtClean="0"/>
              <a:t>or chromosome </a:t>
            </a:r>
            <a:r>
              <a:rPr lang="en-IN" sz="2400" dirty="0" smtClean="0">
                <a:solidFill>
                  <a:srgbClr val="C00000"/>
                </a:solidFill>
              </a:rPr>
              <a:t>12q14-15</a:t>
            </a:r>
            <a:r>
              <a:rPr lang="en-IN" sz="2400" dirty="0" smtClean="0"/>
              <a:t> suggest that this is a </a:t>
            </a:r>
            <a:r>
              <a:rPr lang="en-IN" sz="2400" dirty="0" smtClean="0">
                <a:solidFill>
                  <a:srgbClr val="C00000"/>
                </a:solidFill>
              </a:rPr>
              <a:t>neoplastic process.  </a:t>
            </a:r>
          </a:p>
          <a:p>
            <a:pPr>
              <a:buNone/>
            </a:pPr>
            <a:endParaRPr lang="en-IN" sz="2400" dirty="0" smtClean="0">
              <a:solidFill>
                <a:srgbClr val="C00000"/>
              </a:solidFill>
            </a:endParaRPr>
          </a:p>
          <a:p>
            <a:r>
              <a:rPr lang="en-IN" sz="2400" dirty="0" smtClean="0"/>
              <a:t>It generally is seen in patients above 40 years of age </a:t>
            </a:r>
            <a:endParaRPr lang="en-IN"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title"/>
          </p:nvPr>
        </p:nvSpPr>
        <p:spPr/>
        <p:txBody>
          <a:bodyPr/>
          <a:lstStyle/>
          <a:p>
            <a:pPr eaLnBrk="1" hangingPunct="1"/>
            <a:r>
              <a:rPr lang="en-US" smtClean="0"/>
              <a:t>Study of Disease:</a:t>
            </a:r>
          </a:p>
        </p:txBody>
      </p:sp>
      <p:sp>
        <p:nvSpPr>
          <p:cNvPr id="9219" name="Rectangle 2"/>
          <p:cNvSpPr>
            <a:spLocks noGrp="1" noChangeArrowheads="1"/>
          </p:cNvSpPr>
          <p:nvPr>
            <p:ph type="body" sz="half" idx="1"/>
          </p:nvPr>
        </p:nvSpPr>
        <p:spPr>
          <a:xfrm>
            <a:off x="457200" y="1600200"/>
            <a:ext cx="5410200" cy="4530725"/>
          </a:xfrm>
        </p:spPr>
        <p:txBody>
          <a:bodyPr/>
          <a:lstStyle/>
          <a:p>
            <a:pPr eaLnBrk="1" hangingPunct="1"/>
            <a:r>
              <a:rPr lang="en-US" sz="2800" smtClean="0"/>
              <a:t>Epidemiology</a:t>
            </a:r>
          </a:p>
          <a:p>
            <a:pPr eaLnBrk="1" hangingPunct="1"/>
            <a:r>
              <a:rPr lang="en-US" sz="2800" smtClean="0">
                <a:solidFill>
                  <a:schemeClr val="tx2"/>
                </a:solidFill>
              </a:rPr>
              <a:t>Etiology</a:t>
            </a:r>
            <a:r>
              <a:rPr lang="en-US" sz="2800" smtClean="0"/>
              <a:t> - Causes</a:t>
            </a:r>
          </a:p>
          <a:p>
            <a:pPr eaLnBrk="1" hangingPunct="1"/>
            <a:r>
              <a:rPr lang="en-US" sz="2800" smtClean="0">
                <a:solidFill>
                  <a:schemeClr val="tx2"/>
                </a:solidFill>
              </a:rPr>
              <a:t>Pathogenesis</a:t>
            </a:r>
            <a:r>
              <a:rPr lang="en-US" sz="2800" smtClean="0"/>
              <a:t> - Evolution </a:t>
            </a:r>
          </a:p>
          <a:p>
            <a:pPr eaLnBrk="1" hangingPunct="1"/>
            <a:r>
              <a:rPr lang="en-US" sz="2800" smtClean="0">
                <a:solidFill>
                  <a:schemeClr val="tx2"/>
                </a:solidFill>
              </a:rPr>
              <a:t>Morphology - </a:t>
            </a:r>
            <a:r>
              <a:rPr lang="en-US" sz="2800" smtClean="0"/>
              <a:t>Structural Changes</a:t>
            </a:r>
          </a:p>
          <a:p>
            <a:pPr eaLnBrk="1" hangingPunct="1"/>
            <a:r>
              <a:rPr lang="en-US" sz="2800" smtClean="0">
                <a:solidFill>
                  <a:schemeClr val="tx2"/>
                </a:solidFill>
              </a:rPr>
              <a:t>Clinical</a:t>
            </a:r>
            <a:r>
              <a:rPr lang="en-US" sz="2800" smtClean="0"/>
              <a:t> </a:t>
            </a:r>
            <a:r>
              <a:rPr lang="en-US" sz="2800" smtClean="0">
                <a:solidFill>
                  <a:schemeClr val="tx2"/>
                </a:solidFill>
              </a:rPr>
              <a:t>Significance – </a:t>
            </a:r>
            <a:r>
              <a:rPr lang="en-US" sz="2800" smtClean="0"/>
              <a:t>Functional Changes</a:t>
            </a:r>
          </a:p>
          <a:p>
            <a:pPr eaLnBrk="1" hangingPunct="1"/>
            <a:r>
              <a:rPr lang="en-US" sz="2800" smtClean="0"/>
              <a:t>Management</a:t>
            </a:r>
          </a:p>
          <a:p>
            <a:pPr eaLnBrk="1" hangingPunct="1"/>
            <a:r>
              <a:rPr lang="en-US" sz="2800" smtClean="0"/>
              <a:t>Complications</a:t>
            </a:r>
          </a:p>
          <a:p>
            <a:pPr eaLnBrk="1" hangingPunct="1"/>
            <a:r>
              <a:rPr lang="en-US" sz="2800" smtClean="0"/>
              <a:t>Prevention</a:t>
            </a:r>
            <a:endParaRPr lang="en-US" sz="2000" smtClean="0"/>
          </a:p>
        </p:txBody>
      </p:sp>
      <p:sp>
        <p:nvSpPr>
          <p:cNvPr id="9220" name="Rectangle 4"/>
          <p:cNvSpPr>
            <a:spLocks noChangeArrowheads="1"/>
          </p:cNvSpPr>
          <p:nvPr/>
        </p:nvSpPr>
        <p:spPr bwMode="auto">
          <a:xfrm>
            <a:off x="304800" y="2133600"/>
            <a:ext cx="7772400" cy="2438400"/>
          </a:xfrm>
          <a:prstGeom prst="rect">
            <a:avLst/>
          </a:prstGeom>
          <a:noFill/>
          <a:ln w="57150" cap="sq">
            <a:solidFill>
              <a:schemeClr val="tx1"/>
            </a:solidFill>
            <a:miter lim="800000"/>
            <a:headEnd type="none" w="sm" len="sm"/>
            <a:tailEnd type="none" w="sm" len="sm"/>
          </a:ln>
        </p:spPr>
        <p:txBody>
          <a:bodyPr wrap="none" anchor="ctr"/>
          <a:lstStyle/>
          <a:p>
            <a:endParaRPr lang="en-US"/>
          </a:p>
        </p:txBody>
      </p:sp>
      <p:grpSp>
        <p:nvGrpSpPr>
          <p:cNvPr id="2" name="Group 42"/>
          <p:cNvGrpSpPr>
            <a:grpSpLocks/>
          </p:cNvGrpSpPr>
          <p:nvPr/>
        </p:nvGrpSpPr>
        <p:grpSpPr bwMode="auto">
          <a:xfrm>
            <a:off x="3352800" y="1295400"/>
            <a:ext cx="5737225" cy="5411788"/>
            <a:chOff x="2130" y="864"/>
            <a:chExt cx="3614" cy="3409"/>
          </a:xfrm>
        </p:grpSpPr>
        <p:grpSp>
          <p:nvGrpSpPr>
            <p:cNvPr id="3" name="Group 33"/>
            <p:cNvGrpSpPr>
              <a:grpSpLocks/>
            </p:cNvGrpSpPr>
            <p:nvPr/>
          </p:nvGrpSpPr>
          <p:grpSpPr bwMode="auto">
            <a:xfrm>
              <a:off x="3120" y="864"/>
              <a:ext cx="2486" cy="3126"/>
              <a:chOff x="3120" y="864"/>
              <a:chExt cx="2486" cy="3126"/>
            </a:xfrm>
          </p:grpSpPr>
          <p:grpSp>
            <p:nvGrpSpPr>
              <p:cNvPr id="4" name="Group 32"/>
              <p:cNvGrpSpPr>
                <a:grpSpLocks/>
              </p:cNvGrpSpPr>
              <p:nvPr/>
            </p:nvGrpSpPr>
            <p:grpSpPr bwMode="auto">
              <a:xfrm>
                <a:off x="3120" y="864"/>
                <a:ext cx="2486" cy="3126"/>
                <a:chOff x="3120" y="864"/>
                <a:chExt cx="2486" cy="3126"/>
              </a:xfrm>
            </p:grpSpPr>
            <p:pic>
              <p:nvPicPr>
                <p:cNvPr id="9233" name="Picture 23" descr="jmkezmrd[1]"/>
                <p:cNvPicPr>
                  <a:picLocks noChangeAspect="1" noChangeArrowheads="1"/>
                </p:cNvPicPr>
                <p:nvPr/>
              </p:nvPicPr>
              <p:blipFill>
                <a:blip r:embed="rId2" cstate="print"/>
                <a:srcRect/>
                <a:stretch>
                  <a:fillRect/>
                </a:stretch>
              </p:blipFill>
              <p:spPr bwMode="auto">
                <a:xfrm>
                  <a:off x="3120" y="864"/>
                  <a:ext cx="2486" cy="2880"/>
                </a:xfrm>
                <a:prstGeom prst="rect">
                  <a:avLst/>
                </a:prstGeom>
                <a:noFill/>
                <a:ln w="9525">
                  <a:noFill/>
                  <a:miter lim="800000"/>
                  <a:headEnd/>
                  <a:tailEnd/>
                </a:ln>
              </p:spPr>
            </p:pic>
            <p:grpSp>
              <p:nvGrpSpPr>
                <p:cNvPr id="5" name="Group 31"/>
                <p:cNvGrpSpPr>
                  <a:grpSpLocks/>
                </p:cNvGrpSpPr>
                <p:nvPr/>
              </p:nvGrpSpPr>
              <p:grpSpPr bwMode="auto">
                <a:xfrm>
                  <a:off x="3168" y="3648"/>
                  <a:ext cx="2201" cy="342"/>
                  <a:chOff x="3118" y="3721"/>
                  <a:chExt cx="2201" cy="342"/>
                </a:xfrm>
              </p:grpSpPr>
              <p:sp>
                <p:nvSpPr>
                  <p:cNvPr id="9235" name="Freeform 26"/>
                  <p:cNvSpPr>
                    <a:spLocks/>
                  </p:cNvSpPr>
                  <p:nvPr/>
                </p:nvSpPr>
                <p:spPr bwMode="auto">
                  <a:xfrm>
                    <a:off x="3118" y="3721"/>
                    <a:ext cx="1060" cy="342"/>
                  </a:xfrm>
                  <a:custGeom>
                    <a:avLst/>
                    <a:gdLst>
                      <a:gd name="T0" fmla="*/ 1060 w 1060"/>
                      <a:gd name="T1" fmla="*/ 0 h 342"/>
                      <a:gd name="T2" fmla="*/ 951 w 1060"/>
                      <a:gd name="T3" fmla="*/ 37 h 342"/>
                      <a:gd name="T4" fmla="*/ 932 w 1060"/>
                      <a:gd name="T5" fmla="*/ 55 h 342"/>
                      <a:gd name="T6" fmla="*/ 905 w 1060"/>
                      <a:gd name="T7" fmla="*/ 64 h 342"/>
                      <a:gd name="T8" fmla="*/ 777 w 1060"/>
                      <a:gd name="T9" fmla="*/ 174 h 342"/>
                      <a:gd name="T10" fmla="*/ 576 w 1060"/>
                      <a:gd name="T11" fmla="*/ 220 h 342"/>
                      <a:gd name="T12" fmla="*/ 484 w 1060"/>
                      <a:gd name="T13" fmla="*/ 238 h 342"/>
                      <a:gd name="T14" fmla="*/ 201 w 1060"/>
                      <a:gd name="T15" fmla="*/ 320 h 342"/>
                      <a:gd name="T16" fmla="*/ 82 w 1060"/>
                      <a:gd name="T17" fmla="*/ 320 h 342"/>
                      <a:gd name="T18" fmla="*/ 0 w 1060"/>
                      <a:gd name="T19" fmla="*/ 329 h 3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0"/>
                      <a:gd name="T31" fmla="*/ 0 h 342"/>
                      <a:gd name="T32" fmla="*/ 1060 w 1060"/>
                      <a:gd name="T33" fmla="*/ 342 h 3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0" h="342">
                        <a:moveTo>
                          <a:pt x="1060" y="0"/>
                        </a:moveTo>
                        <a:cubicBezTo>
                          <a:pt x="1025" y="23"/>
                          <a:pt x="990" y="24"/>
                          <a:pt x="951" y="37"/>
                        </a:cubicBezTo>
                        <a:cubicBezTo>
                          <a:pt x="945" y="43"/>
                          <a:pt x="940" y="51"/>
                          <a:pt x="932" y="55"/>
                        </a:cubicBezTo>
                        <a:cubicBezTo>
                          <a:pt x="924" y="60"/>
                          <a:pt x="912" y="57"/>
                          <a:pt x="905" y="64"/>
                        </a:cubicBezTo>
                        <a:cubicBezTo>
                          <a:pt x="854" y="115"/>
                          <a:pt x="861" y="153"/>
                          <a:pt x="777" y="174"/>
                        </a:cubicBezTo>
                        <a:cubicBezTo>
                          <a:pt x="716" y="214"/>
                          <a:pt x="647" y="209"/>
                          <a:pt x="576" y="220"/>
                        </a:cubicBezTo>
                        <a:cubicBezTo>
                          <a:pt x="545" y="225"/>
                          <a:pt x="484" y="238"/>
                          <a:pt x="484" y="238"/>
                        </a:cubicBezTo>
                        <a:cubicBezTo>
                          <a:pt x="403" y="292"/>
                          <a:pt x="295" y="310"/>
                          <a:pt x="201" y="320"/>
                        </a:cubicBezTo>
                        <a:cubicBezTo>
                          <a:pt x="134" y="342"/>
                          <a:pt x="214" y="320"/>
                          <a:pt x="82" y="320"/>
                        </a:cubicBezTo>
                        <a:cubicBezTo>
                          <a:pt x="55" y="320"/>
                          <a:pt x="27" y="329"/>
                          <a:pt x="0" y="329"/>
                        </a:cubicBezTo>
                      </a:path>
                    </a:pathLst>
                  </a:custGeom>
                  <a:noFill/>
                  <a:ln w="76200">
                    <a:solidFill>
                      <a:srgbClr val="000000"/>
                    </a:solidFill>
                    <a:miter lim="800000"/>
                    <a:headEnd/>
                    <a:tailEnd/>
                  </a:ln>
                </p:spPr>
                <p:txBody>
                  <a:bodyPr wrap="none"/>
                  <a:lstStyle/>
                  <a:p>
                    <a:endParaRPr lang="en-IN"/>
                  </a:p>
                </p:txBody>
              </p:sp>
              <p:sp>
                <p:nvSpPr>
                  <p:cNvPr id="9236" name="Freeform 27"/>
                  <p:cNvSpPr>
                    <a:spLocks/>
                  </p:cNvSpPr>
                  <p:nvPr/>
                </p:nvSpPr>
                <p:spPr bwMode="auto">
                  <a:xfrm>
                    <a:off x="3173" y="3730"/>
                    <a:ext cx="2146" cy="329"/>
                  </a:xfrm>
                  <a:custGeom>
                    <a:avLst/>
                    <a:gdLst>
                      <a:gd name="T0" fmla="*/ 1325 w 2146"/>
                      <a:gd name="T1" fmla="*/ 0 h 329"/>
                      <a:gd name="T2" fmla="*/ 1417 w 2146"/>
                      <a:gd name="T3" fmla="*/ 28 h 329"/>
                      <a:gd name="T4" fmla="*/ 1444 w 2146"/>
                      <a:gd name="T5" fmla="*/ 46 h 329"/>
                      <a:gd name="T6" fmla="*/ 1499 w 2146"/>
                      <a:gd name="T7" fmla="*/ 64 h 329"/>
                      <a:gd name="T8" fmla="*/ 1581 w 2146"/>
                      <a:gd name="T9" fmla="*/ 101 h 329"/>
                      <a:gd name="T10" fmla="*/ 1609 w 2146"/>
                      <a:gd name="T11" fmla="*/ 110 h 329"/>
                      <a:gd name="T12" fmla="*/ 1947 w 2146"/>
                      <a:gd name="T13" fmla="*/ 147 h 329"/>
                      <a:gd name="T14" fmla="*/ 2102 w 2146"/>
                      <a:gd name="T15" fmla="*/ 220 h 329"/>
                      <a:gd name="T16" fmla="*/ 2130 w 2146"/>
                      <a:gd name="T17" fmla="*/ 229 h 329"/>
                      <a:gd name="T18" fmla="*/ 2066 w 2146"/>
                      <a:gd name="T19" fmla="*/ 275 h 329"/>
                      <a:gd name="T20" fmla="*/ 1938 w 2146"/>
                      <a:gd name="T21" fmla="*/ 256 h 329"/>
                      <a:gd name="T22" fmla="*/ 1883 w 2146"/>
                      <a:gd name="T23" fmla="*/ 238 h 329"/>
                      <a:gd name="T24" fmla="*/ 1645 w 2146"/>
                      <a:gd name="T25" fmla="*/ 229 h 329"/>
                      <a:gd name="T26" fmla="*/ 1481 w 2146"/>
                      <a:gd name="T27" fmla="*/ 247 h 329"/>
                      <a:gd name="T28" fmla="*/ 1261 w 2146"/>
                      <a:gd name="T29" fmla="*/ 247 h 329"/>
                      <a:gd name="T30" fmla="*/ 1206 w 2146"/>
                      <a:gd name="T31" fmla="*/ 265 h 329"/>
                      <a:gd name="T32" fmla="*/ 1069 w 2146"/>
                      <a:gd name="T33" fmla="*/ 256 h 329"/>
                      <a:gd name="T34" fmla="*/ 1033 w 2146"/>
                      <a:gd name="T35" fmla="*/ 247 h 329"/>
                      <a:gd name="T36" fmla="*/ 923 w 2146"/>
                      <a:gd name="T37" fmla="*/ 265 h 329"/>
                      <a:gd name="T38" fmla="*/ 886 w 2146"/>
                      <a:gd name="T39" fmla="*/ 284 h 329"/>
                      <a:gd name="T40" fmla="*/ 850 w 2146"/>
                      <a:gd name="T41" fmla="*/ 293 h 329"/>
                      <a:gd name="T42" fmla="*/ 795 w 2146"/>
                      <a:gd name="T43" fmla="*/ 329 h 329"/>
                      <a:gd name="T44" fmla="*/ 649 w 2146"/>
                      <a:gd name="T45" fmla="*/ 293 h 329"/>
                      <a:gd name="T46" fmla="*/ 630 w 2146"/>
                      <a:gd name="T47" fmla="*/ 265 h 329"/>
                      <a:gd name="T48" fmla="*/ 347 w 2146"/>
                      <a:gd name="T49" fmla="*/ 320 h 329"/>
                      <a:gd name="T50" fmla="*/ 228 w 2146"/>
                      <a:gd name="T51" fmla="*/ 302 h 329"/>
                      <a:gd name="T52" fmla="*/ 0 w 2146"/>
                      <a:gd name="T53" fmla="*/ 320 h 32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46"/>
                      <a:gd name="T82" fmla="*/ 0 h 329"/>
                      <a:gd name="T83" fmla="*/ 2146 w 2146"/>
                      <a:gd name="T84" fmla="*/ 329 h 32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46" h="329">
                        <a:moveTo>
                          <a:pt x="1325" y="0"/>
                        </a:moveTo>
                        <a:cubicBezTo>
                          <a:pt x="1357" y="8"/>
                          <a:pt x="1386" y="18"/>
                          <a:pt x="1417" y="28"/>
                        </a:cubicBezTo>
                        <a:cubicBezTo>
                          <a:pt x="1426" y="34"/>
                          <a:pt x="1434" y="42"/>
                          <a:pt x="1444" y="46"/>
                        </a:cubicBezTo>
                        <a:cubicBezTo>
                          <a:pt x="1462" y="54"/>
                          <a:pt x="1499" y="64"/>
                          <a:pt x="1499" y="64"/>
                        </a:cubicBezTo>
                        <a:cubicBezTo>
                          <a:pt x="1542" y="94"/>
                          <a:pt x="1516" y="80"/>
                          <a:pt x="1581" y="101"/>
                        </a:cubicBezTo>
                        <a:cubicBezTo>
                          <a:pt x="1590" y="104"/>
                          <a:pt x="1609" y="110"/>
                          <a:pt x="1609" y="110"/>
                        </a:cubicBezTo>
                        <a:cubicBezTo>
                          <a:pt x="1703" y="173"/>
                          <a:pt x="1852" y="144"/>
                          <a:pt x="1947" y="147"/>
                        </a:cubicBezTo>
                        <a:cubicBezTo>
                          <a:pt x="1986" y="206"/>
                          <a:pt x="2033" y="210"/>
                          <a:pt x="2102" y="220"/>
                        </a:cubicBezTo>
                        <a:cubicBezTo>
                          <a:pt x="2111" y="223"/>
                          <a:pt x="2125" y="220"/>
                          <a:pt x="2130" y="229"/>
                        </a:cubicBezTo>
                        <a:cubicBezTo>
                          <a:pt x="2146" y="260"/>
                          <a:pt x="2079" y="270"/>
                          <a:pt x="2066" y="275"/>
                        </a:cubicBezTo>
                        <a:cubicBezTo>
                          <a:pt x="2032" y="271"/>
                          <a:pt x="1975" y="266"/>
                          <a:pt x="1938" y="256"/>
                        </a:cubicBezTo>
                        <a:cubicBezTo>
                          <a:pt x="1919" y="251"/>
                          <a:pt x="1902" y="239"/>
                          <a:pt x="1883" y="238"/>
                        </a:cubicBezTo>
                        <a:cubicBezTo>
                          <a:pt x="1804" y="235"/>
                          <a:pt x="1724" y="232"/>
                          <a:pt x="1645" y="229"/>
                        </a:cubicBezTo>
                        <a:cubicBezTo>
                          <a:pt x="1550" y="261"/>
                          <a:pt x="1635" y="260"/>
                          <a:pt x="1481" y="247"/>
                        </a:cubicBezTo>
                        <a:cubicBezTo>
                          <a:pt x="1392" y="225"/>
                          <a:pt x="1421" y="229"/>
                          <a:pt x="1261" y="247"/>
                        </a:cubicBezTo>
                        <a:cubicBezTo>
                          <a:pt x="1242" y="249"/>
                          <a:pt x="1206" y="265"/>
                          <a:pt x="1206" y="265"/>
                        </a:cubicBezTo>
                        <a:cubicBezTo>
                          <a:pt x="1160" y="262"/>
                          <a:pt x="1115" y="261"/>
                          <a:pt x="1069" y="256"/>
                        </a:cubicBezTo>
                        <a:cubicBezTo>
                          <a:pt x="1057" y="255"/>
                          <a:pt x="1045" y="246"/>
                          <a:pt x="1033" y="247"/>
                        </a:cubicBezTo>
                        <a:cubicBezTo>
                          <a:pt x="996" y="249"/>
                          <a:pt x="923" y="265"/>
                          <a:pt x="923" y="265"/>
                        </a:cubicBezTo>
                        <a:cubicBezTo>
                          <a:pt x="911" y="271"/>
                          <a:pt x="899" y="279"/>
                          <a:pt x="886" y="284"/>
                        </a:cubicBezTo>
                        <a:cubicBezTo>
                          <a:pt x="874" y="288"/>
                          <a:pt x="861" y="288"/>
                          <a:pt x="850" y="293"/>
                        </a:cubicBezTo>
                        <a:cubicBezTo>
                          <a:pt x="830" y="303"/>
                          <a:pt x="795" y="329"/>
                          <a:pt x="795" y="329"/>
                        </a:cubicBezTo>
                        <a:cubicBezTo>
                          <a:pt x="741" y="321"/>
                          <a:pt x="702" y="304"/>
                          <a:pt x="649" y="293"/>
                        </a:cubicBezTo>
                        <a:cubicBezTo>
                          <a:pt x="643" y="284"/>
                          <a:pt x="641" y="266"/>
                          <a:pt x="630" y="265"/>
                        </a:cubicBezTo>
                        <a:cubicBezTo>
                          <a:pt x="524" y="253"/>
                          <a:pt x="442" y="288"/>
                          <a:pt x="347" y="320"/>
                        </a:cubicBezTo>
                        <a:cubicBezTo>
                          <a:pt x="307" y="316"/>
                          <a:pt x="268" y="302"/>
                          <a:pt x="228" y="302"/>
                        </a:cubicBezTo>
                        <a:cubicBezTo>
                          <a:pt x="152" y="302"/>
                          <a:pt x="76" y="320"/>
                          <a:pt x="0" y="320"/>
                        </a:cubicBezTo>
                      </a:path>
                    </a:pathLst>
                  </a:custGeom>
                  <a:noFill/>
                  <a:ln w="76200">
                    <a:solidFill>
                      <a:srgbClr val="000000"/>
                    </a:solidFill>
                    <a:miter lim="800000"/>
                    <a:headEnd/>
                    <a:tailEnd/>
                  </a:ln>
                </p:spPr>
                <p:txBody>
                  <a:bodyPr wrap="none"/>
                  <a:lstStyle/>
                  <a:p>
                    <a:endParaRPr lang="en-IN"/>
                  </a:p>
                </p:txBody>
              </p:sp>
              <p:sp>
                <p:nvSpPr>
                  <p:cNvPr id="9237" name="Freeform 28"/>
                  <p:cNvSpPr>
                    <a:spLocks/>
                  </p:cNvSpPr>
                  <p:nvPr/>
                </p:nvSpPr>
                <p:spPr bwMode="auto">
                  <a:xfrm>
                    <a:off x="3803" y="3776"/>
                    <a:ext cx="485" cy="256"/>
                  </a:xfrm>
                  <a:custGeom>
                    <a:avLst/>
                    <a:gdLst>
                      <a:gd name="T0" fmla="*/ 485 w 485"/>
                      <a:gd name="T1" fmla="*/ 0 h 256"/>
                      <a:gd name="T2" fmla="*/ 394 w 485"/>
                      <a:gd name="T3" fmla="*/ 101 h 256"/>
                      <a:gd name="T4" fmla="*/ 202 w 485"/>
                      <a:gd name="T5" fmla="*/ 146 h 256"/>
                      <a:gd name="T6" fmla="*/ 0 w 485"/>
                      <a:gd name="T7" fmla="*/ 256 h 256"/>
                      <a:gd name="T8" fmla="*/ 0 60000 65536"/>
                      <a:gd name="T9" fmla="*/ 0 60000 65536"/>
                      <a:gd name="T10" fmla="*/ 0 60000 65536"/>
                      <a:gd name="T11" fmla="*/ 0 60000 65536"/>
                      <a:gd name="T12" fmla="*/ 0 w 485"/>
                      <a:gd name="T13" fmla="*/ 0 h 256"/>
                      <a:gd name="T14" fmla="*/ 485 w 485"/>
                      <a:gd name="T15" fmla="*/ 256 h 256"/>
                    </a:gdLst>
                    <a:ahLst/>
                    <a:cxnLst>
                      <a:cxn ang="T8">
                        <a:pos x="T0" y="T1"/>
                      </a:cxn>
                      <a:cxn ang="T9">
                        <a:pos x="T2" y="T3"/>
                      </a:cxn>
                      <a:cxn ang="T10">
                        <a:pos x="T4" y="T5"/>
                      </a:cxn>
                      <a:cxn ang="T11">
                        <a:pos x="T6" y="T7"/>
                      </a:cxn>
                    </a:cxnLst>
                    <a:rect l="T12" t="T13" r="T14" b="T15"/>
                    <a:pathLst>
                      <a:path w="485" h="256">
                        <a:moveTo>
                          <a:pt x="485" y="0"/>
                        </a:moveTo>
                        <a:cubicBezTo>
                          <a:pt x="462" y="34"/>
                          <a:pt x="431" y="82"/>
                          <a:pt x="394" y="101"/>
                        </a:cubicBezTo>
                        <a:cubicBezTo>
                          <a:pt x="334" y="131"/>
                          <a:pt x="265" y="125"/>
                          <a:pt x="202" y="146"/>
                        </a:cubicBezTo>
                        <a:cubicBezTo>
                          <a:pt x="157" y="191"/>
                          <a:pt x="67" y="256"/>
                          <a:pt x="0" y="256"/>
                        </a:cubicBezTo>
                      </a:path>
                    </a:pathLst>
                  </a:custGeom>
                  <a:noFill/>
                  <a:ln w="76200">
                    <a:solidFill>
                      <a:srgbClr val="000000"/>
                    </a:solidFill>
                    <a:miter lim="800000"/>
                    <a:headEnd/>
                    <a:tailEnd/>
                  </a:ln>
                </p:spPr>
                <p:txBody>
                  <a:bodyPr wrap="none"/>
                  <a:lstStyle/>
                  <a:p>
                    <a:endParaRPr lang="en-IN"/>
                  </a:p>
                </p:txBody>
              </p:sp>
              <p:sp>
                <p:nvSpPr>
                  <p:cNvPr id="9238" name="Freeform 29"/>
                  <p:cNvSpPr>
                    <a:spLocks/>
                  </p:cNvSpPr>
                  <p:nvPr/>
                </p:nvSpPr>
                <p:spPr bwMode="auto">
                  <a:xfrm>
                    <a:off x="4315" y="3776"/>
                    <a:ext cx="823" cy="204"/>
                  </a:xfrm>
                  <a:custGeom>
                    <a:avLst/>
                    <a:gdLst>
                      <a:gd name="T0" fmla="*/ 0 w 823"/>
                      <a:gd name="T1" fmla="*/ 0 h 204"/>
                      <a:gd name="T2" fmla="*/ 119 w 823"/>
                      <a:gd name="T3" fmla="*/ 64 h 204"/>
                      <a:gd name="T4" fmla="*/ 430 w 823"/>
                      <a:gd name="T5" fmla="*/ 128 h 204"/>
                      <a:gd name="T6" fmla="*/ 768 w 823"/>
                      <a:gd name="T7" fmla="*/ 192 h 204"/>
                      <a:gd name="T8" fmla="*/ 823 w 823"/>
                      <a:gd name="T9" fmla="*/ 201 h 204"/>
                      <a:gd name="T10" fmla="*/ 0 60000 65536"/>
                      <a:gd name="T11" fmla="*/ 0 60000 65536"/>
                      <a:gd name="T12" fmla="*/ 0 60000 65536"/>
                      <a:gd name="T13" fmla="*/ 0 60000 65536"/>
                      <a:gd name="T14" fmla="*/ 0 60000 65536"/>
                      <a:gd name="T15" fmla="*/ 0 w 823"/>
                      <a:gd name="T16" fmla="*/ 0 h 204"/>
                      <a:gd name="T17" fmla="*/ 823 w 823"/>
                      <a:gd name="T18" fmla="*/ 204 h 204"/>
                    </a:gdLst>
                    <a:ahLst/>
                    <a:cxnLst>
                      <a:cxn ang="T10">
                        <a:pos x="T0" y="T1"/>
                      </a:cxn>
                      <a:cxn ang="T11">
                        <a:pos x="T2" y="T3"/>
                      </a:cxn>
                      <a:cxn ang="T12">
                        <a:pos x="T4" y="T5"/>
                      </a:cxn>
                      <a:cxn ang="T13">
                        <a:pos x="T6" y="T7"/>
                      </a:cxn>
                      <a:cxn ang="T14">
                        <a:pos x="T8" y="T9"/>
                      </a:cxn>
                    </a:cxnLst>
                    <a:rect l="T15" t="T16" r="T17" b="T18"/>
                    <a:pathLst>
                      <a:path w="823" h="204">
                        <a:moveTo>
                          <a:pt x="0" y="0"/>
                        </a:moveTo>
                        <a:cubicBezTo>
                          <a:pt x="50" y="16"/>
                          <a:pt x="67" y="51"/>
                          <a:pt x="119" y="64"/>
                        </a:cubicBezTo>
                        <a:cubicBezTo>
                          <a:pt x="179" y="121"/>
                          <a:pt x="374" y="122"/>
                          <a:pt x="430" y="128"/>
                        </a:cubicBezTo>
                        <a:cubicBezTo>
                          <a:pt x="558" y="190"/>
                          <a:pt x="611" y="185"/>
                          <a:pt x="768" y="192"/>
                        </a:cubicBezTo>
                        <a:cubicBezTo>
                          <a:pt x="805" y="204"/>
                          <a:pt x="786" y="201"/>
                          <a:pt x="823" y="201"/>
                        </a:cubicBezTo>
                      </a:path>
                    </a:pathLst>
                  </a:custGeom>
                  <a:noFill/>
                  <a:ln w="76200">
                    <a:solidFill>
                      <a:srgbClr val="000000"/>
                    </a:solidFill>
                    <a:miter lim="800000"/>
                    <a:headEnd/>
                    <a:tailEnd/>
                  </a:ln>
                </p:spPr>
                <p:txBody>
                  <a:bodyPr wrap="none"/>
                  <a:lstStyle/>
                  <a:p>
                    <a:endParaRPr lang="en-IN"/>
                  </a:p>
                </p:txBody>
              </p:sp>
            </p:grpSp>
          </p:grpSp>
          <p:sp>
            <p:nvSpPr>
              <p:cNvPr id="9232" name="Text Box 30"/>
              <p:cNvSpPr txBox="1">
                <a:spLocks noChangeArrowheads="1"/>
              </p:cNvSpPr>
              <p:nvPr/>
            </p:nvSpPr>
            <p:spPr bwMode="auto">
              <a:xfrm rot="-5400000">
                <a:off x="3946" y="2870"/>
                <a:ext cx="747" cy="192"/>
              </a:xfrm>
              <a:prstGeom prst="rect">
                <a:avLst/>
              </a:prstGeom>
              <a:noFill/>
              <a:ln w="9525">
                <a:noFill/>
                <a:miter lim="800000"/>
                <a:headEnd/>
                <a:tailEnd/>
              </a:ln>
            </p:spPr>
            <p:txBody>
              <a:bodyPr wrap="none">
                <a:spAutoFit/>
              </a:bodyPr>
              <a:lstStyle/>
              <a:p>
                <a:r>
                  <a:rPr lang="en-US" sz="1400" b="1">
                    <a:solidFill>
                      <a:srgbClr val="FFFFCC"/>
                    </a:solidFill>
                  </a:rPr>
                  <a:t>Pathology</a:t>
                </a:r>
              </a:p>
            </p:txBody>
          </p:sp>
        </p:grpSp>
        <p:grpSp>
          <p:nvGrpSpPr>
            <p:cNvPr id="6" name="Group 41"/>
            <p:cNvGrpSpPr>
              <a:grpSpLocks/>
            </p:cNvGrpSpPr>
            <p:nvPr/>
          </p:nvGrpSpPr>
          <p:grpSpPr bwMode="auto">
            <a:xfrm>
              <a:off x="2130" y="3685"/>
              <a:ext cx="3614" cy="588"/>
              <a:chOff x="2130" y="3685"/>
              <a:chExt cx="3614" cy="588"/>
            </a:xfrm>
          </p:grpSpPr>
          <p:sp>
            <p:nvSpPr>
              <p:cNvPr id="9224" name="Freeform 34"/>
              <p:cNvSpPr>
                <a:spLocks/>
              </p:cNvSpPr>
              <p:nvPr/>
            </p:nvSpPr>
            <p:spPr bwMode="auto">
              <a:xfrm>
                <a:off x="4471" y="3712"/>
                <a:ext cx="786" cy="178"/>
              </a:xfrm>
              <a:custGeom>
                <a:avLst/>
                <a:gdLst>
                  <a:gd name="T0" fmla="*/ 0 w 786"/>
                  <a:gd name="T1" fmla="*/ 0 h 178"/>
                  <a:gd name="T2" fmla="*/ 137 w 786"/>
                  <a:gd name="T3" fmla="*/ 9 h 178"/>
                  <a:gd name="T4" fmla="*/ 192 w 786"/>
                  <a:gd name="T5" fmla="*/ 37 h 178"/>
                  <a:gd name="T6" fmla="*/ 356 w 786"/>
                  <a:gd name="T7" fmla="*/ 82 h 178"/>
                  <a:gd name="T8" fmla="*/ 466 w 786"/>
                  <a:gd name="T9" fmla="*/ 119 h 178"/>
                  <a:gd name="T10" fmla="*/ 494 w 786"/>
                  <a:gd name="T11" fmla="*/ 128 h 178"/>
                  <a:gd name="T12" fmla="*/ 686 w 786"/>
                  <a:gd name="T13" fmla="*/ 155 h 178"/>
                  <a:gd name="T14" fmla="*/ 786 w 786"/>
                  <a:gd name="T15" fmla="*/ 174 h 178"/>
                  <a:gd name="T16" fmla="*/ 0 60000 65536"/>
                  <a:gd name="T17" fmla="*/ 0 60000 65536"/>
                  <a:gd name="T18" fmla="*/ 0 60000 65536"/>
                  <a:gd name="T19" fmla="*/ 0 60000 65536"/>
                  <a:gd name="T20" fmla="*/ 0 60000 65536"/>
                  <a:gd name="T21" fmla="*/ 0 60000 65536"/>
                  <a:gd name="T22" fmla="*/ 0 60000 65536"/>
                  <a:gd name="T23" fmla="*/ 0 60000 65536"/>
                  <a:gd name="T24" fmla="*/ 0 w 786"/>
                  <a:gd name="T25" fmla="*/ 0 h 178"/>
                  <a:gd name="T26" fmla="*/ 786 w 786"/>
                  <a:gd name="T27" fmla="*/ 178 h 1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6" h="178">
                    <a:moveTo>
                      <a:pt x="0" y="0"/>
                    </a:moveTo>
                    <a:cubicBezTo>
                      <a:pt x="46" y="3"/>
                      <a:pt x="92" y="4"/>
                      <a:pt x="137" y="9"/>
                    </a:cubicBezTo>
                    <a:cubicBezTo>
                      <a:pt x="171" y="13"/>
                      <a:pt x="161" y="23"/>
                      <a:pt x="192" y="37"/>
                    </a:cubicBezTo>
                    <a:cubicBezTo>
                      <a:pt x="245" y="61"/>
                      <a:pt x="300" y="70"/>
                      <a:pt x="356" y="82"/>
                    </a:cubicBezTo>
                    <a:cubicBezTo>
                      <a:pt x="392" y="90"/>
                      <a:pt x="431" y="108"/>
                      <a:pt x="466" y="119"/>
                    </a:cubicBezTo>
                    <a:cubicBezTo>
                      <a:pt x="475" y="122"/>
                      <a:pt x="494" y="128"/>
                      <a:pt x="494" y="128"/>
                    </a:cubicBezTo>
                    <a:cubicBezTo>
                      <a:pt x="570" y="178"/>
                      <a:pt x="496" y="136"/>
                      <a:pt x="686" y="155"/>
                    </a:cubicBezTo>
                    <a:cubicBezTo>
                      <a:pt x="720" y="158"/>
                      <a:pt x="786" y="174"/>
                      <a:pt x="786" y="174"/>
                    </a:cubicBezTo>
                  </a:path>
                </a:pathLst>
              </a:custGeom>
              <a:noFill/>
              <a:ln w="76200">
                <a:solidFill>
                  <a:srgbClr val="000000"/>
                </a:solidFill>
                <a:miter lim="800000"/>
                <a:headEnd/>
                <a:tailEnd/>
              </a:ln>
            </p:spPr>
            <p:txBody>
              <a:bodyPr wrap="none"/>
              <a:lstStyle/>
              <a:p>
                <a:endParaRPr lang="en-IN"/>
              </a:p>
            </p:txBody>
          </p:sp>
          <p:sp>
            <p:nvSpPr>
              <p:cNvPr id="9225" name="Freeform 35"/>
              <p:cNvSpPr>
                <a:spLocks/>
              </p:cNvSpPr>
              <p:nvPr/>
            </p:nvSpPr>
            <p:spPr bwMode="auto">
              <a:xfrm>
                <a:off x="3675" y="3694"/>
                <a:ext cx="659" cy="219"/>
              </a:xfrm>
              <a:custGeom>
                <a:avLst/>
                <a:gdLst>
                  <a:gd name="T0" fmla="*/ 659 w 659"/>
                  <a:gd name="T1" fmla="*/ 0 h 219"/>
                  <a:gd name="T2" fmla="*/ 531 w 659"/>
                  <a:gd name="T3" fmla="*/ 36 h 219"/>
                  <a:gd name="T4" fmla="*/ 458 w 659"/>
                  <a:gd name="T5" fmla="*/ 91 h 219"/>
                  <a:gd name="T6" fmla="*/ 403 w 659"/>
                  <a:gd name="T7" fmla="*/ 109 h 219"/>
                  <a:gd name="T8" fmla="*/ 0 w 659"/>
                  <a:gd name="T9" fmla="*/ 219 h 219"/>
                  <a:gd name="T10" fmla="*/ 0 60000 65536"/>
                  <a:gd name="T11" fmla="*/ 0 60000 65536"/>
                  <a:gd name="T12" fmla="*/ 0 60000 65536"/>
                  <a:gd name="T13" fmla="*/ 0 60000 65536"/>
                  <a:gd name="T14" fmla="*/ 0 60000 65536"/>
                  <a:gd name="T15" fmla="*/ 0 w 659"/>
                  <a:gd name="T16" fmla="*/ 0 h 219"/>
                  <a:gd name="T17" fmla="*/ 659 w 659"/>
                  <a:gd name="T18" fmla="*/ 219 h 219"/>
                </a:gdLst>
                <a:ahLst/>
                <a:cxnLst>
                  <a:cxn ang="T10">
                    <a:pos x="T0" y="T1"/>
                  </a:cxn>
                  <a:cxn ang="T11">
                    <a:pos x="T2" y="T3"/>
                  </a:cxn>
                  <a:cxn ang="T12">
                    <a:pos x="T4" y="T5"/>
                  </a:cxn>
                  <a:cxn ang="T13">
                    <a:pos x="T6" y="T7"/>
                  </a:cxn>
                  <a:cxn ang="T14">
                    <a:pos x="T8" y="T9"/>
                  </a:cxn>
                </a:cxnLst>
                <a:rect l="T15" t="T16" r="T17" b="T18"/>
                <a:pathLst>
                  <a:path w="659" h="219">
                    <a:moveTo>
                      <a:pt x="659" y="0"/>
                    </a:moveTo>
                    <a:cubicBezTo>
                      <a:pt x="615" y="15"/>
                      <a:pt x="576" y="27"/>
                      <a:pt x="531" y="36"/>
                    </a:cubicBezTo>
                    <a:cubicBezTo>
                      <a:pt x="510" y="57"/>
                      <a:pt x="488" y="81"/>
                      <a:pt x="458" y="91"/>
                    </a:cubicBezTo>
                    <a:cubicBezTo>
                      <a:pt x="440" y="97"/>
                      <a:pt x="403" y="109"/>
                      <a:pt x="403" y="109"/>
                    </a:cubicBezTo>
                    <a:cubicBezTo>
                      <a:pt x="302" y="210"/>
                      <a:pt x="132" y="219"/>
                      <a:pt x="0" y="219"/>
                    </a:cubicBezTo>
                  </a:path>
                </a:pathLst>
              </a:custGeom>
              <a:noFill/>
              <a:ln w="76200">
                <a:solidFill>
                  <a:srgbClr val="000000"/>
                </a:solidFill>
                <a:miter lim="800000"/>
                <a:headEnd/>
                <a:tailEnd/>
              </a:ln>
            </p:spPr>
            <p:txBody>
              <a:bodyPr wrap="none"/>
              <a:lstStyle/>
              <a:p>
                <a:endParaRPr lang="en-IN"/>
              </a:p>
            </p:txBody>
          </p:sp>
          <p:sp>
            <p:nvSpPr>
              <p:cNvPr id="9226" name="Freeform 36"/>
              <p:cNvSpPr>
                <a:spLocks/>
              </p:cNvSpPr>
              <p:nvPr/>
            </p:nvSpPr>
            <p:spPr bwMode="auto">
              <a:xfrm>
                <a:off x="4105" y="3776"/>
                <a:ext cx="311" cy="155"/>
              </a:xfrm>
              <a:custGeom>
                <a:avLst/>
                <a:gdLst>
                  <a:gd name="T0" fmla="*/ 311 w 311"/>
                  <a:gd name="T1" fmla="*/ 0 h 155"/>
                  <a:gd name="T2" fmla="*/ 302 w 311"/>
                  <a:gd name="T3" fmla="*/ 37 h 155"/>
                  <a:gd name="T4" fmla="*/ 156 w 311"/>
                  <a:gd name="T5" fmla="*/ 101 h 155"/>
                  <a:gd name="T6" fmla="*/ 119 w 311"/>
                  <a:gd name="T7" fmla="*/ 110 h 155"/>
                  <a:gd name="T8" fmla="*/ 64 w 311"/>
                  <a:gd name="T9" fmla="*/ 128 h 155"/>
                  <a:gd name="T10" fmla="*/ 0 w 311"/>
                  <a:gd name="T11" fmla="*/ 155 h 155"/>
                  <a:gd name="T12" fmla="*/ 0 60000 65536"/>
                  <a:gd name="T13" fmla="*/ 0 60000 65536"/>
                  <a:gd name="T14" fmla="*/ 0 60000 65536"/>
                  <a:gd name="T15" fmla="*/ 0 60000 65536"/>
                  <a:gd name="T16" fmla="*/ 0 60000 65536"/>
                  <a:gd name="T17" fmla="*/ 0 60000 65536"/>
                  <a:gd name="T18" fmla="*/ 0 w 311"/>
                  <a:gd name="T19" fmla="*/ 0 h 155"/>
                  <a:gd name="T20" fmla="*/ 311 w 311"/>
                  <a:gd name="T21" fmla="*/ 155 h 155"/>
                </a:gdLst>
                <a:ahLst/>
                <a:cxnLst>
                  <a:cxn ang="T12">
                    <a:pos x="T0" y="T1"/>
                  </a:cxn>
                  <a:cxn ang="T13">
                    <a:pos x="T2" y="T3"/>
                  </a:cxn>
                  <a:cxn ang="T14">
                    <a:pos x="T4" y="T5"/>
                  </a:cxn>
                  <a:cxn ang="T15">
                    <a:pos x="T6" y="T7"/>
                  </a:cxn>
                  <a:cxn ang="T16">
                    <a:pos x="T8" y="T9"/>
                  </a:cxn>
                  <a:cxn ang="T17">
                    <a:pos x="T10" y="T11"/>
                  </a:cxn>
                </a:cxnLst>
                <a:rect l="T18" t="T19" r="T20" b="T21"/>
                <a:pathLst>
                  <a:path w="311" h="155">
                    <a:moveTo>
                      <a:pt x="311" y="0"/>
                    </a:moveTo>
                    <a:cubicBezTo>
                      <a:pt x="308" y="12"/>
                      <a:pt x="309" y="26"/>
                      <a:pt x="302" y="37"/>
                    </a:cubicBezTo>
                    <a:cubicBezTo>
                      <a:pt x="282" y="66"/>
                      <a:pt x="193" y="90"/>
                      <a:pt x="156" y="101"/>
                    </a:cubicBezTo>
                    <a:cubicBezTo>
                      <a:pt x="144" y="105"/>
                      <a:pt x="131" y="106"/>
                      <a:pt x="119" y="110"/>
                    </a:cubicBezTo>
                    <a:cubicBezTo>
                      <a:pt x="100" y="115"/>
                      <a:pt x="64" y="128"/>
                      <a:pt x="64" y="128"/>
                    </a:cubicBezTo>
                    <a:cubicBezTo>
                      <a:pt x="43" y="142"/>
                      <a:pt x="26" y="155"/>
                      <a:pt x="0" y="155"/>
                    </a:cubicBezTo>
                  </a:path>
                </a:pathLst>
              </a:custGeom>
              <a:noFill/>
              <a:ln w="76200">
                <a:solidFill>
                  <a:srgbClr val="000000"/>
                </a:solidFill>
                <a:miter lim="800000"/>
                <a:headEnd/>
                <a:tailEnd/>
              </a:ln>
            </p:spPr>
            <p:txBody>
              <a:bodyPr wrap="none"/>
              <a:lstStyle/>
              <a:p>
                <a:endParaRPr lang="en-IN"/>
              </a:p>
            </p:txBody>
          </p:sp>
          <p:sp>
            <p:nvSpPr>
              <p:cNvPr id="9227" name="Freeform 37"/>
              <p:cNvSpPr>
                <a:spLocks/>
              </p:cNvSpPr>
              <p:nvPr/>
            </p:nvSpPr>
            <p:spPr bwMode="auto">
              <a:xfrm>
                <a:off x="4443" y="3685"/>
                <a:ext cx="1301" cy="562"/>
              </a:xfrm>
              <a:custGeom>
                <a:avLst/>
                <a:gdLst>
                  <a:gd name="T0" fmla="*/ 0 w 1301"/>
                  <a:gd name="T1" fmla="*/ 0 h 562"/>
                  <a:gd name="T2" fmla="*/ 156 w 1301"/>
                  <a:gd name="T3" fmla="*/ 9 h 562"/>
                  <a:gd name="T4" fmla="*/ 229 w 1301"/>
                  <a:gd name="T5" fmla="*/ 54 h 562"/>
                  <a:gd name="T6" fmla="*/ 311 w 1301"/>
                  <a:gd name="T7" fmla="*/ 109 h 562"/>
                  <a:gd name="T8" fmla="*/ 339 w 1301"/>
                  <a:gd name="T9" fmla="*/ 128 h 562"/>
                  <a:gd name="T10" fmla="*/ 366 w 1301"/>
                  <a:gd name="T11" fmla="*/ 137 h 562"/>
                  <a:gd name="T12" fmla="*/ 394 w 1301"/>
                  <a:gd name="T13" fmla="*/ 164 h 562"/>
                  <a:gd name="T14" fmla="*/ 439 w 1301"/>
                  <a:gd name="T15" fmla="*/ 173 h 562"/>
                  <a:gd name="T16" fmla="*/ 522 w 1301"/>
                  <a:gd name="T17" fmla="*/ 201 h 562"/>
                  <a:gd name="T18" fmla="*/ 814 w 1301"/>
                  <a:gd name="T19" fmla="*/ 301 h 562"/>
                  <a:gd name="T20" fmla="*/ 851 w 1301"/>
                  <a:gd name="T21" fmla="*/ 338 h 562"/>
                  <a:gd name="T22" fmla="*/ 915 w 1301"/>
                  <a:gd name="T23" fmla="*/ 384 h 562"/>
                  <a:gd name="T24" fmla="*/ 988 w 1301"/>
                  <a:gd name="T25" fmla="*/ 393 h 562"/>
                  <a:gd name="T26" fmla="*/ 1088 w 1301"/>
                  <a:gd name="T27" fmla="*/ 448 h 562"/>
                  <a:gd name="T28" fmla="*/ 1207 w 1301"/>
                  <a:gd name="T29" fmla="*/ 457 h 562"/>
                  <a:gd name="T30" fmla="*/ 1271 w 1301"/>
                  <a:gd name="T31" fmla="*/ 521 h 562"/>
                  <a:gd name="T32" fmla="*/ 1290 w 1301"/>
                  <a:gd name="T33" fmla="*/ 557 h 5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01"/>
                  <a:gd name="T52" fmla="*/ 0 h 562"/>
                  <a:gd name="T53" fmla="*/ 1301 w 1301"/>
                  <a:gd name="T54" fmla="*/ 562 h 5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01" h="562">
                    <a:moveTo>
                      <a:pt x="0" y="0"/>
                    </a:moveTo>
                    <a:cubicBezTo>
                      <a:pt x="52" y="3"/>
                      <a:pt x="104" y="1"/>
                      <a:pt x="156" y="9"/>
                    </a:cubicBezTo>
                    <a:cubicBezTo>
                      <a:pt x="179" y="12"/>
                      <a:pt x="204" y="46"/>
                      <a:pt x="229" y="54"/>
                    </a:cubicBezTo>
                    <a:cubicBezTo>
                      <a:pt x="251" y="89"/>
                      <a:pt x="273" y="96"/>
                      <a:pt x="311" y="109"/>
                    </a:cubicBezTo>
                    <a:cubicBezTo>
                      <a:pt x="320" y="115"/>
                      <a:pt x="329" y="123"/>
                      <a:pt x="339" y="128"/>
                    </a:cubicBezTo>
                    <a:cubicBezTo>
                      <a:pt x="347" y="132"/>
                      <a:pt x="358" y="132"/>
                      <a:pt x="366" y="137"/>
                    </a:cubicBezTo>
                    <a:cubicBezTo>
                      <a:pt x="377" y="144"/>
                      <a:pt x="382" y="158"/>
                      <a:pt x="394" y="164"/>
                    </a:cubicBezTo>
                    <a:cubicBezTo>
                      <a:pt x="408" y="171"/>
                      <a:pt x="424" y="169"/>
                      <a:pt x="439" y="173"/>
                    </a:cubicBezTo>
                    <a:cubicBezTo>
                      <a:pt x="467" y="180"/>
                      <a:pt x="494" y="192"/>
                      <a:pt x="522" y="201"/>
                    </a:cubicBezTo>
                    <a:cubicBezTo>
                      <a:pt x="601" y="280"/>
                      <a:pt x="708" y="291"/>
                      <a:pt x="814" y="301"/>
                    </a:cubicBezTo>
                    <a:cubicBezTo>
                      <a:pt x="888" y="325"/>
                      <a:pt x="803" y="289"/>
                      <a:pt x="851" y="338"/>
                    </a:cubicBezTo>
                    <a:cubicBezTo>
                      <a:pt x="869" y="357"/>
                      <a:pt x="894" y="369"/>
                      <a:pt x="915" y="384"/>
                    </a:cubicBezTo>
                    <a:cubicBezTo>
                      <a:pt x="935" y="398"/>
                      <a:pt x="964" y="390"/>
                      <a:pt x="988" y="393"/>
                    </a:cubicBezTo>
                    <a:cubicBezTo>
                      <a:pt x="1026" y="406"/>
                      <a:pt x="1050" y="434"/>
                      <a:pt x="1088" y="448"/>
                    </a:cubicBezTo>
                    <a:cubicBezTo>
                      <a:pt x="1154" y="436"/>
                      <a:pt x="1148" y="442"/>
                      <a:pt x="1207" y="457"/>
                    </a:cubicBezTo>
                    <a:cubicBezTo>
                      <a:pt x="1301" y="518"/>
                      <a:pt x="1242" y="463"/>
                      <a:pt x="1271" y="521"/>
                    </a:cubicBezTo>
                    <a:cubicBezTo>
                      <a:pt x="1292" y="562"/>
                      <a:pt x="1290" y="534"/>
                      <a:pt x="1290" y="557"/>
                    </a:cubicBezTo>
                  </a:path>
                </a:pathLst>
              </a:custGeom>
              <a:noFill/>
              <a:ln w="76200">
                <a:solidFill>
                  <a:srgbClr val="000000"/>
                </a:solidFill>
                <a:miter lim="800000"/>
                <a:headEnd/>
                <a:tailEnd/>
              </a:ln>
            </p:spPr>
            <p:txBody>
              <a:bodyPr wrap="none"/>
              <a:lstStyle/>
              <a:p>
                <a:endParaRPr lang="en-IN"/>
              </a:p>
            </p:txBody>
          </p:sp>
          <p:sp>
            <p:nvSpPr>
              <p:cNvPr id="9228" name="Freeform 38"/>
              <p:cNvSpPr>
                <a:spLocks/>
              </p:cNvSpPr>
              <p:nvPr/>
            </p:nvSpPr>
            <p:spPr bwMode="auto">
              <a:xfrm>
                <a:off x="2130" y="3776"/>
                <a:ext cx="2277" cy="463"/>
              </a:xfrm>
              <a:custGeom>
                <a:avLst/>
                <a:gdLst>
                  <a:gd name="T0" fmla="*/ 2277 w 2277"/>
                  <a:gd name="T1" fmla="*/ 0 h 463"/>
                  <a:gd name="T2" fmla="*/ 2231 w 2277"/>
                  <a:gd name="T3" fmla="*/ 119 h 463"/>
                  <a:gd name="T4" fmla="*/ 2076 w 2277"/>
                  <a:gd name="T5" fmla="*/ 192 h 463"/>
                  <a:gd name="T6" fmla="*/ 1801 w 2277"/>
                  <a:gd name="T7" fmla="*/ 229 h 463"/>
                  <a:gd name="T8" fmla="*/ 1628 w 2277"/>
                  <a:gd name="T9" fmla="*/ 320 h 463"/>
                  <a:gd name="T10" fmla="*/ 1390 w 2277"/>
                  <a:gd name="T11" fmla="*/ 320 h 463"/>
                  <a:gd name="T12" fmla="*/ 1326 w 2277"/>
                  <a:gd name="T13" fmla="*/ 384 h 463"/>
                  <a:gd name="T14" fmla="*/ 1225 w 2277"/>
                  <a:gd name="T15" fmla="*/ 430 h 463"/>
                  <a:gd name="T16" fmla="*/ 1052 w 2277"/>
                  <a:gd name="T17" fmla="*/ 393 h 463"/>
                  <a:gd name="T18" fmla="*/ 979 w 2277"/>
                  <a:gd name="T19" fmla="*/ 402 h 463"/>
                  <a:gd name="T20" fmla="*/ 942 w 2277"/>
                  <a:gd name="T21" fmla="*/ 421 h 463"/>
                  <a:gd name="T22" fmla="*/ 915 w 2277"/>
                  <a:gd name="T23" fmla="*/ 430 h 463"/>
                  <a:gd name="T24" fmla="*/ 869 w 2277"/>
                  <a:gd name="T25" fmla="*/ 439 h 463"/>
                  <a:gd name="T26" fmla="*/ 814 w 2277"/>
                  <a:gd name="T27" fmla="*/ 457 h 463"/>
                  <a:gd name="T28" fmla="*/ 201 w 2277"/>
                  <a:gd name="T29" fmla="*/ 448 h 463"/>
                  <a:gd name="T30" fmla="*/ 0 w 2277"/>
                  <a:gd name="T31" fmla="*/ 448 h 4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77"/>
                  <a:gd name="T49" fmla="*/ 0 h 463"/>
                  <a:gd name="T50" fmla="*/ 2277 w 2277"/>
                  <a:gd name="T51" fmla="*/ 463 h 4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77" h="463">
                    <a:moveTo>
                      <a:pt x="2277" y="0"/>
                    </a:moveTo>
                    <a:cubicBezTo>
                      <a:pt x="2253" y="36"/>
                      <a:pt x="2254" y="86"/>
                      <a:pt x="2231" y="119"/>
                    </a:cubicBezTo>
                    <a:cubicBezTo>
                      <a:pt x="2197" y="168"/>
                      <a:pt x="2131" y="184"/>
                      <a:pt x="2076" y="192"/>
                    </a:cubicBezTo>
                    <a:cubicBezTo>
                      <a:pt x="1981" y="206"/>
                      <a:pt x="1899" y="222"/>
                      <a:pt x="1801" y="229"/>
                    </a:cubicBezTo>
                    <a:cubicBezTo>
                      <a:pt x="1742" y="288"/>
                      <a:pt x="1709" y="304"/>
                      <a:pt x="1628" y="320"/>
                    </a:cubicBezTo>
                    <a:cubicBezTo>
                      <a:pt x="1577" y="316"/>
                      <a:pt x="1441" y="300"/>
                      <a:pt x="1390" y="320"/>
                    </a:cubicBezTo>
                    <a:cubicBezTo>
                      <a:pt x="1362" y="331"/>
                      <a:pt x="1347" y="363"/>
                      <a:pt x="1326" y="384"/>
                    </a:cubicBezTo>
                    <a:cubicBezTo>
                      <a:pt x="1305" y="405"/>
                      <a:pt x="1254" y="423"/>
                      <a:pt x="1225" y="430"/>
                    </a:cubicBezTo>
                    <a:cubicBezTo>
                      <a:pt x="1167" y="418"/>
                      <a:pt x="1109" y="407"/>
                      <a:pt x="1052" y="393"/>
                    </a:cubicBezTo>
                    <a:cubicBezTo>
                      <a:pt x="1028" y="396"/>
                      <a:pt x="1003" y="396"/>
                      <a:pt x="979" y="402"/>
                    </a:cubicBezTo>
                    <a:cubicBezTo>
                      <a:pt x="966" y="405"/>
                      <a:pt x="955" y="415"/>
                      <a:pt x="942" y="421"/>
                    </a:cubicBezTo>
                    <a:cubicBezTo>
                      <a:pt x="933" y="425"/>
                      <a:pt x="924" y="428"/>
                      <a:pt x="915" y="430"/>
                    </a:cubicBezTo>
                    <a:cubicBezTo>
                      <a:pt x="900" y="434"/>
                      <a:pt x="884" y="435"/>
                      <a:pt x="869" y="439"/>
                    </a:cubicBezTo>
                    <a:cubicBezTo>
                      <a:pt x="850" y="444"/>
                      <a:pt x="814" y="457"/>
                      <a:pt x="814" y="457"/>
                    </a:cubicBezTo>
                    <a:cubicBezTo>
                      <a:pt x="607" y="407"/>
                      <a:pt x="449" y="444"/>
                      <a:pt x="201" y="448"/>
                    </a:cubicBezTo>
                    <a:cubicBezTo>
                      <a:pt x="155" y="463"/>
                      <a:pt x="21" y="448"/>
                      <a:pt x="0" y="448"/>
                    </a:cubicBezTo>
                  </a:path>
                </a:pathLst>
              </a:custGeom>
              <a:noFill/>
              <a:ln w="76200">
                <a:solidFill>
                  <a:srgbClr val="000000"/>
                </a:solidFill>
                <a:miter lim="800000"/>
                <a:headEnd/>
                <a:tailEnd/>
              </a:ln>
            </p:spPr>
            <p:txBody>
              <a:bodyPr wrap="none"/>
              <a:lstStyle/>
              <a:p>
                <a:endParaRPr lang="en-IN"/>
              </a:p>
            </p:txBody>
          </p:sp>
          <p:sp>
            <p:nvSpPr>
              <p:cNvPr id="9229" name="Freeform 39"/>
              <p:cNvSpPr>
                <a:spLocks/>
              </p:cNvSpPr>
              <p:nvPr/>
            </p:nvSpPr>
            <p:spPr bwMode="auto">
              <a:xfrm>
                <a:off x="2222" y="3730"/>
                <a:ext cx="1965" cy="543"/>
              </a:xfrm>
              <a:custGeom>
                <a:avLst/>
                <a:gdLst>
                  <a:gd name="T0" fmla="*/ 1965 w 1965"/>
                  <a:gd name="T1" fmla="*/ 0 h 543"/>
                  <a:gd name="T2" fmla="*/ 1837 w 1965"/>
                  <a:gd name="T3" fmla="*/ 46 h 543"/>
                  <a:gd name="T4" fmla="*/ 1527 w 1965"/>
                  <a:gd name="T5" fmla="*/ 83 h 543"/>
                  <a:gd name="T6" fmla="*/ 1261 w 1965"/>
                  <a:gd name="T7" fmla="*/ 156 h 543"/>
                  <a:gd name="T8" fmla="*/ 1124 w 1965"/>
                  <a:gd name="T9" fmla="*/ 201 h 543"/>
                  <a:gd name="T10" fmla="*/ 859 w 1965"/>
                  <a:gd name="T11" fmla="*/ 247 h 543"/>
                  <a:gd name="T12" fmla="*/ 777 w 1965"/>
                  <a:gd name="T13" fmla="*/ 284 h 543"/>
                  <a:gd name="T14" fmla="*/ 695 w 1965"/>
                  <a:gd name="T15" fmla="*/ 366 h 543"/>
                  <a:gd name="T16" fmla="*/ 621 w 1965"/>
                  <a:gd name="T17" fmla="*/ 384 h 543"/>
                  <a:gd name="T18" fmla="*/ 393 w 1965"/>
                  <a:gd name="T19" fmla="*/ 412 h 543"/>
                  <a:gd name="T20" fmla="*/ 311 w 1965"/>
                  <a:gd name="T21" fmla="*/ 439 h 543"/>
                  <a:gd name="T22" fmla="*/ 283 w 1965"/>
                  <a:gd name="T23" fmla="*/ 448 h 543"/>
                  <a:gd name="T24" fmla="*/ 219 w 1965"/>
                  <a:gd name="T25" fmla="*/ 476 h 543"/>
                  <a:gd name="T26" fmla="*/ 91 w 1965"/>
                  <a:gd name="T27" fmla="*/ 512 h 543"/>
                  <a:gd name="T28" fmla="*/ 0 w 1965"/>
                  <a:gd name="T29" fmla="*/ 540 h 5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65"/>
                  <a:gd name="T46" fmla="*/ 0 h 543"/>
                  <a:gd name="T47" fmla="*/ 1965 w 1965"/>
                  <a:gd name="T48" fmla="*/ 543 h 5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65" h="543">
                    <a:moveTo>
                      <a:pt x="1965" y="0"/>
                    </a:moveTo>
                    <a:cubicBezTo>
                      <a:pt x="1932" y="52"/>
                      <a:pt x="1903" y="37"/>
                      <a:pt x="1837" y="46"/>
                    </a:cubicBezTo>
                    <a:cubicBezTo>
                      <a:pt x="1733" y="61"/>
                      <a:pt x="1632" y="75"/>
                      <a:pt x="1527" y="83"/>
                    </a:cubicBezTo>
                    <a:cubicBezTo>
                      <a:pt x="1437" y="98"/>
                      <a:pt x="1348" y="128"/>
                      <a:pt x="1261" y="156"/>
                    </a:cubicBezTo>
                    <a:cubicBezTo>
                      <a:pt x="1220" y="183"/>
                      <a:pt x="1171" y="186"/>
                      <a:pt x="1124" y="201"/>
                    </a:cubicBezTo>
                    <a:cubicBezTo>
                      <a:pt x="1049" y="281"/>
                      <a:pt x="1006" y="241"/>
                      <a:pt x="859" y="247"/>
                    </a:cubicBezTo>
                    <a:cubicBezTo>
                      <a:pt x="829" y="257"/>
                      <a:pt x="807" y="274"/>
                      <a:pt x="777" y="284"/>
                    </a:cubicBezTo>
                    <a:cubicBezTo>
                      <a:pt x="762" y="299"/>
                      <a:pt x="716" y="345"/>
                      <a:pt x="695" y="366"/>
                    </a:cubicBezTo>
                    <a:cubicBezTo>
                      <a:pt x="677" y="384"/>
                      <a:pt x="646" y="378"/>
                      <a:pt x="621" y="384"/>
                    </a:cubicBezTo>
                    <a:cubicBezTo>
                      <a:pt x="547" y="402"/>
                      <a:pt x="468" y="405"/>
                      <a:pt x="393" y="412"/>
                    </a:cubicBezTo>
                    <a:cubicBezTo>
                      <a:pt x="366" y="421"/>
                      <a:pt x="338" y="430"/>
                      <a:pt x="311" y="439"/>
                    </a:cubicBezTo>
                    <a:cubicBezTo>
                      <a:pt x="302" y="442"/>
                      <a:pt x="283" y="448"/>
                      <a:pt x="283" y="448"/>
                    </a:cubicBezTo>
                    <a:cubicBezTo>
                      <a:pt x="251" y="481"/>
                      <a:pt x="279" y="460"/>
                      <a:pt x="219" y="476"/>
                    </a:cubicBezTo>
                    <a:cubicBezTo>
                      <a:pt x="174" y="488"/>
                      <a:pt x="137" y="503"/>
                      <a:pt x="91" y="512"/>
                    </a:cubicBezTo>
                    <a:cubicBezTo>
                      <a:pt x="62" y="543"/>
                      <a:pt x="43" y="540"/>
                      <a:pt x="0" y="540"/>
                    </a:cubicBezTo>
                  </a:path>
                </a:pathLst>
              </a:custGeom>
              <a:noFill/>
              <a:ln w="76200">
                <a:solidFill>
                  <a:srgbClr val="000000"/>
                </a:solidFill>
                <a:miter lim="800000"/>
                <a:headEnd/>
                <a:tailEnd/>
              </a:ln>
            </p:spPr>
            <p:txBody>
              <a:bodyPr wrap="none"/>
              <a:lstStyle/>
              <a:p>
                <a:endParaRPr lang="en-IN"/>
              </a:p>
            </p:txBody>
          </p:sp>
          <p:sp>
            <p:nvSpPr>
              <p:cNvPr id="9230" name="Freeform 40"/>
              <p:cNvSpPr>
                <a:spLocks/>
              </p:cNvSpPr>
              <p:nvPr/>
            </p:nvSpPr>
            <p:spPr bwMode="auto">
              <a:xfrm>
                <a:off x="4425" y="3712"/>
                <a:ext cx="999" cy="512"/>
              </a:xfrm>
              <a:custGeom>
                <a:avLst/>
                <a:gdLst>
                  <a:gd name="T0" fmla="*/ 0 w 1430"/>
                  <a:gd name="T1" fmla="*/ 134 h 477"/>
                  <a:gd name="T2" fmla="*/ 5 w 1430"/>
                  <a:gd name="T3" fmla="*/ 61 h 477"/>
                  <a:gd name="T4" fmla="*/ 7 w 1430"/>
                  <a:gd name="T5" fmla="*/ 29 h 477"/>
                  <a:gd name="T6" fmla="*/ 12 w 1430"/>
                  <a:gd name="T7" fmla="*/ 0 h 477"/>
                  <a:gd name="T8" fmla="*/ 27 w 1430"/>
                  <a:gd name="T9" fmla="*/ 16 h 477"/>
                  <a:gd name="T10" fmla="*/ 34 w 1430"/>
                  <a:gd name="T11" fmla="*/ 61 h 477"/>
                  <a:gd name="T12" fmla="*/ 58 w 1430"/>
                  <a:gd name="T13" fmla="*/ 75 h 477"/>
                  <a:gd name="T14" fmla="*/ 64 w 1430"/>
                  <a:gd name="T15" fmla="*/ 134 h 477"/>
                  <a:gd name="T16" fmla="*/ 73 w 1430"/>
                  <a:gd name="T17" fmla="*/ 181 h 477"/>
                  <a:gd name="T18" fmla="*/ 80 w 1430"/>
                  <a:gd name="T19" fmla="*/ 253 h 477"/>
                  <a:gd name="T20" fmla="*/ 87 w 1430"/>
                  <a:gd name="T21" fmla="*/ 345 h 477"/>
                  <a:gd name="T22" fmla="*/ 94 w 1430"/>
                  <a:gd name="T23" fmla="*/ 466 h 477"/>
                  <a:gd name="T24" fmla="*/ 105 w 1430"/>
                  <a:gd name="T25" fmla="*/ 601 h 477"/>
                  <a:gd name="T26" fmla="*/ 111 w 1430"/>
                  <a:gd name="T27" fmla="*/ 691 h 477"/>
                  <a:gd name="T28" fmla="*/ 114 w 1430"/>
                  <a:gd name="T29" fmla="*/ 779 h 4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0"/>
                  <a:gd name="T46" fmla="*/ 0 h 477"/>
                  <a:gd name="T47" fmla="*/ 1430 w 1430"/>
                  <a:gd name="T48" fmla="*/ 477 h 4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0" h="477">
                    <a:moveTo>
                      <a:pt x="0" y="82"/>
                    </a:moveTo>
                    <a:cubicBezTo>
                      <a:pt x="49" y="19"/>
                      <a:pt x="2" y="64"/>
                      <a:pt x="64" y="37"/>
                    </a:cubicBezTo>
                    <a:cubicBezTo>
                      <a:pt x="74" y="32"/>
                      <a:pt x="82" y="23"/>
                      <a:pt x="92" y="18"/>
                    </a:cubicBezTo>
                    <a:cubicBezTo>
                      <a:pt x="109" y="10"/>
                      <a:pt x="146" y="0"/>
                      <a:pt x="146" y="0"/>
                    </a:cubicBezTo>
                    <a:cubicBezTo>
                      <a:pt x="207" y="3"/>
                      <a:pt x="268" y="4"/>
                      <a:pt x="329" y="9"/>
                    </a:cubicBezTo>
                    <a:cubicBezTo>
                      <a:pt x="361" y="12"/>
                      <a:pt x="389" y="36"/>
                      <a:pt x="421" y="37"/>
                    </a:cubicBezTo>
                    <a:cubicBezTo>
                      <a:pt x="518" y="40"/>
                      <a:pt x="616" y="43"/>
                      <a:pt x="713" y="46"/>
                    </a:cubicBezTo>
                    <a:cubicBezTo>
                      <a:pt x="737" y="58"/>
                      <a:pt x="762" y="70"/>
                      <a:pt x="786" y="82"/>
                    </a:cubicBezTo>
                    <a:cubicBezTo>
                      <a:pt x="820" y="99"/>
                      <a:pt x="862" y="93"/>
                      <a:pt x="896" y="110"/>
                    </a:cubicBezTo>
                    <a:cubicBezTo>
                      <a:pt x="928" y="126"/>
                      <a:pt x="954" y="144"/>
                      <a:pt x="988" y="155"/>
                    </a:cubicBezTo>
                    <a:cubicBezTo>
                      <a:pt x="1035" y="187"/>
                      <a:pt x="1032" y="181"/>
                      <a:pt x="1061" y="210"/>
                    </a:cubicBezTo>
                    <a:cubicBezTo>
                      <a:pt x="1100" y="249"/>
                      <a:pt x="1093" y="268"/>
                      <a:pt x="1152" y="283"/>
                    </a:cubicBezTo>
                    <a:cubicBezTo>
                      <a:pt x="1207" y="311"/>
                      <a:pt x="1250" y="320"/>
                      <a:pt x="1298" y="366"/>
                    </a:cubicBezTo>
                    <a:cubicBezTo>
                      <a:pt x="1320" y="387"/>
                      <a:pt x="1372" y="421"/>
                      <a:pt x="1372" y="421"/>
                    </a:cubicBezTo>
                    <a:cubicBezTo>
                      <a:pt x="1410" y="477"/>
                      <a:pt x="1430" y="475"/>
                      <a:pt x="1399" y="475"/>
                    </a:cubicBezTo>
                  </a:path>
                </a:pathLst>
              </a:custGeom>
              <a:noFill/>
              <a:ln w="76200">
                <a:solidFill>
                  <a:srgbClr val="000000"/>
                </a:solidFill>
                <a:miter lim="800000"/>
                <a:headEnd/>
                <a:tailEnd/>
              </a:ln>
            </p:spPr>
            <p:txBody>
              <a:bodyPr wrap="none"/>
              <a:lstStyle/>
              <a:p>
                <a:endParaRPr lang="en-IN"/>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IN" sz="2400" b="1" dirty="0" smtClean="0">
                <a:effectLst/>
              </a:rPr>
              <a:t>Differences between Hamartoma and Neoplasm</a:t>
            </a:r>
            <a:r>
              <a:rPr lang="en-IN" sz="2400" dirty="0" smtClean="0">
                <a:effectLst/>
              </a:rPr>
              <a:t/>
            </a:r>
            <a:br>
              <a:rPr lang="en-IN" sz="2400" dirty="0" smtClean="0">
                <a:effectLst/>
              </a:rPr>
            </a:br>
            <a:r>
              <a:rPr lang="en-IN" sz="2400" dirty="0" smtClean="0">
                <a:effectLst/>
              </a:rPr>
              <a:t/>
            </a:r>
            <a:br>
              <a:rPr lang="en-IN" sz="2400" dirty="0" smtClean="0">
                <a:effectLst/>
              </a:rPr>
            </a:br>
            <a:r>
              <a:rPr lang="en-IN" sz="2400" dirty="0" smtClean="0">
                <a:effectLst/>
              </a:rPr>
              <a:t>             </a:t>
            </a:r>
            <a:r>
              <a:rPr lang="en-IN" sz="2400" u="sng" dirty="0" smtClean="0">
                <a:effectLst/>
              </a:rPr>
              <a:t>Hamartoma</a:t>
            </a:r>
            <a:r>
              <a:rPr lang="en-IN" sz="2400" dirty="0" smtClean="0">
                <a:effectLst/>
              </a:rPr>
              <a:t>                         </a:t>
            </a:r>
            <a:r>
              <a:rPr lang="en-IN" sz="2400" u="sng" dirty="0" smtClean="0">
                <a:effectLst/>
              </a:rPr>
              <a:t>Neoplasm</a:t>
            </a:r>
            <a:endParaRPr lang="en-IN" sz="2400" u="sng" dirty="0">
              <a:effectLst/>
            </a:endParaRPr>
          </a:p>
        </p:txBody>
      </p:sp>
      <p:sp>
        <p:nvSpPr>
          <p:cNvPr id="5" name="Content Placeholder 4"/>
          <p:cNvSpPr>
            <a:spLocks noGrp="1"/>
          </p:cNvSpPr>
          <p:nvPr>
            <p:ph sz="half" idx="1"/>
          </p:nvPr>
        </p:nvSpPr>
        <p:spPr/>
        <p:txBody>
          <a:bodyPr>
            <a:normAutofit lnSpcReduction="10000"/>
          </a:bodyPr>
          <a:lstStyle/>
          <a:p>
            <a:r>
              <a:rPr lang="en-IN" sz="2000" dirty="0" smtClean="0"/>
              <a:t>Disorganised focal over-</a:t>
            </a:r>
          </a:p>
          <a:p>
            <a:pPr>
              <a:buNone/>
            </a:pPr>
            <a:r>
              <a:rPr lang="en-IN" sz="2000" dirty="0" smtClean="0"/>
              <a:t>    growth of mature tissue indigenous to a particular site.</a:t>
            </a:r>
          </a:p>
          <a:p>
            <a:pPr>
              <a:buNone/>
            </a:pPr>
            <a:endParaRPr lang="en-IN" sz="2000" dirty="0" smtClean="0"/>
          </a:p>
          <a:p>
            <a:r>
              <a:rPr lang="en-IN" sz="2000" dirty="0" smtClean="0"/>
              <a:t>Always benign</a:t>
            </a:r>
          </a:p>
          <a:p>
            <a:pPr>
              <a:buNone/>
            </a:pPr>
            <a:endParaRPr lang="en-IN" sz="2000" dirty="0" smtClean="0"/>
          </a:p>
          <a:p>
            <a:r>
              <a:rPr lang="en-IN" sz="2000" dirty="0" smtClean="0"/>
              <a:t>Well-differentiated cells which completely resemble normal counterparts.</a:t>
            </a:r>
          </a:p>
          <a:p>
            <a:pPr>
              <a:buNone/>
            </a:pPr>
            <a:endParaRPr lang="en-IN" sz="2000" dirty="0" smtClean="0"/>
          </a:p>
          <a:p>
            <a:r>
              <a:rPr lang="en-IN" sz="2000" dirty="0" smtClean="0"/>
              <a:t>Polyclonal</a:t>
            </a:r>
          </a:p>
          <a:p>
            <a:endParaRPr lang="en-IN" sz="2000" dirty="0" smtClean="0"/>
          </a:p>
          <a:p>
            <a:r>
              <a:rPr lang="en-IN" sz="2000" dirty="0" smtClean="0">
                <a:solidFill>
                  <a:srgbClr val="C00000"/>
                </a:solidFill>
              </a:rPr>
              <a:t>Pulmonary </a:t>
            </a:r>
            <a:r>
              <a:rPr lang="en-IN" sz="2000" dirty="0" err="1" smtClean="0">
                <a:solidFill>
                  <a:srgbClr val="C00000"/>
                </a:solidFill>
              </a:rPr>
              <a:t>hamartoma</a:t>
            </a:r>
            <a:endParaRPr lang="en-IN" sz="2000" dirty="0">
              <a:solidFill>
                <a:srgbClr val="C00000"/>
              </a:solidFill>
            </a:endParaRPr>
          </a:p>
        </p:txBody>
      </p:sp>
      <p:sp>
        <p:nvSpPr>
          <p:cNvPr id="6" name="Content Placeholder 5"/>
          <p:cNvSpPr>
            <a:spLocks noGrp="1"/>
          </p:cNvSpPr>
          <p:nvPr>
            <p:ph sz="half" idx="2"/>
          </p:nvPr>
        </p:nvSpPr>
        <p:spPr/>
        <p:txBody>
          <a:bodyPr>
            <a:normAutofit lnSpcReduction="10000"/>
          </a:bodyPr>
          <a:lstStyle/>
          <a:p>
            <a:r>
              <a:rPr lang="en-IN" sz="2000" dirty="0" smtClean="0"/>
              <a:t>Abnormal, excessive, unregulated, autonomous proliferation of cells.</a:t>
            </a:r>
          </a:p>
          <a:p>
            <a:pPr>
              <a:buNone/>
            </a:pPr>
            <a:endParaRPr lang="en-IN" sz="2000" dirty="0" smtClean="0"/>
          </a:p>
          <a:p>
            <a:r>
              <a:rPr lang="en-IN" sz="2000" dirty="0" smtClean="0"/>
              <a:t>May be benign or malignant.</a:t>
            </a:r>
          </a:p>
          <a:p>
            <a:pPr>
              <a:buNone/>
            </a:pPr>
            <a:endParaRPr lang="en-IN" sz="2000" dirty="0" smtClean="0"/>
          </a:p>
          <a:p>
            <a:r>
              <a:rPr lang="en-IN" sz="2000" dirty="0" smtClean="0"/>
              <a:t>Vary from well-differentiated to poorly differentiated </a:t>
            </a:r>
            <a:r>
              <a:rPr lang="en-IN" sz="2000" dirty="0" err="1" smtClean="0"/>
              <a:t>anaplastic</a:t>
            </a:r>
            <a:r>
              <a:rPr lang="en-IN" sz="2000" dirty="0" smtClean="0"/>
              <a:t> lesion.</a:t>
            </a:r>
          </a:p>
          <a:p>
            <a:pPr>
              <a:buNone/>
            </a:pPr>
            <a:endParaRPr lang="en-IN" sz="2000" dirty="0" smtClean="0"/>
          </a:p>
          <a:p>
            <a:r>
              <a:rPr lang="en-IN" sz="2000" dirty="0" smtClean="0"/>
              <a:t>Monoclonal.</a:t>
            </a:r>
          </a:p>
          <a:p>
            <a:pPr>
              <a:buNone/>
            </a:pPr>
            <a:endParaRPr lang="en-IN" sz="2000" dirty="0" smtClean="0"/>
          </a:p>
          <a:p>
            <a:r>
              <a:rPr lang="en-IN" sz="2000" dirty="0" err="1" smtClean="0">
                <a:solidFill>
                  <a:srgbClr val="C00000"/>
                </a:solidFill>
              </a:rPr>
              <a:t>Squamous</a:t>
            </a:r>
            <a:r>
              <a:rPr lang="en-IN" sz="2000" dirty="0" smtClean="0">
                <a:solidFill>
                  <a:srgbClr val="C00000"/>
                </a:solidFill>
              </a:rPr>
              <a:t> cell carcinoma</a:t>
            </a:r>
            <a:endParaRPr lang="en-IN" sz="2000" dirty="0">
              <a:solidFill>
                <a:srgbClr val="C000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defRPr/>
            </a:pPr>
            <a:r>
              <a:rPr lang="en-US" sz="2800" dirty="0" smtClean="0">
                <a:solidFill>
                  <a:srgbClr val="C00000"/>
                </a:solidFill>
                <a:effectLst/>
              </a:rPr>
              <a:t>Misnomers</a:t>
            </a:r>
          </a:p>
        </p:txBody>
      </p:sp>
      <p:sp>
        <p:nvSpPr>
          <p:cNvPr id="3" name="Content Placeholder 2"/>
          <p:cNvSpPr>
            <a:spLocks noGrp="1"/>
          </p:cNvSpPr>
          <p:nvPr>
            <p:ph idx="1"/>
          </p:nvPr>
        </p:nvSpPr>
        <p:spPr/>
        <p:txBody>
          <a:bodyPr/>
          <a:lstStyle/>
          <a:p>
            <a:pPr lvl="1">
              <a:lnSpc>
                <a:spcPct val="80000"/>
              </a:lnSpc>
              <a:defRPr/>
            </a:pPr>
            <a:r>
              <a:rPr lang="en-US" sz="2400" dirty="0" err="1" smtClean="0">
                <a:solidFill>
                  <a:srgbClr val="C00000"/>
                </a:solidFill>
              </a:rPr>
              <a:t>Hepatoma</a:t>
            </a:r>
            <a:r>
              <a:rPr lang="en-US" sz="2400" dirty="0" smtClean="0">
                <a:solidFill>
                  <a:srgbClr val="C00000"/>
                </a:solidFill>
              </a:rPr>
              <a:t> :  </a:t>
            </a:r>
            <a:r>
              <a:rPr lang="en-US" sz="2400" dirty="0" smtClean="0"/>
              <a:t>malignant liver tumor</a:t>
            </a:r>
          </a:p>
          <a:p>
            <a:pPr lvl="1">
              <a:lnSpc>
                <a:spcPct val="80000"/>
              </a:lnSpc>
              <a:buNone/>
              <a:defRPr/>
            </a:pPr>
            <a:endParaRPr lang="en-US" sz="2400" dirty="0" smtClean="0">
              <a:solidFill>
                <a:srgbClr val="C00000"/>
              </a:solidFill>
            </a:endParaRPr>
          </a:p>
          <a:p>
            <a:pPr lvl="1">
              <a:lnSpc>
                <a:spcPct val="80000"/>
              </a:lnSpc>
              <a:defRPr/>
            </a:pPr>
            <a:r>
              <a:rPr lang="en-US" sz="2400" dirty="0" smtClean="0">
                <a:solidFill>
                  <a:srgbClr val="C00000"/>
                </a:solidFill>
              </a:rPr>
              <a:t>Melanoma  : </a:t>
            </a:r>
            <a:r>
              <a:rPr lang="en-US" sz="2400" dirty="0" smtClean="0"/>
              <a:t>malignant skin tumor</a:t>
            </a:r>
          </a:p>
          <a:p>
            <a:pPr lvl="1">
              <a:lnSpc>
                <a:spcPct val="80000"/>
              </a:lnSpc>
              <a:buNone/>
              <a:defRPr/>
            </a:pPr>
            <a:endParaRPr lang="en-US" sz="2400" dirty="0" smtClean="0">
              <a:solidFill>
                <a:srgbClr val="C00000"/>
              </a:solidFill>
            </a:endParaRPr>
          </a:p>
          <a:p>
            <a:pPr lvl="1">
              <a:lnSpc>
                <a:spcPct val="80000"/>
              </a:lnSpc>
              <a:defRPr/>
            </a:pPr>
            <a:r>
              <a:rPr lang="en-US" sz="2400" dirty="0" err="1" smtClean="0">
                <a:solidFill>
                  <a:srgbClr val="C00000"/>
                </a:solidFill>
              </a:rPr>
              <a:t>Seminoma</a:t>
            </a:r>
            <a:r>
              <a:rPr lang="en-US" sz="2400" dirty="0" smtClean="0">
                <a:solidFill>
                  <a:srgbClr val="C00000"/>
                </a:solidFill>
              </a:rPr>
              <a:t>  :  </a:t>
            </a:r>
            <a:r>
              <a:rPr lang="en-US" sz="2400" dirty="0" smtClean="0"/>
              <a:t>malignant testicular tumor</a:t>
            </a:r>
          </a:p>
          <a:p>
            <a:pPr lvl="1">
              <a:lnSpc>
                <a:spcPct val="80000"/>
              </a:lnSpc>
              <a:buNone/>
              <a:defRPr/>
            </a:pPr>
            <a:endParaRPr lang="en-US" sz="2400" dirty="0" smtClean="0">
              <a:solidFill>
                <a:srgbClr val="C00000"/>
              </a:solidFill>
            </a:endParaRPr>
          </a:p>
          <a:p>
            <a:pPr lvl="1">
              <a:lnSpc>
                <a:spcPct val="80000"/>
              </a:lnSpc>
              <a:defRPr/>
            </a:pPr>
            <a:r>
              <a:rPr lang="en-US" sz="2400" dirty="0" smtClean="0">
                <a:solidFill>
                  <a:srgbClr val="C00000"/>
                </a:solidFill>
              </a:rPr>
              <a:t>Lymphoma  : </a:t>
            </a:r>
            <a:r>
              <a:rPr lang="en-US" sz="2400" dirty="0" smtClean="0"/>
              <a:t>malignant tumor of lymphocytes</a:t>
            </a:r>
            <a:endParaRPr lang="en-IN"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dirty="0" smtClean="0"/>
              <a:t>?????   Q </a:t>
            </a:r>
            <a:endParaRPr lang="en-IN" sz="2800" dirty="0"/>
          </a:p>
        </p:txBody>
      </p:sp>
      <p:sp>
        <p:nvSpPr>
          <p:cNvPr id="3" name="Content Placeholder 2"/>
          <p:cNvSpPr>
            <a:spLocks noGrp="1"/>
          </p:cNvSpPr>
          <p:nvPr>
            <p:ph idx="1"/>
          </p:nvPr>
        </p:nvSpPr>
        <p:spPr/>
        <p:txBody>
          <a:bodyPr>
            <a:normAutofit/>
          </a:bodyPr>
          <a:lstStyle/>
          <a:p>
            <a:r>
              <a:rPr lang="en-IN" sz="2400" dirty="0" smtClean="0">
                <a:solidFill>
                  <a:srgbClr val="C00000"/>
                </a:solidFill>
              </a:rPr>
              <a:t>Tumor containing cells of all three germ layers is called-</a:t>
            </a:r>
          </a:p>
          <a:p>
            <a:endParaRPr lang="en-IN" sz="2400" dirty="0" smtClean="0"/>
          </a:p>
          <a:p>
            <a:r>
              <a:rPr lang="en-IN" sz="2400" dirty="0" err="1" smtClean="0"/>
              <a:t>Leiomyoma</a:t>
            </a:r>
            <a:endParaRPr lang="en-IN" sz="2400" dirty="0" smtClean="0"/>
          </a:p>
          <a:p>
            <a:r>
              <a:rPr lang="en-IN" sz="2400" dirty="0" err="1" smtClean="0"/>
              <a:t>Squamous</a:t>
            </a:r>
            <a:r>
              <a:rPr lang="en-IN" sz="2400" dirty="0" smtClean="0"/>
              <a:t> cell carcinoma</a:t>
            </a:r>
          </a:p>
          <a:p>
            <a:r>
              <a:rPr lang="en-IN" sz="2400" dirty="0" err="1" smtClean="0"/>
              <a:t>Adenocarcinoma</a:t>
            </a:r>
            <a:endParaRPr lang="en-IN" sz="2400" dirty="0" smtClean="0"/>
          </a:p>
          <a:p>
            <a:r>
              <a:rPr lang="en-IN" sz="2400" dirty="0" err="1" smtClean="0"/>
              <a:t>Teratoma</a:t>
            </a:r>
            <a:endParaRPr lang="en-IN" sz="24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200" dirty="0" smtClean="0">
                <a:effectLst/>
              </a:rPr>
              <a:t>???? Q</a:t>
            </a:r>
            <a:endParaRPr lang="en-IN" sz="3200" dirty="0">
              <a:effectLst/>
            </a:endParaRPr>
          </a:p>
        </p:txBody>
      </p:sp>
      <p:sp>
        <p:nvSpPr>
          <p:cNvPr id="3" name="Content Placeholder 2"/>
          <p:cNvSpPr>
            <a:spLocks noGrp="1"/>
          </p:cNvSpPr>
          <p:nvPr>
            <p:ph idx="1"/>
          </p:nvPr>
        </p:nvSpPr>
        <p:spPr/>
        <p:txBody>
          <a:bodyPr>
            <a:normAutofit/>
          </a:bodyPr>
          <a:lstStyle/>
          <a:p>
            <a:r>
              <a:rPr lang="en-IN" sz="2400" dirty="0" smtClean="0">
                <a:solidFill>
                  <a:srgbClr val="C00000"/>
                </a:solidFill>
              </a:rPr>
              <a:t>Ectopic rest of normal tissue is known as </a:t>
            </a:r>
            <a:r>
              <a:rPr lang="en-IN" sz="2400" dirty="0" smtClean="0"/>
              <a:t>–</a:t>
            </a:r>
          </a:p>
          <a:p>
            <a:endParaRPr lang="en-IN" sz="2400" dirty="0" smtClean="0"/>
          </a:p>
          <a:p>
            <a:r>
              <a:rPr lang="en-IN" sz="2400" dirty="0" err="1" smtClean="0"/>
              <a:t>Choristoma</a:t>
            </a:r>
            <a:endParaRPr lang="en-IN" sz="2400" dirty="0" smtClean="0"/>
          </a:p>
          <a:p>
            <a:r>
              <a:rPr lang="en-IN" sz="2400" dirty="0" smtClean="0"/>
              <a:t>Hamartoma</a:t>
            </a:r>
          </a:p>
          <a:p>
            <a:r>
              <a:rPr lang="en-IN" sz="2400" dirty="0" err="1" smtClean="0"/>
              <a:t>Pseudotumor</a:t>
            </a:r>
            <a:endParaRPr lang="en-IN" sz="2400" dirty="0" smtClean="0"/>
          </a:p>
          <a:p>
            <a:r>
              <a:rPr lang="en-IN" sz="2400" dirty="0" smtClean="0"/>
              <a:t>Lymphoma</a:t>
            </a:r>
            <a:endParaRPr lang="en-IN"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200" dirty="0" smtClean="0">
                <a:solidFill>
                  <a:srgbClr val="C00000"/>
                </a:solidFill>
                <a:effectLst/>
              </a:rPr>
              <a:t>???? Q</a:t>
            </a:r>
            <a:endParaRPr lang="en-IN" sz="3200" dirty="0">
              <a:solidFill>
                <a:srgbClr val="C00000"/>
              </a:solidFill>
              <a:effectLst/>
            </a:endParaRPr>
          </a:p>
        </p:txBody>
      </p:sp>
      <p:sp>
        <p:nvSpPr>
          <p:cNvPr id="3" name="Content Placeholder 2"/>
          <p:cNvSpPr>
            <a:spLocks noGrp="1"/>
          </p:cNvSpPr>
          <p:nvPr>
            <p:ph idx="1"/>
          </p:nvPr>
        </p:nvSpPr>
        <p:spPr/>
        <p:txBody>
          <a:bodyPr>
            <a:normAutofit/>
          </a:bodyPr>
          <a:lstStyle/>
          <a:p>
            <a:r>
              <a:rPr lang="en-IN" sz="2400" dirty="0" smtClean="0">
                <a:solidFill>
                  <a:srgbClr val="C00000"/>
                </a:solidFill>
              </a:rPr>
              <a:t>Hamartoma is –</a:t>
            </a:r>
          </a:p>
          <a:p>
            <a:endParaRPr lang="en-IN" sz="2400" dirty="0" smtClean="0"/>
          </a:p>
          <a:p>
            <a:r>
              <a:rPr lang="en-IN" sz="2400" dirty="0" smtClean="0"/>
              <a:t>Malignant tumor</a:t>
            </a:r>
          </a:p>
          <a:p>
            <a:r>
              <a:rPr lang="en-IN" sz="2400" dirty="0" smtClean="0"/>
              <a:t>Benign tumor</a:t>
            </a:r>
          </a:p>
          <a:p>
            <a:r>
              <a:rPr lang="en-IN" sz="2400" dirty="0" smtClean="0"/>
              <a:t>Developmental malformation</a:t>
            </a:r>
          </a:p>
          <a:p>
            <a:r>
              <a:rPr lang="en-IN" sz="2400" dirty="0" err="1" smtClean="0"/>
              <a:t>Hemorrhage</a:t>
            </a:r>
            <a:r>
              <a:rPr lang="en-IN" sz="2400" dirty="0" smtClean="0"/>
              <a:t> in vessel</a:t>
            </a:r>
            <a:endParaRPr lang="en-IN" sz="24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200" dirty="0" smtClean="0">
                <a:solidFill>
                  <a:srgbClr val="C00000"/>
                </a:solidFill>
                <a:effectLst/>
              </a:rPr>
              <a:t>????? Q</a:t>
            </a:r>
            <a:endParaRPr lang="en-IN" sz="3200" dirty="0">
              <a:solidFill>
                <a:srgbClr val="C00000"/>
              </a:solidFill>
              <a:effectLst/>
            </a:endParaRPr>
          </a:p>
        </p:txBody>
      </p:sp>
      <p:sp>
        <p:nvSpPr>
          <p:cNvPr id="3" name="Content Placeholder 2"/>
          <p:cNvSpPr>
            <a:spLocks noGrp="1"/>
          </p:cNvSpPr>
          <p:nvPr>
            <p:ph idx="1"/>
          </p:nvPr>
        </p:nvSpPr>
        <p:spPr/>
        <p:txBody>
          <a:bodyPr>
            <a:normAutofit/>
          </a:bodyPr>
          <a:lstStyle/>
          <a:p>
            <a:r>
              <a:rPr lang="en-IN" sz="2400" dirty="0" smtClean="0"/>
              <a:t>45 yr old asymptomatic male executive with a </a:t>
            </a:r>
            <a:r>
              <a:rPr lang="en-IN" sz="2400" dirty="0" smtClean="0">
                <a:solidFill>
                  <a:srgbClr val="C00000"/>
                </a:solidFill>
              </a:rPr>
              <a:t>2x2 cm </a:t>
            </a:r>
            <a:r>
              <a:rPr lang="en-IN" sz="2400" dirty="0" err="1" smtClean="0"/>
              <a:t>subpleural</a:t>
            </a:r>
            <a:r>
              <a:rPr lang="en-IN" sz="2400" dirty="0" smtClean="0"/>
              <a:t> nodule in left lower lobe detected on routine chest x-ray.</a:t>
            </a:r>
          </a:p>
          <a:p>
            <a:pPr>
              <a:buNone/>
            </a:pPr>
            <a:r>
              <a:rPr lang="en-IN" sz="2400" dirty="0" smtClean="0"/>
              <a:t>    On m/e -  shows </a:t>
            </a:r>
            <a:r>
              <a:rPr lang="en-IN" sz="2400" dirty="0" smtClean="0">
                <a:solidFill>
                  <a:srgbClr val="C00000"/>
                </a:solidFill>
              </a:rPr>
              <a:t>mature hyaline cartilage </a:t>
            </a:r>
            <a:r>
              <a:rPr lang="en-IN" sz="2400" dirty="0" smtClean="0"/>
              <a:t>along with entrapped </a:t>
            </a:r>
            <a:r>
              <a:rPr lang="en-IN" sz="2400" dirty="0" smtClean="0">
                <a:solidFill>
                  <a:srgbClr val="C00000"/>
                </a:solidFill>
              </a:rPr>
              <a:t>bronchial epithelium </a:t>
            </a:r>
            <a:r>
              <a:rPr lang="en-IN" sz="2400" dirty="0" smtClean="0"/>
              <a:t>and adipose tissue at the periphery.</a:t>
            </a:r>
          </a:p>
          <a:p>
            <a:pPr>
              <a:buNone/>
            </a:pPr>
            <a:endParaRPr lang="en-IN" sz="2400" dirty="0" smtClean="0"/>
          </a:p>
          <a:p>
            <a:r>
              <a:rPr lang="en-IN" sz="2400" dirty="0" smtClean="0"/>
              <a:t>  </a:t>
            </a:r>
            <a:r>
              <a:rPr lang="en-IN" sz="2400" dirty="0" smtClean="0">
                <a:solidFill>
                  <a:srgbClr val="C00000"/>
                </a:solidFill>
              </a:rPr>
              <a:t>Diagnosis --- ?????</a:t>
            </a:r>
            <a:endParaRPr lang="en-IN" sz="2400" dirty="0">
              <a:solidFill>
                <a:srgbClr val="C000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200" dirty="0" smtClean="0"/>
              <a:t>A 32-year-old woman has experienced dull pelvic pain for the past 2 months. Physical examination shows a right </a:t>
            </a:r>
            <a:r>
              <a:rPr lang="en-IN" sz="2200" dirty="0" err="1" smtClean="0"/>
              <a:t>adnexal</a:t>
            </a:r>
            <a:r>
              <a:rPr lang="en-IN" sz="2200" dirty="0" smtClean="0"/>
              <a:t> mass. An abdominal ultrasound scan shows a 7.5-cm cystic ovarian mass. The mass is surgically excised. The surface of the mass is smooth, and it is </a:t>
            </a:r>
            <a:r>
              <a:rPr lang="en-IN" sz="2200" dirty="0" err="1" smtClean="0"/>
              <a:t>nonadherent</a:t>
            </a:r>
            <a:r>
              <a:rPr lang="en-IN" sz="2200" dirty="0" smtClean="0"/>
              <a:t> to surrounding pelvic structures. On gross examination, the mass is cystic and filled with hair. Microscopically, </a:t>
            </a:r>
            <a:r>
              <a:rPr lang="en-IN" sz="2200" dirty="0" err="1" smtClean="0"/>
              <a:t>squamous</a:t>
            </a:r>
            <a:r>
              <a:rPr lang="en-IN" sz="2200" dirty="0" smtClean="0"/>
              <a:t> epithelium, tall columnar glandular epithelium, cartilage, and fibrous connective tissue are present. </a:t>
            </a:r>
          </a:p>
          <a:p>
            <a:pPr>
              <a:buNone/>
            </a:pPr>
            <a:r>
              <a:rPr lang="en-IN" sz="2200" dirty="0" smtClean="0"/>
              <a:t>    Which of the following is the most likely diagnosis?</a:t>
            </a:r>
          </a:p>
          <a:p>
            <a:pPr>
              <a:buNone/>
            </a:pPr>
            <a:r>
              <a:rPr lang="en-IN" sz="2200" dirty="0" smtClean="0"/>
              <a:t>    </a:t>
            </a:r>
            <a:r>
              <a:rPr lang="en-IN" sz="2400" dirty="0" smtClean="0">
                <a:solidFill>
                  <a:srgbClr val="C00000"/>
                </a:solidFill>
              </a:rPr>
              <a:t>(A) </a:t>
            </a:r>
            <a:r>
              <a:rPr lang="en-IN" sz="2400" dirty="0" err="1" smtClean="0">
                <a:solidFill>
                  <a:srgbClr val="C00000"/>
                </a:solidFill>
              </a:rPr>
              <a:t>Adenocarcinoma</a:t>
            </a:r>
            <a:r>
              <a:rPr lang="en-IN" sz="2400" dirty="0" smtClean="0">
                <a:solidFill>
                  <a:srgbClr val="C00000"/>
                </a:solidFill>
              </a:rPr>
              <a:t>             (B) </a:t>
            </a:r>
            <a:r>
              <a:rPr lang="en-IN" sz="2400" dirty="0" err="1" smtClean="0">
                <a:solidFill>
                  <a:srgbClr val="C00000"/>
                </a:solidFill>
              </a:rPr>
              <a:t>Hamartoma</a:t>
            </a:r>
            <a:r>
              <a:rPr lang="en-IN" sz="2400" dirty="0" smtClean="0">
                <a:solidFill>
                  <a:srgbClr val="C00000"/>
                </a:solidFill>
              </a:rPr>
              <a:t> </a:t>
            </a:r>
          </a:p>
          <a:p>
            <a:pPr>
              <a:buNone/>
            </a:pPr>
            <a:r>
              <a:rPr lang="en-IN" sz="2400" dirty="0" smtClean="0">
                <a:solidFill>
                  <a:srgbClr val="C00000"/>
                </a:solidFill>
              </a:rPr>
              <a:t>	(C) </a:t>
            </a:r>
            <a:r>
              <a:rPr lang="en-IN" sz="2400" dirty="0" err="1" smtClean="0">
                <a:solidFill>
                  <a:srgbClr val="C00000"/>
                </a:solidFill>
              </a:rPr>
              <a:t>Mesothelioma</a:t>
            </a:r>
            <a:r>
              <a:rPr lang="en-IN" sz="2400" dirty="0" smtClean="0">
                <a:solidFill>
                  <a:srgbClr val="C00000"/>
                </a:solidFill>
              </a:rPr>
              <a:t>                   (D) </a:t>
            </a:r>
            <a:r>
              <a:rPr lang="en-IN" sz="2400" dirty="0" err="1" smtClean="0">
                <a:solidFill>
                  <a:srgbClr val="C00000"/>
                </a:solidFill>
              </a:rPr>
              <a:t>Teratoma</a:t>
            </a:r>
            <a:endParaRPr lang="en-IN" sz="2400" dirty="0" smtClean="0">
              <a:solidFill>
                <a:srgbClr val="C00000"/>
              </a:solidFill>
            </a:endParaRPr>
          </a:p>
          <a:p>
            <a:endParaRPr lang="en-IN"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ln>
            <a:solidFill>
              <a:schemeClr val="tx1"/>
            </a:solidFill>
          </a:ln>
        </p:spPr>
        <p:txBody>
          <a:bodyPr>
            <a:normAutofit/>
          </a:bodyPr>
          <a:lstStyle/>
          <a:p>
            <a:pPr>
              <a:buNone/>
            </a:pPr>
            <a:endParaRPr lang="en-IN" sz="2800" dirty="0" smtClean="0"/>
          </a:p>
          <a:p>
            <a:endParaRPr lang="en-IN" sz="2800" dirty="0" smtClean="0"/>
          </a:p>
          <a:p>
            <a:pPr>
              <a:buNone/>
            </a:pPr>
            <a:endParaRPr lang="en-IN" sz="2800" dirty="0" smtClean="0"/>
          </a:p>
          <a:p>
            <a:r>
              <a:rPr lang="en-IN" i="1" dirty="0" smtClean="0">
                <a:solidFill>
                  <a:schemeClr val="bg1"/>
                </a:solidFill>
              </a:rPr>
              <a:t>Why the nomenclature of tumor is important</a:t>
            </a:r>
            <a:r>
              <a:rPr lang="en-IN" sz="2800" dirty="0" smtClean="0">
                <a:solidFill>
                  <a:schemeClr val="bg1"/>
                </a:solidFill>
              </a:rPr>
              <a:t> </a:t>
            </a:r>
            <a:r>
              <a:rPr lang="en-IN" sz="2800" dirty="0" smtClean="0"/>
              <a:t>? </a:t>
            </a:r>
            <a:endParaRPr lang="en-IN" sz="28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dirty="0" smtClean="0">
                <a:solidFill>
                  <a:srgbClr val="C00000"/>
                </a:solidFill>
                <a:effectLst/>
              </a:rPr>
              <a:t>Characteristics of Benign and Malignant </a:t>
            </a:r>
            <a:r>
              <a:rPr lang="en-IN" sz="2800" dirty="0" err="1" smtClean="0">
                <a:solidFill>
                  <a:srgbClr val="C00000"/>
                </a:solidFill>
                <a:effectLst/>
              </a:rPr>
              <a:t>Tumors</a:t>
            </a:r>
            <a:endParaRPr lang="en-IN" sz="2800" dirty="0">
              <a:solidFill>
                <a:srgbClr val="C00000"/>
              </a:solidFill>
              <a:effectLst/>
            </a:endParaRPr>
          </a:p>
        </p:txBody>
      </p:sp>
      <p:sp>
        <p:nvSpPr>
          <p:cNvPr id="3" name="Content Placeholder 2"/>
          <p:cNvSpPr>
            <a:spLocks noGrp="1"/>
          </p:cNvSpPr>
          <p:nvPr>
            <p:ph idx="1"/>
          </p:nvPr>
        </p:nvSpPr>
        <p:spPr/>
        <p:txBody>
          <a:bodyPr>
            <a:normAutofit/>
          </a:bodyPr>
          <a:lstStyle/>
          <a:p>
            <a:r>
              <a:rPr lang="en-IN" sz="2400" dirty="0" smtClean="0">
                <a:solidFill>
                  <a:srgbClr val="002060"/>
                </a:solidFill>
              </a:rPr>
              <a:t>There are four fundamental features by which benign and malignant </a:t>
            </a:r>
            <a:r>
              <a:rPr lang="en-IN" sz="2400" dirty="0" err="1" smtClean="0">
                <a:solidFill>
                  <a:srgbClr val="002060"/>
                </a:solidFill>
              </a:rPr>
              <a:t>tumors</a:t>
            </a:r>
            <a:r>
              <a:rPr lang="en-IN" sz="2400" dirty="0" smtClean="0">
                <a:solidFill>
                  <a:srgbClr val="002060"/>
                </a:solidFill>
              </a:rPr>
              <a:t> can be distinguished : </a:t>
            </a:r>
          </a:p>
          <a:p>
            <a:pPr>
              <a:buNone/>
            </a:pPr>
            <a:endParaRPr lang="en-IN" sz="2400" dirty="0" smtClean="0">
              <a:solidFill>
                <a:srgbClr val="002060"/>
              </a:solidFill>
            </a:endParaRPr>
          </a:p>
          <a:p>
            <a:r>
              <a:rPr lang="en-IN" sz="2000" dirty="0" smtClean="0">
                <a:solidFill>
                  <a:srgbClr val="C00000"/>
                </a:solidFill>
              </a:rPr>
              <a:t>Differentiation and Anaplasia (</a:t>
            </a:r>
            <a:r>
              <a:rPr lang="en-US" sz="2000" dirty="0" smtClean="0"/>
              <a:t>Malignant change in the target cell, referred to as </a:t>
            </a:r>
            <a:r>
              <a:rPr lang="en-US" sz="2000" dirty="0" smtClean="0">
                <a:solidFill>
                  <a:srgbClr val="C00000"/>
                </a:solidFill>
              </a:rPr>
              <a:t>transformation</a:t>
            </a:r>
            <a:r>
              <a:rPr lang="en-US" sz="2000" dirty="0" smtClean="0"/>
              <a:t> )</a:t>
            </a:r>
            <a:endParaRPr lang="en-IN" sz="2000" dirty="0" smtClean="0">
              <a:solidFill>
                <a:srgbClr val="C00000"/>
              </a:solidFill>
            </a:endParaRPr>
          </a:p>
          <a:p>
            <a:pPr>
              <a:buNone/>
            </a:pPr>
            <a:endParaRPr lang="en-IN" sz="2000" dirty="0" smtClean="0">
              <a:solidFill>
                <a:srgbClr val="C00000"/>
              </a:solidFill>
            </a:endParaRPr>
          </a:p>
          <a:p>
            <a:r>
              <a:rPr lang="en-IN" sz="2000" dirty="0" smtClean="0">
                <a:solidFill>
                  <a:srgbClr val="C00000"/>
                </a:solidFill>
              </a:rPr>
              <a:t>Rate of Growth  (</a:t>
            </a:r>
            <a:r>
              <a:rPr lang="en-US" sz="2000" dirty="0" smtClean="0"/>
              <a:t>Growth of the transformed cells) </a:t>
            </a:r>
          </a:p>
          <a:p>
            <a:pPr>
              <a:buNone/>
            </a:pPr>
            <a:endParaRPr lang="en-IN" sz="2000" dirty="0" smtClean="0">
              <a:solidFill>
                <a:srgbClr val="C00000"/>
              </a:solidFill>
            </a:endParaRPr>
          </a:p>
          <a:p>
            <a:r>
              <a:rPr lang="en-IN" sz="2000" dirty="0" smtClean="0">
                <a:solidFill>
                  <a:srgbClr val="C00000"/>
                </a:solidFill>
              </a:rPr>
              <a:t>Local Invasion </a:t>
            </a:r>
          </a:p>
          <a:p>
            <a:pPr>
              <a:buNone/>
            </a:pPr>
            <a:endParaRPr lang="en-IN" sz="2000" dirty="0" smtClean="0">
              <a:solidFill>
                <a:srgbClr val="C00000"/>
              </a:solidFill>
            </a:endParaRPr>
          </a:p>
          <a:p>
            <a:r>
              <a:rPr lang="en-IN" sz="2000" dirty="0" smtClean="0">
                <a:solidFill>
                  <a:srgbClr val="C00000"/>
                </a:solidFill>
              </a:rPr>
              <a:t> Metastasis </a:t>
            </a:r>
            <a:endParaRPr lang="en-IN" sz="2000" dirty="0">
              <a:solidFill>
                <a:srgbClr val="C000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solidFill>
                  <a:srgbClr val="C00000"/>
                </a:solidFill>
                <a:effectLst/>
              </a:rPr>
              <a:t>Differentiation and Anaplasia</a:t>
            </a:r>
            <a:br>
              <a:rPr lang="en-IN" sz="2400" dirty="0" smtClean="0">
                <a:solidFill>
                  <a:srgbClr val="C00000"/>
                </a:solidFill>
                <a:effectLst/>
              </a:rPr>
            </a:br>
            <a:endParaRPr lang="en-IN" sz="2400" dirty="0">
              <a:effectLst/>
            </a:endParaRPr>
          </a:p>
        </p:txBody>
      </p:sp>
      <p:sp>
        <p:nvSpPr>
          <p:cNvPr id="3" name="Content Placeholder 2"/>
          <p:cNvSpPr>
            <a:spLocks noGrp="1"/>
          </p:cNvSpPr>
          <p:nvPr>
            <p:ph idx="1"/>
          </p:nvPr>
        </p:nvSpPr>
        <p:spPr/>
        <p:txBody>
          <a:bodyPr>
            <a:normAutofit/>
          </a:bodyPr>
          <a:lstStyle/>
          <a:p>
            <a:r>
              <a:rPr lang="en-IN" sz="2000" dirty="0" smtClean="0"/>
              <a:t>Differentiation refers to the extent to which neoplastic </a:t>
            </a:r>
            <a:r>
              <a:rPr lang="en-IN" sz="2000" dirty="0" err="1" smtClean="0"/>
              <a:t>parenchymal</a:t>
            </a:r>
            <a:r>
              <a:rPr lang="en-IN" sz="2000" dirty="0" smtClean="0"/>
              <a:t> cells resemble the corresponding normal </a:t>
            </a:r>
            <a:r>
              <a:rPr lang="en-IN" sz="2000" dirty="0" err="1" smtClean="0"/>
              <a:t>parenchymal</a:t>
            </a:r>
            <a:r>
              <a:rPr lang="en-IN" sz="2000" dirty="0" smtClean="0"/>
              <a:t> cells, both morphologically and functionally.</a:t>
            </a:r>
          </a:p>
          <a:p>
            <a:endParaRPr lang="en-IN" sz="2000" dirty="0" smtClean="0"/>
          </a:p>
          <a:p>
            <a:r>
              <a:rPr lang="en-IN" sz="2000" dirty="0" smtClean="0">
                <a:solidFill>
                  <a:srgbClr val="C00000"/>
                </a:solidFill>
              </a:rPr>
              <a:t>Lack of differentiation is called :  </a:t>
            </a:r>
            <a:r>
              <a:rPr lang="en-IN" sz="2000" dirty="0" err="1" smtClean="0">
                <a:solidFill>
                  <a:srgbClr val="C00000"/>
                </a:solidFill>
              </a:rPr>
              <a:t>anaplasia</a:t>
            </a:r>
            <a:endParaRPr lang="en-IN" sz="2000" dirty="0" smtClean="0">
              <a:solidFill>
                <a:srgbClr val="C00000"/>
              </a:solidFill>
            </a:endParaRPr>
          </a:p>
          <a:p>
            <a:endParaRPr lang="en-IN" sz="2000" dirty="0" smtClean="0">
              <a:solidFill>
                <a:srgbClr val="C00000"/>
              </a:solidFill>
            </a:endParaRPr>
          </a:p>
          <a:p>
            <a:r>
              <a:rPr lang="en-IN" sz="2000" i="1" dirty="0" smtClean="0"/>
              <a:t>In general, benign </a:t>
            </a:r>
            <a:r>
              <a:rPr lang="en-IN" sz="2000" i="1" dirty="0" err="1" smtClean="0"/>
              <a:t>tumors</a:t>
            </a:r>
            <a:r>
              <a:rPr lang="en-IN" sz="2000" i="1" dirty="0" smtClean="0"/>
              <a:t> are </a:t>
            </a:r>
            <a:r>
              <a:rPr lang="en-IN" sz="2000" i="1" dirty="0" smtClean="0">
                <a:solidFill>
                  <a:srgbClr val="C00000"/>
                </a:solidFill>
              </a:rPr>
              <a:t>well differentiated</a:t>
            </a:r>
            <a:r>
              <a:rPr lang="en-IN" sz="2000" dirty="0" smtClean="0">
                <a:solidFill>
                  <a:srgbClr val="C00000"/>
                </a:solidFill>
              </a:rPr>
              <a:t> </a:t>
            </a:r>
            <a:r>
              <a:rPr lang="en-IN" sz="2000" dirty="0" smtClean="0"/>
              <a:t>. </a:t>
            </a:r>
          </a:p>
          <a:p>
            <a:endParaRPr lang="en-IN" sz="2000" dirty="0" smtClean="0"/>
          </a:p>
          <a:p>
            <a:r>
              <a:rPr lang="en-IN" sz="2000" dirty="0" smtClean="0"/>
              <a:t>The neoplastic cell in a benign adipocyte tumor—a </a:t>
            </a:r>
            <a:r>
              <a:rPr lang="en-IN" sz="2000" dirty="0" smtClean="0">
                <a:solidFill>
                  <a:srgbClr val="C00000"/>
                </a:solidFill>
              </a:rPr>
              <a:t>lipoma</a:t>
            </a:r>
            <a:r>
              <a:rPr lang="en-IN" sz="2000" dirty="0" smtClean="0"/>
              <a:t>—so closely resembles the normal cell that it may be impossible to recognize it as a tumor by microscopic examination of individual cells.</a:t>
            </a:r>
            <a:endParaRPr lang="en-IN" sz="2000" dirty="0">
              <a:solidFill>
                <a:srgbClr val="C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541338" y="609600"/>
            <a:ext cx="8450262" cy="5762625"/>
          </a:xfrm>
        </p:spPr>
        <p:txBody>
          <a:bodyPr>
            <a:normAutofit/>
          </a:bodyPr>
          <a:lstStyle/>
          <a:p>
            <a:pPr>
              <a:lnSpc>
                <a:spcPct val="80000"/>
              </a:lnSpc>
              <a:buFont typeface="Wingdings" pitchFamily="2" charset="2"/>
              <a:buNone/>
            </a:pPr>
            <a:r>
              <a:rPr lang="en-US" altLang="zh-CN" sz="3600" b="1" dirty="0" smtClean="0">
                <a:solidFill>
                  <a:schemeClr val="tx2"/>
                </a:solidFill>
              </a:rPr>
              <a:t>. The core of pathology:</a:t>
            </a:r>
          </a:p>
          <a:p>
            <a:pPr>
              <a:lnSpc>
                <a:spcPct val="80000"/>
              </a:lnSpc>
              <a:buFont typeface="Wingdings" pitchFamily="2" charset="2"/>
              <a:buNone/>
            </a:pPr>
            <a:endParaRPr lang="en-US" altLang="zh-CN" sz="3600" b="1" dirty="0" smtClean="0">
              <a:solidFill>
                <a:schemeClr val="tx2"/>
              </a:solidFill>
            </a:endParaRPr>
          </a:p>
          <a:p>
            <a:pPr>
              <a:buFont typeface="Wingdings" pitchFamily="2" charset="2"/>
              <a:buNone/>
            </a:pPr>
            <a:r>
              <a:rPr lang="en-US" altLang="zh-CN" sz="2400" dirty="0" smtClean="0">
                <a:solidFill>
                  <a:schemeClr val="folHlink"/>
                </a:solidFill>
              </a:rPr>
              <a:t>      </a:t>
            </a:r>
            <a:r>
              <a:rPr lang="en-US" altLang="zh-CN" sz="2800" dirty="0" smtClean="0">
                <a:solidFill>
                  <a:schemeClr val="folHlink"/>
                </a:solidFill>
              </a:rPr>
              <a:t>The four aspects of a disease process that</a:t>
            </a:r>
          </a:p>
          <a:p>
            <a:pPr>
              <a:buFont typeface="Wingdings" pitchFamily="2" charset="2"/>
              <a:buNone/>
            </a:pPr>
            <a:r>
              <a:rPr lang="en-US" altLang="zh-CN" sz="2800" dirty="0" smtClean="0">
                <a:solidFill>
                  <a:schemeClr val="folHlink"/>
                </a:solidFill>
              </a:rPr>
              <a:t>     form the core of pathology :</a:t>
            </a:r>
          </a:p>
          <a:p>
            <a:pPr>
              <a:buFont typeface="Wingdings" pitchFamily="2" charset="2"/>
              <a:buNone/>
            </a:pPr>
            <a:r>
              <a:rPr lang="en-US" altLang="zh-CN" sz="2800" dirty="0" smtClean="0">
                <a:solidFill>
                  <a:schemeClr val="folHlink"/>
                </a:solidFill>
              </a:rPr>
              <a:t>(1) </a:t>
            </a:r>
            <a:r>
              <a:rPr lang="en-US" altLang="zh-CN" sz="2800" dirty="0" smtClean="0">
                <a:solidFill>
                  <a:schemeClr val="tx2"/>
                </a:solidFill>
              </a:rPr>
              <a:t>Etiology</a:t>
            </a:r>
            <a:r>
              <a:rPr lang="en-US" altLang="zh-CN" sz="2800" dirty="0" smtClean="0">
                <a:solidFill>
                  <a:schemeClr val="folHlink"/>
                </a:solidFill>
              </a:rPr>
              <a:t>: causes of the disease</a:t>
            </a:r>
          </a:p>
          <a:p>
            <a:pPr>
              <a:buFont typeface="Wingdings" pitchFamily="2" charset="2"/>
              <a:buNone/>
            </a:pPr>
            <a:r>
              <a:rPr lang="en-US" altLang="zh-CN" sz="2800" dirty="0" smtClean="0">
                <a:solidFill>
                  <a:schemeClr val="folHlink"/>
                </a:solidFill>
              </a:rPr>
              <a:t>(2)</a:t>
            </a:r>
            <a:r>
              <a:rPr lang="en-US" altLang="zh-CN" sz="2800" dirty="0" smtClean="0">
                <a:solidFill>
                  <a:schemeClr val="tx2"/>
                </a:solidFill>
              </a:rPr>
              <a:t> Pathogenesis</a:t>
            </a:r>
            <a:r>
              <a:rPr lang="en-US" altLang="zh-CN" sz="2800" dirty="0" smtClean="0">
                <a:solidFill>
                  <a:schemeClr val="folHlink"/>
                </a:solidFill>
              </a:rPr>
              <a:t>: the mechanisms of its  development</a:t>
            </a:r>
          </a:p>
          <a:p>
            <a:pPr>
              <a:buFont typeface="Wingdings" pitchFamily="2" charset="2"/>
              <a:buNone/>
            </a:pPr>
            <a:r>
              <a:rPr lang="en-US" altLang="zh-CN" sz="2800" dirty="0" smtClean="0">
                <a:solidFill>
                  <a:schemeClr val="folHlink"/>
                </a:solidFill>
              </a:rPr>
              <a:t>(3) </a:t>
            </a:r>
            <a:r>
              <a:rPr lang="en-US" altLang="zh-CN" sz="2800" dirty="0" smtClean="0">
                <a:solidFill>
                  <a:schemeClr val="tx2"/>
                </a:solidFill>
              </a:rPr>
              <a:t>Morphologic changes</a:t>
            </a:r>
            <a:r>
              <a:rPr lang="en-US" altLang="zh-CN" sz="2800" dirty="0" smtClean="0">
                <a:solidFill>
                  <a:schemeClr val="folHlink"/>
                </a:solidFill>
              </a:rPr>
              <a:t>: the structural alteration  </a:t>
            </a:r>
          </a:p>
          <a:p>
            <a:pPr>
              <a:buFont typeface="Wingdings" pitchFamily="2" charset="2"/>
              <a:buNone/>
            </a:pPr>
            <a:r>
              <a:rPr lang="en-US" altLang="zh-CN" sz="2800" dirty="0" smtClean="0">
                <a:solidFill>
                  <a:schemeClr val="folHlink"/>
                </a:solidFill>
              </a:rPr>
              <a:t>                 induced in the cells and organs of the body.</a:t>
            </a:r>
            <a:endParaRPr lang="zh-CN" altLang="en-US" sz="2800" dirty="0" smtClean="0">
              <a:solidFill>
                <a:schemeClr val="folHlink"/>
              </a:solidFill>
            </a:endParaRPr>
          </a:p>
          <a:p>
            <a:pPr>
              <a:buFont typeface="Wingdings" pitchFamily="2" charset="2"/>
              <a:buNone/>
            </a:pPr>
            <a:r>
              <a:rPr lang="en-US" altLang="zh-CN" sz="2800" dirty="0" smtClean="0">
                <a:solidFill>
                  <a:schemeClr val="folHlink"/>
                </a:solidFill>
              </a:rPr>
              <a:t>(4) </a:t>
            </a:r>
            <a:r>
              <a:rPr lang="en-US" altLang="zh-CN" sz="2800" dirty="0" smtClean="0">
                <a:solidFill>
                  <a:schemeClr val="tx2"/>
                </a:solidFill>
              </a:rPr>
              <a:t>Clinical significance</a:t>
            </a:r>
            <a:r>
              <a:rPr lang="en-US" altLang="zh-CN" sz="2800" dirty="0" smtClean="0">
                <a:solidFill>
                  <a:schemeClr val="folHlink"/>
                </a:solidFill>
              </a:rPr>
              <a:t>: the functional </a:t>
            </a:r>
          </a:p>
          <a:p>
            <a:pPr>
              <a:buFont typeface="Wingdings" pitchFamily="2" charset="2"/>
              <a:buNone/>
            </a:pPr>
            <a:r>
              <a:rPr lang="en-US" altLang="zh-CN" sz="2800" dirty="0" smtClean="0">
                <a:solidFill>
                  <a:schemeClr val="folHlink"/>
                </a:solidFill>
              </a:rPr>
              <a:t>                 consequences of the morphologic changes.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descr="LeiomyomaComposite"/>
          <p:cNvPicPr>
            <a:picLocks noGrp="1" noChangeAspect="1" noChangeArrowheads="1"/>
          </p:cNvPicPr>
          <p:nvPr>
            <p:ph idx="1"/>
          </p:nvPr>
        </p:nvPicPr>
        <p:blipFill>
          <a:blip r:embed="rId3" cstate="print"/>
          <a:srcRect/>
          <a:stretch>
            <a:fillRect/>
          </a:stretch>
        </p:blipFill>
        <p:spPr>
          <a:xfrm>
            <a:off x="0" y="0"/>
            <a:ext cx="9144000" cy="6861175"/>
          </a:xfrm>
          <a:noFill/>
        </p:spPr>
      </p:pic>
      <p:pic>
        <p:nvPicPr>
          <p:cNvPr id="32771" name="Picture 5" descr="C:\Documents and Settings\Rustina\Desktop\sm.jpg"/>
          <p:cNvPicPr>
            <a:picLocks noChangeAspect="1" noChangeArrowheads="1"/>
          </p:cNvPicPr>
          <p:nvPr/>
        </p:nvPicPr>
        <p:blipFill>
          <a:blip r:embed="rId4" cstate="print"/>
          <a:srcRect/>
          <a:stretch>
            <a:fillRect/>
          </a:stretch>
        </p:blipFill>
        <p:spPr bwMode="auto">
          <a:xfrm>
            <a:off x="0" y="3717925"/>
            <a:ext cx="3709988" cy="3140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Malignant </a:t>
            </a:r>
            <a:r>
              <a:rPr lang="en-IN" sz="2400" dirty="0" err="1" smtClean="0"/>
              <a:t>neoplasms</a:t>
            </a:r>
            <a:r>
              <a:rPr lang="en-IN" sz="2400" dirty="0" smtClean="0"/>
              <a:t> are characterized by a wide range of </a:t>
            </a:r>
            <a:r>
              <a:rPr lang="en-IN" sz="2400" dirty="0" err="1" smtClean="0"/>
              <a:t>parenchymal</a:t>
            </a:r>
            <a:r>
              <a:rPr lang="en-IN" sz="2400" dirty="0" smtClean="0"/>
              <a:t> cell differentiation: </a:t>
            </a:r>
          </a:p>
          <a:p>
            <a:pPr>
              <a:buNone/>
            </a:pPr>
            <a:endParaRPr lang="en-IN" sz="2400" dirty="0" smtClean="0"/>
          </a:p>
          <a:p>
            <a:r>
              <a:rPr lang="en-IN" sz="2000" dirty="0" smtClean="0">
                <a:solidFill>
                  <a:srgbClr val="C00000"/>
                </a:solidFill>
              </a:rPr>
              <a:t>Well differentiated</a:t>
            </a:r>
          </a:p>
          <a:p>
            <a:pPr>
              <a:buNone/>
            </a:pPr>
            <a:r>
              <a:rPr lang="en-IN" sz="2000" dirty="0" smtClean="0">
                <a:solidFill>
                  <a:srgbClr val="C00000"/>
                </a:solidFill>
              </a:rPr>
              <a:t> </a:t>
            </a:r>
          </a:p>
          <a:p>
            <a:r>
              <a:rPr lang="en-IN" sz="2000" dirty="0" smtClean="0">
                <a:solidFill>
                  <a:srgbClr val="C00000"/>
                </a:solidFill>
              </a:rPr>
              <a:t>Moderately well differentiated</a:t>
            </a:r>
          </a:p>
          <a:p>
            <a:pPr>
              <a:buNone/>
            </a:pPr>
            <a:endParaRPr lang="en-IN" sz="2000" dirty="0" smtClean="0">
              <a:solidFill>
                <a:srgbClr val="C00000"/>
              </a:solidFill>
            </a:endParaRPr>
          </a:p>
          <a:p>
            <a:r>
              <a:rPr lang="en-IN" sz="2000" dirty="0" smtClean="0">
                <a:solidFill>
                  <a:srgbClr val="C00000"/>
                </a:solidFill>
              </a:rPr>
              <a:t>Undifferentiated.</a:t>
            </a:r>
            <a:endParaRPr lang="en-IN" sz="2000" dirty="0">
              <a:solidFill>
                <a:srgbClr val="C0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Malignant </a:t>
            </a:r>
            <a:r>
              <a:rPr lang="en-IN" sz="2400" dirty="0" err="1" smtClean="0"/>
              <a:t>neoplasms</a:t>
            </a:r>
            <a:r>
              <a:rPr lang="en-IN" sz="2400" dirty="0" smtClean="0"/>
              <a:t> that are composed of poorly differentiated cells are said to be </a:t>
            </a:r>
            <a:r>
              <a:rPr lang="en-IN" sz="2400" i="1" dirty="0" err="1" smtClean="0"/>
              <a:t>anaplastic</a:t>
            </a:r>
            <a:r>
              <a:rPr lang="en-IN" sz="2400" dirty="0" smtClean="0"/>
              <a:t>. </a:t>
            </a:r>
          </a:p>
          <a:p>
            <a:pPr>
              <a:buNone/>
            </a:pPr>
            <a:endParaRPr lang="en-IN" sz="2400" dirty="0" smtClean="0"/>
          </a:p>
          <a:p>
            <a:r>
              <a:rPr lang="en-IN" sz="2400" dirty="0" smtClean="0"/>
              <a:t>Lack of differentiation, or </a:t>
            </a:r>
            <a:r>
              <a:rPr lang="en-IN" sz="2400" dirty="0" err="1" smtClean="0">
                <a:solidFill>
                  <a:srgbClr val="C00000"/>
                </a:solidFill>
              </a:rPr>
              <a:t>anaplasia</a:t>
            </a:r>
            <a:r>
              <a:rPr lang="en-IN" sz="2400" dirty="0" smtClean="0"/>
              <a:t>, is considered a </a:t>
            </a:r>
            <a:r>
              <a:rPr lang="en-IN" sz="2400" dirty="0" smtClean="0">
                <a:solidFill>
                  <a:srgbClr val="C00000"/>
                </a:solidFill>
              </a:rPr>
              <a:t>hallmark of malignancy</a:t>
            </a:r>
            <a:r>
              <a:rPr lang="en-IN" sz="2400" dirty="0" smtClean="0"/>
              <a:t>. </a:t>
            </a:r>
            <a:endParaRPr lang="en-IN" sz="24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 </a:t>
            </a:r>
            <a:r>
              <a:rPr lang="en-IN" sz="2000" dirty="0" smtClean="0"/>
              <a:t>Anaplasia literally means </a:t>
            </a:r>
            <a:r>
              <a:rPr lang="en-IN" sz="2000" dirty="0" smtClean="0">
                <a:solidFill>
                  <a:srgbClr val="C00000"/>
                </a:solidFill>
              </a:rPr>
              <a:t>“backward formation” </a:t>
            </a:r>
          </a:p>
          <a:p>
            <a:pPr>
              <a:buNone/>
            </a:pPr>
            <a:r>
              <a:rPr lang="en-IN" sz="2000" dirty="0" smtClean="0"/>
              <a:t>				</a:t>
            </a:r>
          </a:p>
          <a:p>
            <a:pPr>
              <a:buNone/>
            </a:pPr>
            <a:r>
              <a:rPr lang="en-IN" sz="2000" dirty="0" smtClean="0">
                <a:solidFill>
                  <a:srgbClr val="C00000"/>
                </a:solidFill>
              </a:rPr>
              <a:t>     Dedifferentiation or failure of differentiation ?? </a:t>
            </a:r>
          </a:p>
          <a:p>
            <a:pPr>
              <a:buNone/>
            </a:pPr>
            <a:endParaRPr lang="en-IN" sz="2000" dirty="0" smtClean="0">
              <a:solidFill>
                <a:srgbClr val="C00000"/>
              </a:solidFill>
            </a:endParaRPr>
          </a:p>
          <a:p>
            <a:r>
              <a:rPr lang="en-IN" sz="2000" dirty="0" smtClean="0"/>
              <a:t>Recent studies indicate that dedifferentiation of apparently mature cells does occur during carcinogenesis </a:t>
            </a:r>
          </a:p>
          <a:p>
            <a:pPr>
              <a:buNone/>
            </a:pPr>
            <a:r>
              <a:rPr lang="en-IN" sz="2000" dirty="0" smtClean="0"/>
              <a:t>				</a:t>
            </a:r>
          </a:p>
          <a:p>
            <a:pPr>
              <a:buNone/>
            </a:pPr>
            <a:r>
              <a:rPr lang="en-IN" sz="2000" dirty="0" smtClean="0"/>
              <a:t>			          </a:t>
            </a:r>
            <a:r>
              <a:rPr lang="en-IN" sz="2000" dirty="0" smtClean="0">
                <a:solidFill>
                  <a:srgbClr val="C00000"/>
                </a:solidFill>
              </a:rPr>
              <a:t>Dedifferentiation </a:t>
            </a:r>
          </a:p>
          <a:p>
            <a:r>
              <a:rPr lang="en-IN" sz="2000" dirty="0" smtClean="0"/>
              <a:t>It is now known that at least some cancers arise from stem cells in tissues  </a:t>
            </a:r>
          </a:p>
          <a:p>
            <a:pPr>
              <a:buNone/>
            </a:pPr>
            <a:r>
              <a:rPr lang="en-IN" sz="2000" dirty="0" smtClean="0"/>
              <a:t>				       </a:t>
            </a:r>
          </a:p>
          <a:p>
            <a:pPr>
              <a:buNone/>
            </a:pPr>
            <a:r>
              <a:rPr lang="en-IN" sz="2000" dirty="0" smtClean="0"/>
              <a:t>			</a:t>
            </a:r>
            <a:r>
              <a:rPr lang="en-IN" sz="2000" dirty="0" smtClean="0">
                <a:solidFill>
                  <a:srgbClr val="C00000"/>
                </a:solidFill>
              </a:rPr>
              <a:t>     Failure of differentiation </a:t>
            </a:r>
          </a:p>
          <a:p>
            <a:pPr>
              <a:buNone/>
            </a:pPr>
            <a:endParaRPr lang="en-IN" sz="2000" dirty="0"/>
          </a:p>
        </p:txBody>
      </p:sp>
      <p:sp>
        <p:nvSpPr>
          <p:cNvPr id="5" name="Down Arrow 4"/>
          <p:cNvSpPr/>
          <p:nvPr/>
        </p:nvSpPr>
        <p:spPr>
          <a:xfrm>
            <a:off x="4572000" y="3733800"/>
            <a:ext cx="152400" cy="381000"/>
          </a:xfrm>
          <a:prstGeom prst="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Down Arrow 5"/>
          <p:cNvSpPr/>
          <p:nvPr/>
        </p:nvSpPr>
        <p:spPr>
          <a:xfrm>
            <a:off x="4572000" y="4876800"/>
            <a:ext cx="1524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solidFill>
                  <a:srgbClr val="C00000"/>
                </a:solidFill>
                <a:effectLst/>
              </a:rPr>
              <a:t>Key points</a:t>
            </a:r>
            <a:endParaRPr lang="en-IN" sz="2400" dirty="0">
              <a:solidFill>
                <a:srgbClr val="C00000"/>
              </a:solidFill>
              <a:effectLst/>
            </a:endParaRPr>
          </a:p>
        </p:txBody>
      </p:sp>
      <p:sp>
        <p:nvSpPr>
          <p:cNvPr id="3" name="Content Placeholder 2"/>
          <p:cNvSpPr>
            <a:spLocks noGrp="1"/>
          </p:cNvSpPr>
          <p:nvPr>
            <p:ph idx="1"/>
          </p:nvPr>
        </p:nvSpPr>
        <p:spPr/>
        <p:txBody>
          <a:bodyPr/>
          <a:lstStyle/>
          <a:p>
            <a:pPr>
              <a:defRPr/>
            </a:pPr>
            <a:r>
              <a:rPr lang="en-US" sz="2400" dirty="0" smtClean="0"/>
              <a:t>Well differentiated neoplasm</a:t>
            </a:r>
          </a:p>
          <a:p>
            <a:pPr>
              <a:buNone/>
              <a:defRPr/>
            </a:pPr>
            <a:endParaRPr lang="en-US" sz="2400" dirty="0" smtClean="0"/>
          </a:p>
          <a:p>
            <a:pPr>
              <a:defRPr/>
            </a:pPr>
            <a:r>
              <a:rPr lang="en-US" sz="2000" dirty="0" smtClean="0"/>
              <a:t>Resembles mature cells of tissue of  origin</a:t>
            </a:r>
          </a:p>
          <a:p>
            <a:pPr>
              <a:buNone/>
            </a:pPr>
            <a:r>
              <a:rPr lang="en-IN" dirty="0" smtClean="0"/>
              <a:t>  • </a:t>
            </a:r>
            <a:r>
              <a:rPr lang="en-IN" sz="2000" dirty="0" smtClean="0"/>
              <a:t>The cells in benign </a:t>
            </a:r>
            <a:r>
              <a:rPr lang="en-IN" sz="2000" dirty="0" err="1" smtClean="0"/>
              <a:t>tumors</a:t>
            </a:r>
            <a:r>
              <a:rPr lang="en-IN" sz="2000" dirty="0" smtClean="0"/>
              <a:t> are </a:t>
            </a:r>
            <a:r>
              <a:rPr lang="en-IN" sz="2000" dirty="0" smtClean="0">
                <a:solidFill>
                  <a:srgbClr val="C00000"/>
                </a:solidFill>
              </a:rPr>
              <a:t>almost always well differentiated</a:t>
            </a:r>
            <a:r>
              <a:rPr lang="en-IN" sz="2000" dirty="0" smtClean="0"/>
              <a:t>                     and resemble their normal cells of origin.</a:t>
            </a:r>
          </a:p>
          <a:p>
            <a:pPr>
              <a:buNone/>
            </a:pPr>
            <a:endParaRPr lang="en-IN" sz="2000" dirty="0" smtClean="0"/>
          </a:p>
          <a:p>
            <a:r>
              <a:rPr lang="en-IN" sz="2000" dirty="0" smtClean="0"/>
              <a:t>Poorly differentiated or undifferentiated cancers show proliferation without differentiation or maturation.</a:t>
            </a:r>
            <a:endParaRPr lang="en-IN" sz="20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smtClean="0">
                <a:solidFill>
                  <a:srgbClr val="C00000"/>
                </a:solidFill>
                <a:effectLst/>
              </a:rPr>
              <a:t>Correlation with biologic behavior</a:t>
            </a:r>
            <a:r>
              <a:rPr lang="en-US" dirty="0" smtClean="0">
                <a:solidFill>
                  <a:srgbClr val="C00000"/>
                </a:solidFill>
              </a:rPr>
              <a:t/>
            </a:r>
            <a:br>
              <a:rPr lang="en-US" dirty="0" smtClean="0">
                <a:solidFill>
                  <a:srgbClr val="C00000"/>
                </a:solidFill>
              </a:rPr>
            </a:br>
            <a:endParaRPr lang="en-IN" dirty="0">
              <a:solidFill>
                <a:srgbClr val="C00000"/>
              </a:solidFill>
            </a:endParaRPr>
          </a:p>
        </p:txBody>
      </p:sp>
      <p:sp>
        <p:nvSpPr>
          <p:cNvPr id="3" name="Content Placeholder 2"/>
          <p:cNvSpPr>
            <a:spLocks noGrp="1"/>
          </p:cNvSpPr>
          <p:nvPr>
            <p:ph idx="1"/>
          </p:nvPr>
        </p:nvSpPr>
        <p:spPr/>
        <p:txBody>
          <a:bodyPr/>
          <a:lstStyle/>
          <a:p>
            <a:pPr lvl="1">
              <a:defRPr/>
            </a:pPr>
            <a:endParaRPr lang="en-US" sz="2000" dirty="0" smtClean="0"/>
          </a:p>
          <a:p>
            <a:pPr lvl="1">
              <a:defRPr/>
            </a:pPr>
            <a:endParaRPr lang="en-US" sz="2000" dirty="0" smtClean="0"/>
          </a:p>
          <a:p>
            <a:pPr lvl="1">
              <a:defRPr/>
            </a:pPr>
            <a:r>
              <a:rPr lang="en-US" sz="2000" dirty="0" smtClean="0"/>
              <a:t>Benign tumors are well differentiated and have </a:t>
            </a:r>
            <a:r>
              <a:rPr lang="en-US" sz="2000" dirty="0" smtClean="0">
                <a:solidFill>
                  <a:srgbClr val="C00000"/>
                </a:solidFill>
              </a:rPr>
              <a:t>good prognosis</a:t>
            </a:r>
            <a:r>
              <a:rPr lang="en-US" sz="2000" dirty="0" smtClean="0"/>
              <a:t>.</a:t>
            </a:r>
          </a:p>
          <a:p>
            <a:pPr lvl="1">
              <a:buNone/>
              <a:defRPr/>
            </a:pPr>
            <a:endParaRPr lang="en-US" sz="2000" dirty="0" smtClean="0"/>
          </a:p>
          <a:p>
            <a:pPr lvl="1">
              <a:buNone/>
              <a:defRPr/>
            </a:pPr>
            <a:endParaRPr lang="en-US" sz="2000" dirty="0" smtClean="0"/>
          </a:p>
          <a:p>
            <a:pPr lvl="1">
              <a:buNone/>
              <a:defRPr/>
            </a:pPr>
            <a:endParaRPr lang="en-US" sz="2000" dirty="0" smtClean="0"/>
          </a:p>
          <a:p>
            <a:pPr lvl="1">
              <a:defRPr/>
            </a:pPr>
            <a:r>
              <a:rPr lang="en-US" sz="2000" dirty="0" smtClean="0"/>
              <a:t>Poorly differentiated malignant tumors usually have </a:t>
            </a:r>
            <a:r>
              <a:rPr lang="en-US" sz="2000" dirty="0" smtClean="0">
                <a:solidFill>
                  <a:srgbClr val="C00000"/>
                </a:solidFill>
              </a:rPr>
              <a:t>worse prognosis</a:t>
            </a:r>
          </a:p>
          <a:p>
            <a:pPr>
              <a:buNone/>
            </a:pPr>
            <a:endParaRPr lang="en-IN"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0" y="0"/>
            <a:ext cx="9144000" cy="6888163"/>
          </a:xfrm>
          <a:prstGeom prst="rect">
            <a:avLst/>
          </a:prstGeom>
          <a:noFill/>
          <a:ln w="9525">
            <a:noFill/>
            <a:miter lim="800000"/>
            <a:headEnd/>
            <a:tailEnd/>
          </a:ln>
        </p:spPr>
      </p:pic>
      <p:sp>
        <p:nvSpPr>
          <p:cNvPr id="30723" name="TextBox 4"/>
          <p:cNvSpPr txBox="1">
            <a:spLocks noChangeArrowheads="1"/>
          </p:cNvSpPr>
          <p:nvPr/>
        </p:nvSpPr>
        <p:spPr bwMode="auto">
          <a:xfrm>
            <a:off x="0" y="6019800"/>
            <a:ext cx="9144000" cy="523875"/>
          </a:xfrm>
          <a:prstGeom prst="rect">
            <a:avLst/>
          </a:prstGeom>
          <a:noFill/>
          <a:ln w="9525">
            <a:noFill/>
            <a:miter lim="800000"/>
            <a:headEnd/>
            <a:tailEnd/>
          </a:ln>
        </p:spPr>
        <p:txBody>
          <a:bodyPr>
            <a:spAutoFit/>
          </a:bodyPr>
          <a:lstStyle/>
          <a:p>
            <a:pPr algn="ctr"/>
            <a:r>
              <a:rPr lang="en-US" sz="2400" b="1"/>
              <a:t>If cells </a:t>
            </a:r>
            <a:r>
              <a:rPr lang="en-US" sz="2800" b="1"/>
              <a:t>LOOK BAD</a:t>
            </a:r>
            <a:r>
              <a:rPr lang="en-US" sz="2400" b="1"/>
              <a:t>, they are probably going to </a:t>
            </a:r>
            <a:r>
              <a:rPr lang="en-US" sz="2800" b="1"/>
              <a:t>BEHAVE BAD</a:t>
            </a:r>
            <a:endParaRPr lang="en-US" sz="2400" b="1"/>
          </a:p>
        </p:txBody>
      </p:sp>
      <p:pic>
        <p:nvPicPr>
          <p:cNvPr id="30724" name="Picture 4"/>
          <p:cNvPicPr>
            <a:picLocks noChangeAspect="1" noChangeArrowheads="1"/>
          </p:cNvPicPr>
          <p:nvPr/>
        </p:nvPicPr>
        <p:blipFill>
          <a:blip r:embed="rId4" cstate="print"/>
          <a:srcRect/>
          <a:stretch>
            <a:fillRect/>
          </a:stretch>
        </p:blipFill>
        <p:spPr bwMode="auto">
          <a:xfrm>
            <a:off x="5410200" y="0"/>
            <a:ext cx="2312988" cy="1728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067800" cy="6248400"/>
          </a:xfrm>
          <a:prstGeom prst="rect">
            <a:avLst/>
          </a:prstGeom>
          <a:noFill/>
          <a:ln w="9525">
            <a:noFill/>
            <a:miter lim="800000"/>
            <a:headEnd/>
            <a:tailEnd/>
          </a:ln>
        </p:spPr>
      </p:pic>
      <p:sp>
        <p:nvSpPr>
          <p:cNvPr id="31747" name="TextBox 4"/>
          <p:cNvSpPr txBox="1">
            <a:spLocks noChangeArrowheads="1"/>
          </p:cNvSpPr>
          <p:nvPr/>
        </p:nvSpPr>
        <p:spPr bwMode="auto">
          <a:xfrm>
            <a:off x="0" y="6334125"/>
            <a:ext cx="9144000" cy="461963"/>
          </a:xfrm>
          <a:prstGeom prst="rect">
            <a:avLst/>
          </a:prstGeom>
          <a:noFill/>
          <a:ln w="9525">
            <a:noFill/>
            <a:miter lim="800000"/>
            <a:headEnd/>
            <a:tailEnd/>
          </a:ln>
        </p:spPr>
        <p:txBody>
          <a:bodyPr>
            <a:spAutoFit/>
          </a:bodyPr>
          <a:lstStyle/>
          <a:p>
            <a:pPr algn="ctr"/>
            <a:r>
              <a:rPr lang="en-US" sz="2000" b="1">
                <a:solidFill>
                  <a:schemeClr val="bg2"/>
                </a:solidFill>
              </a:rPr>
              <a:t>If cells </a:t>
            </a:r>
            <a:r>
              <a:rPr lang="en-US" sz="2400" b="1">
                <a:solidFill>
                  <a:schemeClr val="bg2"/>
                </a:solidFill>
              </a:rPr>
              <a:t>LOOK GOOD</a:t>
            </a:r>
            <a:r>
              <a:rPr lang="en-US" sz="2000" b="1">
                <a:solidFill>
                  <a:schemeClr val="bg2"/>
                </a:solidFill>
              </a:rPr>
              <a:t>, they are probably going to </a:t>
            </a:r>
            <a:r>
              <a:rPr lang="en-US" sz="2400" b="1">
                <a:solidFill>
                  <a:schemeClr val="bg2"/>
                </a:solidFill>
              </a:rPr>
              <a:t>BEHAVE GOOD</a:t>
            </a:r>
            <a:endParaRPr lang="en-US" sz="2000" b="1">
              <a:solidFill>
                <a:schemeClr val="bg2"/>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dirty="0" err="1" smtClean="0">
                <a:solidFill>
                  <a:srgbClr val="FF0000"/>
                </a:solidFill>
                <a:effectLst/>
              </a:rPr>
              <a:t>Anaplasia</a:t>
            </a:r>
            <a:r>
              <a:rPr lang="en-IN" sz="2800" dirty="0" smtClean="0">
                <a:solidFill>
                  <a:srgbClr val="FF0000"/>
                </a:solidFill>
                <a:effectLst/>
              </a:rPr>
              <a:t> --- Key points</a:t>
            </a:r>
            <a:endParaRPr lang="en-IN" sz="2800" dirty="0">
              <a:solidFill>
                <a:srgbClr val="FF0000"/>
              </a:solidFill>
              <a:effectLst/>
            </a:endParaRPr>
          </a:p>
        </p:txBody>
      </p:sp>
      <p:sp>
        <p:nvSpPr>
          <p:cNvPr id="3" name="Content Placeholder 2"/>
          <p:cNvSpPr>
            <a:spLocks noGrp="1"/>
          </p:cNvSpPr>
          <p:nvPr>
            <p:ph idx="1"/>
          </p:nvPr>
        </p:nvSpPr>
        <p:spPr/>
        <p:txBody>
          <a:bodyPr>
            <a:normAutofit/>
          </a:bodyPr>
          <a:lstStyle/>
          <a:p>
            <a:r>
              <a:rPr lang="en-IN" sz="2400" dirty="0" smtClean="0">
                <a:solidFill>
                  <a:srgbClr val="C00000"/>
                </a:solidFill>
              </a:rPr>
              <a:t>Complete loss of differentiation</a:t>
            </a:r>
          </a:p>
          <a:p>
            <a:endParaRPr lang="en-IN" sz="2400" dirty="0" smtClean="0">
              <a:solidFill>
                <a:srgbClr val="C00000"/>
              </a:solidFill>
            </a:endParaRPr>
          </a:p>
          <a:p>
            <a:r>
              <a:rPr lang="en-IN" sz="2400" dirty="0" smtClean="0">
                <a:solidFill>
                  <a:srgbClr val="C00000"/>
                </a:solidFill>
              </a:rPr>
              <a:t>Hallmark of malignant transformation</a:t>
            </a:r>
          </a:p>
          <a:p>
            <a:endParaRPr lang="en-IN" sz="2400" dirty="0" smtClean="0">
              <a:solidFill>
                <a:srgbClr val="C00000"/>
              </a:solidFill>
            </a:endParaRPr>
          </a:p>
          <a:p>
            <a:r>
              <a:rPr lang="en-IN" sz="2400" dirty="0" smtClean="0">
                <a:solidFill>
                  <a:srgbClr val="C00000"/>
                </a:solidFill>
              </a:rPr>
              <a:t>Irreversible</a:t>
            </a:r>
          </a:p>
          <a:p>
            <a:endParaRPr lang="en-IN" sz="2400" dirty="0">
              <a:solidFill>
                <a:srgbClr val="C0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1295400" y="838200"/>
            <a:ext cx="7010400" cy="6019800"/>
          </a:xfrm>
        </p:spPr>
        <p:txBody>
          <a:bodyPr>
            <a:normAutofit/>
          </a:bodyPr>
          <a:lstStyle/>
          <a:p>
            <a:pPr eaLnBrk="1" hangingPunct="1">
              <a:defRPr/>
            </a:pPr>
            <a:r>
              <a:rPr lang="en-US" sz="2000" b="1" dirty="0" err="1" smtClean="0"/>
              <a:t>Pleomorphism</a:t>
            </a:r>
            <a:endParaRPr lang="en-US" sz="2000" b="1" dirty="0" smtClean="0"/>
          </a:p>
          <a:p>
            <a:pPr lvl="1" eaLnBrk="1" hangingPunct="1">
              <a:defRPr/>
            </a:pPr>
            <a:r>
              <a:rPr lang="en-US" sz="2000" dirty="0" smtClean="0"/>
              <a:t>Size</a:t>
            </a:r>
          </a:p>
          <a:p>
            <a:pPr lvl="1" eaLnBrk="1" hangingPunct="1">
              <a:defRPr/>
            </a:pPr>
            <a:r>
              <a:rPr lang="en-US" sz="2000" dirty="0" smtClean="0"/>
              <a:t>shape</a:t>
            </a:r>
          </a:p>
          <a:p>
            <a:pPr eaLnBrk="1" hangingPunct="1">
              <a:defRPr/>
            </a:pPr>
            <a:r>
              <a:rPr lang="en-US" sz="2000" b="1" dirty="0" smtClean="0"/>
              <a:t>Abnormal nuclear morphology</a:t>
            </a:r>
          </a:p>
          <a:p>
            <a:pPr lvl="1" eaLnBrk="1" hangingPunct="1">
              <a:defRPr/>
            </a:pPr>
            <a:r>
              <a:rPr lang="en-US" sz="2000" dirty="0" err="1" smtClean="0"/>
              <a:t>Hyperchromasia</a:t>
            </a:r>
            <a:endParaRPr lang="en-US" sz="2000" dirty="0" smtClean="0"/>
          </a:p>
          <a:p>
            <a:pPr lvl="1" eaLnBrk="1" hangingPunct="1">
              <a:defRPr/>
            </a:pPr>
            <a:r>
              <a:rPr lang="en-US" sz="2000" dirty="0" smtClean="0"/>
              <a:t>High nuclear </a:t>
            </a:r>
            <a:r>
              <a:rPr lang="en-US" sz="2000" dirty="0" err="1" smtClean="0"/>
              <a:t>cytoplasmic</a:t>
            </a:r>
            <a:r>
              <a:rPr lang="en-US" sz="2000" dirty="0" smtClean="0"/>
              <a:t> ratio</a:t>
            </a:r>
          </a:p>
          <a:p>
            <a:pPr lvl="1" eaLnBrk="1" hangingPunct="1">
              <a:defRPr/>
            </a:pPr>
            <a:r>
              <a:rPr lang="en-US" sz="2000" dirty="0" smtClean="0"/>
              <a:t>Chromatin clumping</a:t>
            </a:r>
          </a:p>
          <a:p>
            <a:pPr lvl="1" eaLnBrk="1" hangingPunct="1">
              <a:defRPr/>
            </a:pPr>
            <a:r>
              <a:rPr lang="en-US" sz="2000" dirty="0" smtClean="0"/>
              <a:t>Prominent nucleoli</a:t>
            </a:r>
          </a:p>
          <a:p>
            <a:pPr eaLnBrk="1" hangingPunct="1">
              <a:defRPr/>
            </a:pPr>
            <a:r>
              <a:rPr lang="en-US" sz="2000" b="1" dirty="0" smtClean="0"/>
              <a:t>Mitoses</a:t>
            </a:r>
          </a:p>
          <a:p>
            <a:pPr lvl="1" eaLnBrk="1" hangingPunct="1">
              <a:defRPr/>
            </a:pPr>
            <a:r>
              <a:rPr lang="en-US" sz="2000" dirty="0" smtClean="0"/>
              <a:t>Mitotic rate</a:t>
            </a:r>
          </a:p>
          <a:p>
            <a:pPr lvl="1" eaLnBrk="1" hangingPunct="1">
              <a:defRPr/>
            </a:pPr>
            <a:r>
              <a:rPr lang="en-US" sz="2000" dirty="0" smtClean="0"/>
              <a:t>Location of mitoses</a:t>
            </a:r>
          </a:p>
          <a:p>
            <a:pPr eaLnBrk="1" hangingPunct="1">
              <a:defRPr/>
            </a:pPr>
            <a:r>
              <a:rPr lang="en-US" sz="2000" b="1" dirty="0" smtClean="0"/>
              <a:t>Loss of polarity  </a:t>
            </a:r>
          </a:p>
          <a:p>
            <a:pPr eaLnBrk="1" hangingPunct="1">
              <a:defRPr/>
            </a:pPr>
            <a:endParaRPr lang="en-US" sz="2000" dirty="0" smtClean="0"/>
          </a:p>
        </p:txBody>
      </p:sp>
      <p:sp>
        <p:nvSpPr>
          <p:cNvPr id="4" name="Title 3"/>
          <p:cNvSpPr>
            <a:spLocks noGrp="1"/>
          </p:cNvSpPr>
          <p:nvPr>
            <p:ph type="title"/>
          </p:nvPr>
        </p:nvSpPr>
        <p:spPr>
          <a:xfrm>
            <a:off x="457200" y="0"/>
            <a:ext cx="8229600" cy="609600"/>
          </a:xfrm>
        </p:spPr>
        <p:txBody>
          <a:bodyPr>
            <a:normAutofit fontScale="90000"/>
          </a:bodyPr>
          <a:lstStyle/>
          <a:p>
            <a:pPr>
              <a:defRPr/>
            </a:pPr>
            <a:r>
              <a:rPr lang="en-US" sz="4800" dirty="0" smtClean="0"/>
              <a:t>                  </a:t>
            </a:r>
            <a:r>
              <a:rPr lang="en-US" sz="2700" b="1" dirty="0" smtClean="0">
                <a:solidFill>
                  <a:srgbClr val="C00000"/>
                </a:solidFill>
                <a:effectLst/>
              </a:rPr>
              <a:t>ANAPLASIA</a:t>
            </a:r>
            <a:endParaRPr lang="en-US" sz="2700" b="1" dirty="0">
              <a:solidFill>
                <a:srgbClr val="C00000"/>
              </a:solidFill>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838200" y="304800"/>
            <a:ext cx="7772400" cy="1143000"/>
          </a:xfrm>
        </p:spPr>
        <p:txBody>
          <a:bodyPr/>
          <a:lstStyle/>
          <a:p>
            <a:pPr algn="l"/>
            <a:r>
              <a:rPr lang="en-US" altLang="zh-CN" b="1" dirty="0" smtClean="0">
                <a:latin typeface="Times New Roman" pitchFamily="18" charset="0"/>
              </a:rPr>
              <a:t> </a:t>
            </a:r>
            <a:r>
              <a:rPr lang="en-US" altLang="zh-CN" sz="3200" dirty="0" smtClean="0">
                <a:effectLst/>
                <a:latin typeface="Times New Roman" pitchFamily="18" charset="0"/>
              </a:rPr>
              <a:t>Text of Pathology:</a:t>
            </a:r>
            <a:endParaRPr lang="zh-CN" altLang="en-US" sz="3200" dirty="0" smtClean="0">
              <a:effectLst/>
              <a:latin typeface="Times New Roman" pitchFamily="18" charset="0"/>
            </a:endParaRPr>
          </a:p>
        </p:txBody>
      </p:sp>
      <p:sp>
        <p:nvSpPr>
          <p:cNvPr id="12291" name="Rectangle 3"/>
          <p:cNvSpPr>
            <a:spLocks noGrp="1" noChangeArrowheads="1"/>
          </p:cNvSpPr>
          <p:nvPr>
            <p:ph type="body" idx="1"/>
          </p:nvPr>
        </p:nvSpPr>
        <p:spPr>
          <a:xfrm>
            <a:off x="838200" y="1295400"/>
            <a:ext cx="7772400" cy="4953000"/>
          </a:xfrm>
        </p:spPr>
        <p:txBody>
          <a:bodyPr>
            <a:normAutofit/>
          </a:bodyPr>
          <a:lstStyle/>
          <a:p>
            <a:pPr marL="533400" indent="-533400">
              <a:lnSpc>
                <a:spcPct val="120000"/>
              </a:lnSpc>
              <a:buFont typeface="Wingdings" pitchFamily="2" charset="2"/>
              <a:buNone/>
            </a:pPr>
            <a:r>
              <a:rPr lang="en-US" altLang="zh-CN" sz="2800" dirty="0" smtClean="0">
                <a:solidFill>
                  <a:schemeClr val="folHlink"/>
                </a:solidFill>
              </a:rPr>
              <a:t>(1) </a:t>
            </a:r>
            <a:r>
              <a:rPr lang="en-US" altLang="zh-CN" sz="2800" dirty="0" smtClean="0">
                <a:solidFill>
                  <a:srgbClr val="C00000"/>
                </a:solidFill>
              </a:rPr>
              <a:t>General pathology</a:t>
            </a:r>
            <a:r>
              <a:rPr lang="en-US" altLang="zh-CN" sz="3600" dirty="0" smtClean="0">
                <a:solidFill>
                  <a:schemeClr val="folHlink"/>
                </a:solidFill>
              </a:rPr>
              <a:t>:</a:t>
            </a:r>
            <a:r>
              <a:rPr lang="en-US" altLang="zh-CN" sz="2800" dirty="0" smtClean="0">
                <a:solidFill>
                  <a:schemeClr val="folHlink"/>
                </a:solidFill>
              </a:rPr>
              <a:t> </a:t>
            </a:r>
          </a:p>
          <a:p>
            <a:pPr marL="533400" indent="-533400">
              <a:lnSpc>
                <a:spcPct val="120000"/>
              </a:lnSpc>
              <a:buFont typeface="Wingdings" pitchFamily="2" charset="2"/>
              <a:buNone/>
            </a:pPr>
            <a:r>
              <a:rPr lang="en-US" altLang="zh-CN" sz="2400" dirty="0" smtClean="0">
                <a:solidFill>
                  <a:schemeClr val="folHlink"/>
                </a:solidFill>
              </a:rPr>
              <a:t>       concerned with the basic  reaction of cells and tissues to abnormal stimuli that underlie all diseases.</a:t>
            </a:r>
          </a:p>
          <a:p>
            <a:pPr marL="533400" indent="-533400">
              <a:lnSpc>
                <a:spcPct val="120000"/>
              </a:lnSpc>
              <a:buFont typeface="Wingdings" pitchFamily="2" charset="2"/>
              <a:buNone/>
            </a:pPr>
            <a:endParaRPr lang="en-US" altLang="zh-CN" sz="2400" dirty="0" smtClean="0">
              <a:solidFill>
                <a:schemeClr val="folHlink"/>
              </a:solidFill>
            </a:endParaRPr>
          </a:p>
          <a:p>
            <a:pPr marL="533400" indent="-533400">
              <a:lnSpc>
                <a:spcPct val="120000"/>
              </a:lnSpc>
              <a:buFont typeface="Wingdings" pitchFamily="2" charset="2"/>
              <a:buNone/>
            </a:pPr>
            <a:r>
              <a:rPr lang="en-US" altLang="zh-CN" sz="2800" dirty="0" smtClean="0">
                <a:solidFill>
                  <a:schemeClr val="folHlink"/>
                </a:solidFill>
              </a:rPr>
              <a:t>(2) </a:t>
            </a:r>
            <a:r>
              <a:rPr lang="en-US" altLang="zh-CN" sz="2800" dirty="0" smtClean="0">
                <a:solidFill>
                  <a:srgbClr val="C00000"/>
                </a:solidFill>
              </a:rPr>
              <a:t>Systemic pathology :</a:t>
            </a:r>
          </a:p>
          <a:p>
            <a:pPr marL="533400" indent="-533400">
              <a:lnSpc>
                <a:spcPct val="120000"/>
              </a:lnSpc>
              <a:buFont typeface="Wingdings" pitchFamily="2" charset="2"/>
              <a:buNone/>
            </a:pPr>
            <a:r>
              <a:rPr lang="en-US" altLang="zh-CN" sz="2400" dirty="0" smtClean="0">
                <a:solidFill>
                  <a:schemeClr val="folHlink"/>
                </a:solidFill>
              </a:rPr>
              <a:t>       describe the specific responses of specialized    </a:t>
            </a:r>
          </a:p>
          <a:p>
            <a:pPr marL="533400" indent="-533400">
              <a:lnSpc>
                <a:spcPct val="120000"/>
              </a:lnSpc>
              <a:buFont typeface="Wingdings" pitchFamily="2" charset="2"/>
              <a:buNone/>
            </a:pPr>
            <a:r>
              <a:rPr lang="en-US" altLang="zh-CN" sz="2400" dirty="0" smtClean="0">
                <a:solidFill>
                  <a:schemeClr val="folHlink"/>
                </a:solidFill>
              </a:rPr>
              <a:t>       organs and tissues to defined stimuli</a:t>
            </a:r>
            <a:r>
              <a:rPr lang="en-US" altLang="zh-CN" sz="2400" b="1" dirty="0" smtClean="0">
                <a:solidFill>
                  <a:schemeClr val="folHlink"/>
                </a:solidFill>
              </a:rPr>
              <a:t>.</a:t>
            </a:r>
            <a:endParaRPr lang="zh-CN" altLang="en-US" sz="2400" b="1" dirty="0" smtClean="0">
              <a:solidFill>
                <a:schemeClr val="folHlink"/>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solidFill>
                  <a:srgbClr val="C00000"/>
                </a:solidFill>
                <a:effectLst/>
              </a:rPr>
              <a:t>Features of Anaplasia</a:t>
            </a:r>
            <a:endParaRPr lang="en-IN" sz="2400" dirty="0">
              <a:solidFill>
                <a:srgbClr val="C00000"/>
              </a:solidFill>
              <a:effectLst/>
            </a:endParaRPr>
          </a:p>
        </p:txBody>
      </p:sp>
      <p:sp>
        <p:nvSpPr>
          <p:cNvPr id="3" name="Content Placeholder 2"/>
          <p:cNvSpPr>
            <a:spLocks noGrp="1"/>
          </p:cNvSpPr>
          <p:nvPr>
            <p:ph idx="1"/>
          </p:nvPr>
        </p:nvSpPr>
        <p:spPr/>
        <p:txBody>
          <a:bodyPr>
            <a:normAutofit lnSpcReduction="10000"/>
          </a:bodyPr>
          <a:lstStyle/>
          <a:p>
            <a:r>
              <a:rPr lang="en-IN" sz="2000" dirty="0" smtClean="0">
                <a:solidFill>
                  <a:srgbClr val="C00000"/>
                </a:solidFill>
              </a:rPr>
              <a:t>Marked </a:t>
            </a:r>
            <a:r>
              <a:rPr lang="en-IN" sz="2000" dirty="0" err="1" smtClean="0">
                <a:solidFill>
                  <a:srgbClr val="C00000"/>
                </a:solidFill>
              </a:rPr>
              <a:t>pleomorphism</a:t>
            </a:r>
            <a:r>
              <a:rPr lang="en-IN" sz="2000" dirty="0" smtClean="0">
                <a:solidFill>
                  <a:srgbClr val="C00000"/>
                </a:solidFill>
              </a:rPr>
              <a:t> </a:t>
            </a:r>
            <a:r>
              <a:rPr lang="en-IN" sz="2000" dirty="0" smtClean="0"/>
              <a:t>(variation in size and shape of cells)</a:t>
            </a:r>
          </a:p>
          <a:p>
            <a:pPr>
              <a:buNone/>
            </a:pPr>
            <a:endParaRPr lang="en-IN" sz="2000" dirty="0" smtClean="0"/>
          </a:p>
          <a:p>
            <a:r>
              <a:rPr lang="en-IN" sz="2000" dirty="0" err="1" smtClean="0">
                <a:solidFill>
                  <a:srgbClr val="C00000"/>
                </a:solidFill>
              </a:rPr>
              <a:t>Anisonucleosis</a:t>
            </a:r>
            <a:r>
              <a:rPr lang="en-IN" sz="2000" dirty="0" smtClean="0"/>
              <a:t> (variation in size of nuclei)</a:t>
            </a:r>
          </a:p>
          <a:p>
            <a:pPr>
              <a:buNone/>
            </a:pPr>
            <a:endParaRPr lang="en-IN" sz="2000" dirty="0" smtClean="0"/>
          </a:p>
          <a:p>
            <a:r>
              <a:rPr lang="en-US" sz="2000" u="sng" dirty="0" smtClean="0">
                <a:solidFill>
                  <a:srgbClr val="C00000"/>
                </a:solidFill>
              </a:rPr>
              <a:t>Abnormal nuclear morphology </a:t>
            </a:r>
            <a:r>
              <a:rPr lang="en-US" sz="2000" dirty="0" smtClean="0"/>
              <a:t>:</a:t>
            </a:r>
          </a:p>
          <a:p>
            <a:pPr>
              <a:buNone/>
            </a:pPr>
            <a:endParaRPr lang="en-US" sz="2000" dirty="0" smtClean="0"/>
          </a:p>
          <a:p>
            <a:r>
              <a:rPr lang="en-IN" sz="2000" dirty="0" smtClean="0"/>
              <a:t>Nuclei are extremely </a:t>
            </a:r>
            <a:r>
              <a:rPr lang="en-IN" sz="2000" dirty="0" err="1" smtClean="0"/>
              <a:t>hyperchromatic</a:t>
            </a:r>
            <a:r>
              <a:rPr lang="en-IN" sz="2000" dirty="0" smtClean="0"/>
              <a:t> (dark-staining) and large resulting in an increased nuclear-to-</a:t>
            </a:r>
            <a:r>
              <a:rPr lang="en-IN" sz="2000" dirty="0" err="1" smtClean="0"/>
              <a:t>cytoplasmic</a:t>
            </a:r>
            <a:r>
              <a:rPr lang="en-IN" sz="2000" dirty="0" smtClean="0"/>
              <a:t> ratio that may approach </a:t>
            </a:r>
            <a:r>
              <a:rPr lang="en-IN" sz="2000" b="1" dirty="0" smtClean="0">
                <a:solidFill>
                  <a:srgbClr val="C00000"/>
                </a:solidFill>
              </a:rPr>
              <a:t>1 : 1 </a:t>
            </a:r>
            <a:r>
              <a:rPr lang="en-IN" sz="2000" dirty="0" smtClean="0"/>
              <a:t>instead of the normal </a:t>
            </a:r>
            <a:r>
              <a:rPr lang="en-IN" sz="2000" b="1" dirty="0" smtClean="0">
                <a:solidFill>
                  <a:srgbClr val="C00000"/>
                </a:solidFill>
              </a:rPr>
              <a:t>1 : 4 or 1 : 6.</a:t>
            </a:r>
          </a:p>
          <a:p>
            <a:pPr>
              <a:buNone/>
            </a:pPr>
            <a:endParaRPr lang="en-IN" sz="2000" dirty="0" smtClean="0"/>
          </a:p>
          <a:p>
            <a:r>
              <a:rPr lang="en-IN" sz="2000" dirty="0" smtClean="0"/>
              <a:t>The chromatin is often coarsely clumped and distributed along the nuclear membrane. Large nucleoli are usually present in these nuclei.</a:t>
            </a:r>
            <a:br>
              <a:rPr lang="en-IN" sz="2000" dirty="0" smtClean="0"/>
            </a:br>
            <a:endParaRPr lang="en-IN" sz="20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7" descr="AnaplasticLargeCellCaLung"/>
          <p:cNvPicPr>
            <a:picLocks noChangeAspect="1" noChangeArrowheads="1"/>
          </p:cNvPicPr>
          <p:nvPr/>
        </p:nvPicPr>
        <p:blipFill>
          <a:blip r:embed="rId3" cstate="print"/>
          <a:srcRect/>
          <a:stretch>
            <a:fillRect/>
          </a:stretch>
        </p:blipFill>
        <p:spPr bwMode="auto">
          <a:xfrm>
            <a:off x="-762000" y="0"/>
            <a:ext cx="10648950" cy="8220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solidFill>
                  <a:srgbClr val="C00000"/>
                </a:solidFill>
                <a:effectLst/>
              </a:rPr>
              <a:t>Mitoses</a:t>
            </a:r>
            <a:endParaRPr lang="en-IN" sz="2400" dirty="0">
              <a:solidFill>
                <a:srgbClr val="C00000"/>
              </a:solidFill>
              <a:effectLst/>
            </a:endParaRPr>
          </a:p>
        </p:txBody>
      </p:sp>
      <p:sp>
        <p:nvSpPr>
          <p:cNvPr id="3" name="Content Placeholder 2"/>
          <p:cNvSpPr>
            <a:spLocks noGrp="1"/>
          </p:cNvSpPr>
          <p:nvPr>
            <p:ph idx="1"/>
          </p:nvPr>
        </p:nvSpPr>
        <p:spPr/>
        <p:txBody>
          <a:bodyPr>
            <a:normAutofit/>
          </a:bodyPr>
          <a:lstStyle/>
          <a:p>
            <a:r>
              <a:rPr lang="en-IN" sz="2000" dirty="0" smtClean="0"/>
              <a:t>Undifferentiated </a:t>
            </a:r>
            <a:r>
              <a:rPr lang="en-IN" sz="2000" dirty="0" err="1" smtClean="0"/>
              <a:t>tumors</a:t>
            </a:r>
            <a:r>
              <a:rPr lang="en-IN" sz="2000" dirty="0" smtClean="0"/>
              <a:t> usually possess large numbers of mitoses, reflecting the higher proliferative activity of the </a:t>
            </a:r>
            <a:r>
              <a:rPr lang="en-IN" sz="2000" dirty="0" err="1" smtClean="0"/>
              <a:t>parenchymal</a:t>
            </a:r>
            <a:r>
              <a:rPr lang="en-IN" sz="2000" dirty="0" smtClean="0"/>
              <a:t> cells. </a:t>
            </a:r>
          </a:p>
          <a:p>
            <a:pPr>
              <a:buNone/>
            </a:pPr>
            <a:endParaRPr lang="en-IN" sz="2000" dirty="0" smtClean="0"/>
          </a:p>
          <a:p>
            <a:r>
              <a:rPr lang="en-IN" sz="2000" i="1" dirty="0" smtClean="0"/>
              <a:t>The presence of mitoses, however, does not necessarily indicate that a tumor is malignant or that the tissue is neoplastic.</a:t>
            </a:r>
            <a:r>
              <a:rPr lang="en-IN" sz="2000" dirty="0" smtClean="0"/>
              <a:t> </a:t>
            </a:r>
          </a:p>
          <a:p>
            <a:pPr>
              <a:buNone/>
            </a:pPr>
            <a:endParaRPr lang="en-IN" sz="2000" dirty="0" smtClean="0"/>
          </a:p>
          <a:p>
            <a:r>
              <a:rPr lang="en-IN" sz="2000" dirty="0" smtClean="0"/>
              <a:t>Many normal tissues exhibiting rapid turnover, such as bone marrow, have numerous mitoses, and non-neoplastic proliferations such as </a:t>
            </a:r>
            <a:r>
              <a:rPr lang="en-IN" sz="2000" dirty="0" err="1" smtClean="0"/>
              <a:t>hyperplasias</a:t>
            </a:r>
            <a:r>
              <a:rPr lang="en-IN" sz="2000" dirty="0" smtClean="0"/>
              <a:t> contain mitosis. </a:t>
            </a:r>
          </a:p>
          <a:p>
            <a:pPr>
              <a:buNone/>
            </a:pPr>
            <a:endParaRPr lang="en-IN" sz="2000" dirty="0" smtClean="0"/>
          </a:p>
          <a:p>
            <a:r>
              <a:rPr lang="en-IN" sz="2000" dirty="0" smtClean="0"/>
              <a:t>More important as a morphologic feature of malignant </a:t>
            </a:r>
            <a:r>
              <a:rPr lang="en-IN" sz="2000" dirty="0" err="1" smtClean="0"/>
              <a:t>neoplasia</a:t>
            </a:r>
            <a:r>
              <a:rPr lang="en-IN" sz="2000" dirty="0" smtClean="0"/>
              <a:t> are </a:t>
            </a:r>
            <a:r>
              <a:rPr lang="en-IN" sz="2000" dirty="0" smtClean="0">
                <a:solidFill>
                  <a:srgbClr val="C00000"/>
                </a:solidFill>
              </a:rPr>
              <a:t>atypical, bizarre mitotic figures, sometimes producing </a:t>
            </a:r>
            <a:r>
              <a:rPr lang="en-IN" sz="2000" dirty="0" err="1" smtClean="0">
                <a:solidFill>
                  <a:srgbClr val="C00000"/>
                </a:solidFill>
              </a:rPr>
              <a:t>tripolar</a:t>
            </a:r>
            <a:r>
              <a:rPr lang="en-IN" sz="2000" dirty="0" smtClean="0">
                <a:solidFill>
                  <a:srgbClr val="C00000"/>
                </a:solidFill>
              </a:rPr>
              <a:t>, </a:t>
            </a:r>
            <a:r>
              <a:rPr lang="en-IN" sz="2000" dirty="0" err="1" smtClean="0">
                <a:solidFill>
                  <a:srgbClr val="C00000"/>
                </a:solidFill>
              </a:rPr>
              <a:t>quadripolar</a:t>
            </a:r>
            <a:r>
              <a:rPr lang="en-IN" sz="2000" dirty="0" smtClean="0">
                <a:solidFill>
                  <a:srgbClr val="C00000"/>
                </a:solidFill>
              </a:rPr>
              <a:t>, or </a:t>
            </a:r>
            <a:r>
              <a:rPr lang="en-IN" sz="2000" dirty="0" err="1" smtClean="0">
                <a:solidFill>
                  <a:srgbClr val="C00000"/>
                </a:solidFill>
              </a:rPr>
              <a:t>multipolar</a:t>
            </a:r>
            <a:r>
              <a:rPr lang="en-IN" sz="2000" dirty="0" smtClean="0">
                <a:solidFill>
                  <a:srgbClr val="C00000"/>
                </a:solidFill>
              </a:rPr>
              <a:t> spindles</a:t>
            </a:r>
            <a:endParaRPr lang="en-IN" sz="2000" dirty="0">
              <a:solidFill>
                <a:srgbClr val="C0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solidFill>
                  <a:srgbClr val="C00000"/>
                </a:solidFill>
                <a:effectLst/>
              </a:rPr>
              <a:t>Loss of polarity</a:t>
            </a:r>
            <a:endParaRPr lang="en-IN" sz="2400" dirty="0">
              <a:solidFill>
                <a:srgbClr val="C00000"/>
              </a:solidFill>
              <a:effectLst/>
            </a:endParaRPr>
          </a:p>
        </p:txBody>
      </p:sp>
      <p:sp>
        <p:nvSpPr>
          <p:cNvPr id="3" name="Content Placeholder 2"/>
          <p:cNvSpPr>
            <a:spLocks noGrp="1"/>
          </p:cNvSpPr>
          <p:nvPr>
            <p:ph idx="1"/>
          </p:nvPr>
        </p:nvSpPr>
        <p:spPr/>
        <p:txBody>
          <a:bodyPr>
            <a:normAutofit/>
          </a:bodyPr>
          <a:lstStyle/>
          <a:p>
            <a:r>
              <a:rPr lang="en-IN" sz="2000" dirty="0" smtClean="0"/>
              <a:t>In addition to the </a:t>
            </a:r>
            <a:r>
              <a:rPr lang="en-IN" sz="2000" dirty="0" err="1" smtClean="0"/>
              <a:t>cytologic</a:t>
            </a:r>
            <a:r>
              <a:rPr lang="en-IN" sz="2000" dirty="0" smtClean="0"/>
              <a:t> abnormalities, the </a:t>
            </a:r>
            <a:r>
              <a:rPr lang="en-IN" sz="2000" i="1" dirty="0" smtClean="0"/>
              <a:t>orientation of </a:t>
            </a:r>
            <a:r>
              <a:rPr lang="en-IN" sz="2000" i="1" dirty="0" err="1" smtClean="0"/>
              <a:t>anaplastic</a:t>
            </a:r>
            <a:r>
              <a:rPr lang="en-IN" sz="2000" i="1" dirty="0" smtClean="0"/>
              <a:t> cells is markedly disturbed (i.e., they lose normal polarity)</a:t>
            </a:r>
            <a:r>
              <a:rPr lang="en-IN" sz="2000" dirty="0" smtClean="0"/>
              <a:t>. </a:t>
            </a:r>
          </a:p>
          <a:p>
            <a:endParaRPr lang="en-IN" sz="2000" dirty="0" smtClean="0"/>
          </a:p>
          <a:p>
            <a:r>
              <a:rPr lang="en-IN" sz="2000" dirty="0" smtClean="0"/>
              <a:t>Sheets or large masses of tumor cells grow in an anarchic, disorganized fashion</a:t>
            </a:r>
          </a:p>
          <a:p>
            <a:endParaRPr lang="en-IN" sz="2000" dirty="0"/>
          </a:p>
        </p:txBody>
      </p:sp>
      <p:pic>
        <p:nvPicPr>
          <p:cNvPr id="4" name="Picture 7" descr="S01871-025-f014"/>
          <p:cNvPicPr>
            <a:picLocks noChangeAspect="1" noChangeArrowheads="1"/>
          </p:cNvPicPr>
          <p:nvPr/>
        </p:nvPicPr>
        <p:blipFill>
          <a:blip r:embed="rId2" cstate="print"/>
          <a:srcRect/>
          <a:stretch>
            <a:fillRect/>
          </a:stretch>
        </p:blipFill>
        <p:spPr bwMode="auto">
          <a:xfrm>
            <a:off x="1143000" y="3276600"/>
            <a:ext cx="7848600" cy="32004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solidFill>
                  <a:srgbClr val="C00000"/>
                </a:solidFill>
                <a:effectLst/>
              </a:rPr>
              <a:t>Other changes</a:t>
            </a:r>
            <a:endParaRPr lang="en-IN" sz="2400" dirty="0">
              <a:solidFill>
                <a:srgbClr val="C00000"/>
              </a:solidFill>
              <a:effectLst/>
            </a:endParaRPr>
          </a:p>
        </p:txBody>
      </p:sp>
      <p:sp>
        <p:nvSpPr>
          <p:cNvPr id="3" name="Content Placeholder 2"/>
          <p:cNvSpPr>
            <a:spLocks noGrp="1"/>
          </p:cNvSpPr>
          <p:nvPr>
            <p:ph idx="1"/>
          </p:nvPr>
        </p:nvSpPr>
        <p:spPr/>
        <p:txBody>
          <a:bodyPr>
            <a:normAutofit/>
          </a:bodyPr>
          <a:lstStyle/>
          <a:p>
            <a:r>
              <a:rPr lang="en-IN" sz="2000" dirty="0" smtClean="0"/>
              <a:t>Another feature of </a:t>
            </a:r>
            <a:r>
              <a:rPr lang="en-IN" sz="2000" dirty="0" err="1" smtClean="0"/>
              <a:t>anaplasia</a:t>
            </a:r>
            <a:r>
              <a:rPr lang="en-IN" sz="2000" dirty="0" smtClean="0"/>
              <a:t> is the formation of </a:t>
            </a:r>
            <a:r>
              <a:rPr lang="en-IN" sz="2000" i="1" dirty="0" smtClean="0"/>
              <a:t>tumor giant cells. </a:t>
            </a:r>
          </a:p>
          <a:p>
            <a:pPr>
              <a:buNone/>
            </a:pPr>
            <a:endParaRPr lang="en-IN" sz="2000" i="1" dirty="0" smtClean="0"/>
          </a:p>
          <a:p>
            <a:r>
              <a:rPr lang="en-IN" sz="2000" dirty="0" smtClean="0"/>
              <a:t>Some possessing only a single huge polymorphic nucleus and others having two or more nuclei. </a:t>
            </a:r>
          </a:p>
          <a:p>
            <a:pPr>
              <a:buNone/>
            </a:pPr>
            <a:endParaRPr lang="en-IN" sz="2000" dirty="0" smtClean="0"/>
          </a:p>
          <a:p>
            <a:r>
              <a:rPr lang="en-IN" sz="2000" dirty="0" smtClean="0"/>
              <a:t>These giant cells are not to be confused with inflammatory </a:t>
            </a:r>
            <a:r>
              <a:rPr lang="en-IN" sz="2000" dirty="0" err="1" smtClean="0"/>
              <a:t>Langhan’s</a:t>
            </a:r>
            <a:r>
              <a:rPr lang="en-IN" sz="2000" dirty="0" smtClean="0"/>
              <a:t> or foreign body giant cells, which are derived from macrophages and contain many small, normal-appearing nuclei. </a:t>
            </a:r>
          </a:p>
          <a:p>
            <a:pPr>
              <a:buNone/>
            </a:pPr>
            <a:endParaRPr lang="en-IN" sz="2000" dirty="0" smtClean="0"/>
          </a:p>
          <a:p>
            <a:r>
              <a:rPr lang="en-IN" sz="2000" dirty="0" smtClean="0"/>
              <a:t>In the cancer giant cell, the nuclei are </a:t>
            </a:r>
            <a:r>
              <a:rPr lang="en-IN" sz="2000" dirty="0" err="1" smtClean="0"/>
              <a:t>hyperchromatic</a:t>
            </a:r>
            <a:r>
              <a:rPr lang="en-IN" sz="2000" dirty="0" smtClean="0"/>
              <a:t> and large in relation to the cell</a:t>
            </a:r>
            <a:endParaRPr lang="en-IN" sz="20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066800" y="838200"/>
            <a:ext cx="7772400" cy="914400"/>
          </a:xfrm>
        </p:spPr>
        <p:txBody>
          <a:bodyPr>
            <a:normAutofit/>
          </a:bodyPr>
          <a:lstStyle/>
          <a:p>
            <a:pPr eaLnBrk="1" hangingPunct="1"/>
            <a:r>
              <a:rPr lang="en-US" sz="2400" dirty="0" smtClean="0">
                <a:effectLst/>
              </a:rPr>
              <a:t>Microscopic features of tumors</a:t>
            </a:r>
          </a:p>
        </p:txBody>
      </p:sp>
      <p:sp>
        <p:nvSpPr>
          <p:cNvPr id="20483" name="Rectangle 3"/>
          <p:cNvSpPr>
            <a:spLocks noGrp="1" noChangeArrowheads="1"/>
          </p:cNvSpPr>
          <p:nvPr>
            <p:ph type="body" idx="1"/>
          </p:nvPr>
        </p:nvSpPr>
        <p:spPr>
          <a:xfrm>
            <a:off x="1066800" y="1905000"/>
            <a:ext cx="7772400" cy="4114800"/>
          </a:xfrm>
        </p:spPr>
        <p:txBody>
          <a:bodyPr>
            <a:normAutofit/>
          </a:bodyPr>
          <a:lstStyle/>
          <a:p>
            <a:pPr eaLnBrk="1" hangingPunct="1"/>
            <a:r>
              <a:rPr lang="en-US" sz="2000" dirty="0" err="1" smtClean="0"/>
              <a:t>Pleomorphism</a:t>
            </a:r>
            <a:r>
              <a:rPr lang="en-US" sz="2000" dirty="0" smtClean="0"/>
              <a:t> – variation in size and shape of cells within the neoplasm</a:t>
            </a:r>
          </a:p>
        </p:txBody>
      </p:sp>
      <p:pic>
        <p:nvPicPr>
          <p:cNvPr id="20484" name="Picture 5" descr="S01871-007-f008"/>
          <p:cNvPicPr>
            <a:picLocks noChangeAspect="1" noChangeArrowheads="1"/>
          </p:cNvPicPr>
          <p:nvPr/>
        </p:nvPicPr>
        <p:blipFill>
          <a:blip r:embed="rId2" cstate="print"/>
          <a:srcRect/>
          <a:stretch>
            <a:fillRect/>
          </a:stretch>
        </p:blipFill>
        <p:spPr bwMode="auto">
          <a:xfrm>
            <a:off x="2133600" y="2819400"/>
            <a:ext cx="5589588" cy="37719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066800" y="381000"/>
            <a:ext cx="7772400" cy="1143000"/>
          </a:xfrm>
        </p:spPr>
        <p:txBody>
          <a:bodyPr>
            <a:normAutofit/>
          </a:bodyPr>
          <a:lstStyle/>
          <a:p>
            <a:pPr eaLnBrk="1" hangingPunct="1"/>
            <a:r>
              <a:rPr lang="en-US" sz="2400" dirty="0" smtClean="0">
                <a:effectLst/>
              </a:rPr>
              <a:t>Microscopic features of tumors</a:t>
            </a:r>
          </a:p>
        </p:txBody>
      </p:sp>
      <p:sp>
        <p:nvSpPr>
          <p:cNvPr id="21507" name="Rectangle 3"/>
          <p:cNvSpPr>
            <a:spLocks noGrp="1" noChangeArrowheads="1"/>
          </p:cNvSpPr>
          <p:nvPr>
            <p:ph type="body" idx="1"/>
          </p:nvPr>
        </p:nvSpPr>
        <p:spPr>
          <a:xfrm>
            <a:off x="1066800" y="1447800"/>
            <a:ext cx="7772400" cy="5181600"/>
          </a:xfrm>
        </p:spPr>
        <p:txBody>
          <a:bodyPr>
            <a:normAutofit/>
          </a:bodyPr>
          <a:lstStyle/>
          <a:p>
            <a:pPr eaLnBrk="1" hangingPunct="1"/>
            <a:r>
              <a:rPr lang="en-US" sz="2000" dirty="0" smtClean="0"/>
              <a:t>Mitotic activity - Increased in more malignant tumors and often abnormal in shape (</a:t>
            </a:r>
            <a:r>
              <a:rPr lang="en-US" sz="2000" dirty="0" err="1" smtClean="0"/>
              <a:t>tripolar</a:t>
            </a:r>
            <a:r>
              <a:rPr lang="en-US" sz="2000" dirty="0" smtClean="0"/>
              <a:t> mitoses– </a:t>
            </a:r>
            <a:r>
              <a:rPr lang="en-US" sz="2000" dirty="0" smtClean="0">
                <a:solidFill>
                  <a:srgbClr val="C00000"/>
                </a:solidFill>
              </a:rPr>
              <a:t>Mercedes </a:t>
            </a:r>
            <a:r>
              <a:rPr lang="en-US" sz="2000" dirty="0" err="1" smtClean="0">
                <a:solidFill>
                  <a:srgbClr val="C00000"/>
                </a:solidFill>
              </a:rPr>
              <a:t>benz</a:t>
            </a:r>
            <a:r>
              <a:rPr lang="en-US" sz="2000" dirty="0" smtClean="0">
                <a:solidFill>
                  <a:srgbClr val="C00000"/>
                </a:solidFill>
              </a:rPr>
              <a:t> sign</a:t>
            </a:r>
            <a:r>
              <a:rPr lang="en-US" sz="2000" dirty="0" smtClean="0"/>
              <a:t>)</a:t>
            </a:r>
          </a:p>
        </p:txBody>
      </p:sp>
      <p:pic>
        <p:nvPicPr>
          <p:cNvPr id="21508" name="Picture 5" descr="S01871-007-f009"/>
          <p:cNvPicPr>
            <a:picLocks noChangeAspect="1" noChangeArrowheads="1"/>
          </p:cNvPicPr>
          <p:nvPr/>
        </p:nvPicPr>
        <p:blipFill>
          <a:blip r:embed="rId2" cstate="print"/>
          <a:srcRect/>
          <a:stretch>
            <a:fillRect/>
          </a:stretch>
        </p:blipFill>
        <p:spPr bwMode="auto">
          <a:xfrm>
            <a:off x="2209800" y="2514600"/>
            <a:ext cx="5649913" cy="4068763"/>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dirty="0" smtClean="0">
                <a:solidFill>
                  <a:srgbClr val="C00000"/>
                </a:solidFill>
                <a:effectLst/>
              </a:rPr>
              <a:t>????? Q </a:t>
            </a:r>
            <a:endParaRPr lang="en-IN" sz="2800" dirty="0">
              <a:solidFill>
                <a:srgbClr val="C00000"/>
              </a:solidFill>
              <a:effectLst/>
            </a:endParaRPr>
          </a:p>
        </p:txBody>
      </p:sp>
      <p:sp>
        <p:nvSpPr>
          <p:cNvPr id="3" name="Content Placeholder 2"/>
          <p:cNvSpPr>
            <a:spLocks noGrp="1"/>
          </p:cNvSpPr>
          <p:nvPr>
            <p:ph idx="1"/>
          </p:nvPr>
        </p:nvSpPr>
        <p:spPr/>
        <p:txBody>
          <a:bodyPr>
            <a:normAutofit/>
          </a:bodyPr>
          <a:lstStyle/>
          <a:p>
            <a:r>
              <a:rPr lang="en-IN" sz="2400" dirty="0" smtClean="0"/>
              <a:t>Lack of differentiation is called – </a:t>
            </a:r>
          </a:p>
          <a:p>
            <a:endParaRPr lang="en-IN" sz="2400" dirty="0" smtClean="0"/>
          </a:p>
          <a:p>
            <a:r>
              <a:rPr lang="en-IN" sz="2000" dirty="0" smtClean="0"/>
              <a:t>Anaplasia</a:t>
            </a:r>
          </a:p>
          <a:p>
            <a:r>
              <a:rPr lang="en-IN" sz="2000" dirty="0" smtClean="0"/>
              <a:t>Dysplasia</a:t>
            </a:r>
          </a:p>
          <a:p>
            <a:r>
              <a:rPr lang="en-IN" sz="2000" dirty="0" smtClean="0"/>
              <a:t>Metaplasia</a:t>
            </a:r>
          </a:p>
          <a:p>
            <a:r>
              <a:rPr lang="en-IN" sz="2000" dirty="0" smtClean="0"/>
              <a:t>Hyperplasia</a:t>
            </a:r>
            <a:endParaRPr lang="en-IN" sz="20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dirty="0" smtClean="0">
                <a:effectLst/>
              </a:rPr>
              <a:t>?????? Q</a:t>
            </a:r>
            <a:endParaRPr lang="en-IN" sz="2800" dirty="0">
              <a:effectLst/>
            </a:endParaRPr>
          </a:p>
        </p:txBody>
      </p:sp>
      <p:sp>
        <p:nvSpPr>
          <p:cNvPr id="3" name="Content Placeholder 2"/>
          <p:cNvSpPr>
            <a:spLocks noGrp="1"/>
          </p:cNvSpPr>
          <p:nvPr>
            <p:ph idx="1"/>
          </p:nvPr>
        </p:nvSpPr>
        <p:spPr/>
        <p:txBody>
          <a:bodyPr>
            <a:normAutofit/>
          </a:bodyPr>
          <a:lstStyle/>
          <a:p>
            <a:r>
              <a:rPr lang="en-IN" sz="2400" dirty="0" smtClean="0"/>
              <a:t>Reversible loss of polarity with abnormality in size and shape of cells is known as – </a:t>
            </a:r>
          </a:p>
          <a:p>
            <a:endParaRPr lang="en-IN" sz="2400" dirty="0" smtClean="0"/>
          </a:p>
          <a:p>
            <a:r>
              <a:rPr lang="en-IN" sz="2000" dirty="0" smtClean="0"/>
              <a:t>Metaplasia</a:t>
            </a:r>
          </a:p>
          <a:p>
            <a:r>
              <a:rPr lang="en-IN" sz="2000" dirty="0" smtClean="0"/>
              <a:t>Dysplasia</a:t>
            </a:r>
          </a:p>
          <a:p>
            <a:r>
              <a:rPr lang="en-IN" sz="2000" dirty="0" smtClean="0"/>
              <a:t>Hyperplasia</a:t>
            </a:r>
          </a:p>
          <a:p>
            <a:r>
              <a:rPr lang="en-IN" sz="2000" dirty="0" smtClean="0"/>
              <a:t>Anaplasia</a:t>
            </a:r>
            <a:endParaRPr lang="en-IN" sz="20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dirty="0" smtClean="0">
                <a:solidFill>
                  <a:srgbClr val="C00000"/>
                </a:solidFill>
                <a:effectLst/>
              </a:rPr>
              <a:t>What is Dysplasia? </a:t>
            </a:r>
            <a:endParaRPr lang="en-IN" sz="2800" dirty="0">
              <a:solidFill>
                <a:srgbClr val="C00000"/>
              </a:solidFill>
              <a:effectLst/>
            </a:endParaRPr>
          </a:p>
        </p:txBody>
      </p:sp>
      <p:sp>
        <p:nvSpPr>
          <p:cNvPr id="3" name="Content Placeholder 2"/>
          <p:cNvSpPr>
            <a:spLocks noGrp="1"/>
          </p:cNvSpPr>
          <p:nvPr>
            <p:ph idx="1"/>
          </p:nvPr>
        </p:nvSpPr>
        <p:spPr/>
        <p:txBody>
          <a:bodyPr>
            <a:normAutofit/>
          </a:bodyPr>
          <a:lstStyle/>
          <a:p>
            <a:r>
              <a:rPr lang="en-IN" sz="2000" dirty="0" smtClean="0"/>
              <a:t>Dysplasia is a disordered but non-</a:t>
            </a:r>
            <a:r>
              <a:rPr lang="en-IN" sz="2000" dirty="0" err="1" smtClean="0"/>
              <a:t>neoplastic</a:t>
            </a:r>
            <a:r>
              <a:rPr lang="en-IN" sz="2000" dirty="0" smtClean="0"/>
              <a:t> proliferation of epithelia  </a:t>
            </a:r>
          </a:p>
          <a:p>
            <a:r>
              <a:rPr lang="en-IN" sz="2000" dirty="0" smtClean="0"/>
              <a:t>It is a loss in the uniformity of individual cells and in their architectural orientation</a:t>
            </a:r>
          </a:p>
          <a:p>
            <a:r>
              <a:rPr lang="en-IN" sz="2400" dirty="0" smtClean="0">
                <a:solidFill>
                  <a:srgbClr val="C00000"/>
                </a:solidFill>
              </a:rPr>
              <a:t>Features of dysplastic cells: . </a:t>
            </a:r>
          </a:p>
          <a:p>
            <a:r>
              <a:rPr lang="en-IN" sz="2000" dirty="0" smtClean="0"/>
              <a:t>Considerable </a:t>
            </a:r>
            <a:r>
              <a:rPr lang="en-IN" sz="2000" dirty="0" err="1" smtClean="0">
                <a:solidFill>
                  <a:srgbClr val="C00000"/>
                </a:solidFill>
              </a:rPr>
              <a:t>pleomorphism</a:t>
            </a:r>
            <a:r>
              <a:rPr lang="en-IN" sz="2000" dirty="0" smtClean="0"/>
              <a:t> (variation in size and shape)</a:t>
            </a:r>
          </a:p>
          <a:p>
            <a:r>
              <a:rPr lang="en-IN" sz="2000" dirty="0" smtClean="0"/>
              <a:t> </a:t>
            </a:r>
            <a:r>
              <a:rPr lang="en-IN" sz="2000" dirty="0" err="1" smtClean="0">
                <a:solidFill>
                  <a:srgbClr val="C00000"/>
                </a:solidFill>
              </a:rPr>
              <a:t>Hyperchromatic</a:t>
            </a:r>
            <a:r>
              <a:rPr lang="en-IN" sz="2000" dirty="0" smtClean="0">
                <a:solidFill>
                  <a:srgbClr val="C00000"/>
                </a:solidFill>
              </a:rPr>
              <a:t> </a:t>
            </a:r>
            <a:r>
              <a:rPr lang="en-IN" sz="2000" dirty="0" smtClean="0"/>
              <a:t>nuclei, abnormally large for the size of the cell </a:t>
            </a:r>
          </a:p>
          <a:p>
            <a:r>
              <a:rPr lang="en-IN" sz="2000" dirty="0" smtClean="0"/>
              <a:t>Mitotic figures are more abundant than usual and appear in </a:t>
            </a:r>
            <a:r>
              <a:rPr lang="en-IN" sz="2000" dirty="0" smtClean="0">
                <a:solidFill>
                  <a:srgbClr val="C00000"/>
                </a:solidFill>
              </a:rPr>
              <a:t>abnormal locations </a:t>
            </a:r>
            <a:r>
              <a:rPr lang="en-IN" sz="2000" dirty="0" smtClean="0"/>
              <a:t>.</a:t>
            </a:r>
          </a:p>
          <a:p>
            <a:r>
              <a:rPr lang="en-IN" sz="2000" dirty="0" smtClean="0"/>
              <a:t>(In dysplastic stratified </a:t>
            </a:r>
            <a:r>
              <a:rPr lang="en-IN" sz="2000" dirty="0" err="1" smtClean="0"/>
              <a:t>squamous</a:t>
            </a:r>
            <a:r>
              <a:rPr lang="en-IN" sz="2000" dirty="0" smtClean="0"/>
              <a:t> epithelium, mitoses are not confined to the basal layers)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p:txBody>
          <a:bodyPr/>
          <a:lstStyle/>
          <a:p>
            <a:pPr eaLnBrk="1" hangingPunct="1"/>
            <a:r>
              <a:rPr lang="en-US" sz="3200" dirty="0" smtClean="0"/>
              <a:t>Subdivisions of clinical Pathology</a:t>
            </a:r>
            <a:r>
              <a:rPr lang="en-US" dirty="0" smtClean="0"/>
              <a:t>:</a:t>
            </a:r>
          </a:p>
        </p:txBody>
      </p:sp>
      <p:sp>
        <p:nvSpPr>
          <p:cNvPr id="13315" name="Rectangle 1027"/>
          <p:cNvSpPr>
            <a:spLocks noGrp="1" noChangeArrowheads="1"/>
          </p:cNvSpPr>
          <p:nvPr>
            <p:ph sz="half" idx="1"/>
          </p:nvPr>
        </p:nvSpPr>
        <p:spPr>
          <a:xfrm>
            <a:off x="1066800" y="1600200"/>
            <a:ext cx="3962400" cy="4648200"/>
          </a:xfrm>
        </p:spPr>
        <p:txBody>
          <a:bodyPr>
            <a:normAutofit/>
          </a:bodyPr>
          <a:lstStyle/>
          <a:p>
            <a:pPr eaLnBrk="1" hangingPunct="1">
              <a:lnSpc>
                <a:spcPct val="90000"/>
              </a:lnSpc>
            </a:pPr>
            <a:r>
              <a:rPr lang="en-US" sz="2400" dirty="0" smtClean="0"/>
              <a:t>Histopathology</a:t>
            </a:r>
          </a:p>
          <a:p>
            <a:pPr eaLnBrk="1" hangingPunct="1">
              <a:lnSpc>
                <a:spcPct val="90000"/>
              </a:lnSpc>
            </a:pPr>
            <a:r>
              <a:rPr lang="en-US" sz="2400" dirty="0" err="1" smtClean="0"/>
              <a:t>Cytopathology</a:t>
            </a:r>
            <a:endParaRPr lang="en-US" sz="2400" dirty="0" smtClean="0"/>
          </a:p>
          <a:p>
            <a:pPr eaLnBrk="1" hangingPunct="1">
              <a:lnSpc>
                <a:spcPct val="90000"/>
              </a:lnSpc>
            </a:pPr>
            <a:r>
              <a:rPr lang="en-US" sz="2400" dirty="0" err="1" smtClean="0"/>
              <a:t>Haematology</a:t>
            </a:r>
            <a:endParaRPr lang="en-US" sz="2400" dirty="0" smtClean="0"/>
          </a:p>
          <a:p>
            <a:pPr eaLnBrk="1" hangingPunct="1">
              <a:lnSpc>
                <a:spcPct val="90000"/>
              </a:lnSpc>
            </a:pPr>
            <a:r>
              <a:rPr lang="en-US" sz="2400" dirty="0" smtClean="0"/>
              <a:t>Microbiology</a:t>
            </a:r>
          </a:p>
          <a:p>
            <a:pPr eaLnBrk="1" hangingPunct="1">
              <a:lnSpc>
                <a:spcPct val="90000"/>
              </a:lnSpc>
            </a:pPr>
            <a:r>
              <a:rPr lang="en-US" sz="2400" dirty="0" smtClean="0"/>
              <a:t>Immunology</a:t>
            </a:r>
          </a:p>
          <a:p>
            <a:pPr eaLnBrk="1" hangingPunct="1">
              <a:lnSpc>
                <a:spcPct val="90000"/>
              </a:lnSpc>
            </a:pPr>
            <a:r>
              <a:rPr lang="en-US" sz="2400" dirty="0" smtClean="0"/>
              <a:t>Chemical Pathology</a:t>
            </a:r>
          </a:p>
          <a:p>
            <a:pPr eaLnBrk="1" hangingPunct="1">
              <a:lnSpc>
                <a:spcPct val="90000"/>
              </a:lnSpc>
            </a:pPr>
            <a:r>
              <a:rPr lang="en-US" sz="2400" dirty="0" smtClean="0"/>
              <a:t>Genetics</a:t>
            </a:r>
          </a:p>
          <a:p>
            <a:pPr eaLnBrk="1" hangingPunct="1">
              <a:lnSpc>
                <a:spcPct val="90000"/>
              </a:lnSpc>
            </a:pPr>
            <a:r>
              <a:rPr lang="en-US" sz="2400" dirty="0" smtClean="0"/>
              <a:t>Toxicology</a:t>
            </a:r>
          </a:p>
          <a:p>
            <a:pPr eaLnBrk="1" hangingPunct="1">
              <a:lnSpc>
                <a:spcPct val="90000"/>
              </a:lnSpc>
            </a:pPr>
            <a:r>
              <a:rPr lang="en-US" sz="2400" dirty="0" smtClean="0"/>
              <a:t>Forensic Pathology</a:t>
            </a:r>
          </a:p>
        </p:txBody>
      </p:sp>
      <p:sp>
        <p:nvSpPr>
          <p:cNvPr id="54278" name="Rectangle 1030"/>
          <p:cNvSpPr>
            <a:spLocks noGrp="1" noChangeArrowheads="1"/>
          </p:cNvSpPr>
          <p:nvPr>
            <p:ph sz="half" idx="2"/>
          </p:nvPr>
        </p:nvSpPr>
        <p:spPr>
          <a:xfrm>
            <a:off x="5029200" y="1600200"/>
            <a:ext cx="3962400" cy="4530725"/>
          </a:xfrm>
        </p:spPr>
        <p:txBody>
          <a:bodyPr>
            <a:normAutofit/>
          </a:bodyPr>
          <a:lstStyle/>
          <a:p>
            <a:pPr eaLnBrk="1" hangingPunct="1">
              <a:lnSpc>
                <a:spcPct val="90000"/>
              </a:lnSpc>
            </a:pPr>
            <a:r>
              <a:rPr lang="en-US" sz="2400" dirty="0" err="1" smtClean="0"/>
              <a:t>Histopathologist</a:t>
            </a:r>
            <a:endParaRPr lang="en-US" sz="2400" dirty="0" smtClean="0"/>
          </a:p>
          <a:p>
            <a:pPr eaLnBrk="1" hangingPunct="1">
              <a:lnSpc>
                <a:spcPct val="90000"/>
              </a:lnSpc>
            </a:pPr>
            <a:r>
              <a:rPr lang="en-US" sz="2400" dirty="0" smtClean="0"/>
              <a:t>Cytologist</a:t>
            </a:r>
          </a:p>
          <a:p>
            <a:pPr eaLnBrk="1" hangingPunct="1">
              <a:lnSpc>
                <a:spcPct val="90000"/>
              </a:lnSpc>
            </a:pPr>
            <a:r>
              <a:rPr lang="en-US" sz="2400" dirty="0" err="1" smtClean="0"/>
              <a:t>Haematologist</a:t>
            </a:r>
            <a:endParaRPr lang="en-US" sz="2400" dirty="0" smtClean="0"/>
          </a:p>
          <a:p>
            <a:pPr eaLnBrk="1" hangingPunct="1">
              <a:lnSpc>
                <a:spcPct val="90000"/>
              </a:lnSpc>
            </a:pPr>
            <a:r>
              <a:rPr lang="en-US" sz="2400" dirty="0" smtClean="0"/>
              <a:t>Microbiologist</a:t>
            </a:r>
          </a:p>
          <a:p>
            <a:pPr eaLnBrk="1" hangingPunct="1">
              <a:lnSpc>
                <a:spcPct val="90000"/>
              </a:lnSpc>
            </a:pPr>
            <a:r>
              <a:rPr lang="en-US" sz="2400" dirty="0" smtClean="0"/>
              <a:t>Biochemist</a:t>
            </a:r>
          </a:p>
          <a:p>
            <a:pPr eaLnBrk="1" hangingPunct="1">
              <a:lnSpc>
                <a:spcPct val="90000"/>
              </a:lnSpc>
            </a:pPr>
            <a:r>
              <a:rPr lang="en-US" sz="2400" dirty="0" smtClean="0"/>
              <a:t>Geneticist</a:t>
            </a:r>
          </a:p>
          <a:p>
            <a:pPr eaLnBrk="1" hangingPunct="1">
              <a:lnSpc>
                <a:spcPct val="90000"/>
              </a:lnSpc>
            </a:pPr>
            <a:r>
              <a:rPr lang="en-US" sz="2400" dirty="0" smtClean="0"/>
              <a:t>Toxicologist</a:t>
            </a:r>
          </a:p>
          <a:p>
            <a:pPr eaLnBrk="1" hangingPunct="1">
              <a:lnSpc>
                <a:spcPct val="90000"/>
              </a:lnSpc>
            </a:pPr>
            <a:r>
              <a:rPr lang="en-US" sz="2400" dirty="0" smtClean="0"/>
              <a:t>Forensic Pathologist</a:t>
            </a:r>
          </a:p>
          <a:p>
            <a:pPr eaLnBrk="1" hangingPunct="1">
              <a:lnSpc>
                <a:spcPct val="90000"/>
              </a:lnSpc>
            </a:pPr>
            <a:r>
              <a:rPr lang="en-US" sz="2400" dirty="0" smtClean="0"/>
              <a:t>Molecular Biologist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278">
                                            <p:txEl>
                                              <p:pRg st="0" end="0"/>
                                            </p:txEl>
                                          </p:spTgt>
                                        </p:tgtEl>
                                        <p:attrNameLst>
                                          <p:attrName>style.visibility</p:attrName>
                                        </p:attrNameLst>
                                      </p:cBhvr>
                                      <p:to>
                                        <p:strVal val="visible"/>
                                      </p:to>
                                    </p:set>
                                    <p:animEffect transition="in" filter="blinds(horizontal)">
                                      <p:cBhvr>
                                        <p:cTn id="7" dur="500"/>
                                        <p:tgtEl>
                                          <p:spTgt spid="542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4278">
                                            <p:txEl>
                                              <p:pRg st="1" end="1"/>
                                            </p:txEl>
                                          </p:spTgt>
                                        </p:tgtEl>
                                        <p:attrNameLst>
                                          <p:attrName>style.visibility</p:attrName>
                                        </p:attrNameLst>
                                      </p:cBhvr>
                                      <p:to>
                                        <p:strVal val="visible"/>
                                      </p:to>
                                    </p:set>
                                    <p:animEffect transition="in" filter="blinds(horizontal)">
                                      <p:cBhvr>
                                        <p:cTn id="12" dur="500"/>
                                        <p:tgtEl>
                                          <p:spTgt spid="542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4278">
                                            <p:txEl>
                                              <p:pRg st="2" end="2"/>
                                            </p:txEl>
                                          </p:spTgt>
                                        </p:tgtEl>
                                        <p:attrNameLst>
                                          <p:attrName>style.visibility</p:attrName>
                                        </p:attrNameLst>
                                      </p:cBhvr>
                                      <p:to>
                                        <p:strVal val="visible"/>
                                      </p:to>
                                    </p:set>
                                    <p:animEffect transition="in" filter="blinds(horizontal)">
                                      <p:cBhvr>
                                        <p:cTn id="17" dur="500"/>
                                        <p:tgtEl>
                                          <p:spTgt spid="542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4278">
                                            <p:txEl>
                                              <p:pRg st="3" end="3"/>
                                            </p:txEl>
                                          </p:spTgt>
                                        </p:tgtEl>
                                        <p:attrNameLst>
                                          <p:attrName>style.visibility</p:attrName>
                                        </p:attrNameLst>
                                      </p:cBhvr>
                                      <p:to>
                                        <p:strVal val="visible"/>
                                      </p:to>
                                    </p:set>
                                    <p:animEffect transition="in" filter="blinds(horizontal)">
                                      <p:cBhvr>
                                        <p:cTn id="22" dur="500"/>
                                        <p:tgtEl>
                                          <p:spTgt spid="5427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4278">
                                            <p:txEl>
                                              <p:pRg st="4" end="4"/>
                                            </p:txEl>
                                          </p:spTgt>
                                        </p:tgtEl>
                                        <p:attrNameLst>
                                          <p:attrName>style.visibility</p:attrName>
                                        </p:attrNameLst>
                                      </p:cBhvr>
                                      <p:to>
                                        <p:strVal val="visible"/>
                                      </p:to>
                                    </p:set>
                                    <p:animEffect transition="in" filter="blinds(horizontal)">
                                      <p:cBhvr>
                                        <p:cTn id="27" dur="500"/>
                                        <p:tgtEl>
                                          <p:spTgt spid="5427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4278">
                                            <p:txEl>
                                              <p:pRg st="5" end="5"/>
                                            </p:txEl>
                                          </p:spTgt>
                                        </p:tgtEl>
                                        <p:attrNameLst>
                                          <p:attrName>style.visibility</p:attrName>
                                        </p:attrNameLst>
                                      </p:cBhvr>
                                      <p:to>
                                        <p:strVal val="visible"/>
                                      </p:to>
                                    </p:set>
                                    <p:animEffect transition="in" filter="blinds(horizontal)">
                                      <p:cBhvr>
                                        <p:cTn id="32" dur="500"/>
                                        <p:tgtEl>
                                          <p:spTgt spid="5427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4278">
                                            <p:txEl>
                                              <p:pRg st="6" end="6"/>
                                            </p:txEl>
                                          </p:spTgt>
                                        </p:tgtEl>
                                        <p:attrNameLst>
                                          <p:attrName>style.visibility</p:attrName>
                                        </p:attrNameLst>
                                      </p:cBhvr>
                                      <p:to>
                                        <p:strVal val="visible"/>
                                      </p:to>
                                    </p:set>
                                    <p:animEffect transition="in" filter="blinds(horizontal)">
                                      <p:cBhvr>
                                        <p:cTn id="37" dur="500"/>
                                        <p:tgtEl>
                                          <p:spTgt spid="54278">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4278">
                                            <p:txEl>
                                              <p:pRg st="7" end="7"/>
                                            </p:txEl>
                                          </p:spTgt>
                                        </p:tgtEl>
                                        <p:attrNameLst>
                                          <p:attrName>style.visibility</p:attrName>
                                        </p:attrNameLst>
                                      </p:cBhvr>
                                      <p:to>
                                        <p:strVal val="visible"/>
                                      </p:to>
                                    </p:set>
                                    <p:animEffect transition="in" filter="blinds(horizontal)">
                                      <p:cBhvr>
                                        <p:cTn id="42" dur="500"/>
                                        <p:tgtEl>
                                          <p:spTgt spid="54278">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4278">
                                            <p:txEl>
                                              <p:pRg st="8" end="8"/>
                                            </p:txEl>
                                          </p:spTgt>
                                        </p:tgtEl>
                                        <p:attrNameLst>
                                          <p:attrName>style.visibility</p:attrName>
                                        </p:attrNameLst>
                                      </p:cBhvr>
                                      <p:to>
                                        <p:strVal val="visible"/>
                                      </p:to>
                                    </p:set>
                                    <p:animEffect transition="in" filter="blinds(horizontal)">
                                      <p:cBhvr>
                                        <p:cTn id="47" dur="500"/>
                                        <p:tgtEl>
                                          <p:spTgt spid="5427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000" dirty="0" smtClean="0"/>
              <a:t>Mild-to-moderate changes that do not involve the entire thickness of epithelium may be </a:t>
            </a:r>
            <a:r>
              <a:rPr lang="en-IN" sz="2000" dirty="0" smtClean="0">
                <a:solidFill>
                  <a:srgbClr val="C00000"/>
                </a:solidFill>
              </a:rPr>
              <a:t>reversible</a:t>
            </a:r>
            <a:r>
              <a:rPr lang="en-IN" sz="2000" dirty="0" smtClean="0"/>
              <a:t>, </a:t>
            </a:r>
          </a:p>
          <a:p>
            <a:pPr>
              <a:buNone/>
            </a:pPr>
            <a:endParaRPr lang="en-IN" sz="2000" dirty="0" smtClean="0"/>
          </a:p>
          <a:p>
            <a:r>
              <a:rPr lang="en-IN" sz="2000" dirty="0" smtClean="0"/>
              <a:t>and with removal of the putative inciting causes, the epithelium may revert to normal. </a:t>
            </a:r>
          </a:p>
          <a:p>
            <a:pPr>
              <a:buNone/>
            </a:pPr>
            <a:endParaRPr lang="en-IN" sz="2000" dirty="0" smtClean="0"/>
          </a:p>
          <a:p>
            <a:r>
              <a:rPr lang="en-IN" sz="2000" dirty="0" smtClean="0"/>
              <a:t>When dysplastic changes are marked and involve the </a:t>
            </a:r>
            <a:r>
              <a:rPr lang="en-IN" sz="2000" dirty="0" smtClean="0">
                <a:solidFill>
                  <a:srgbClr val="C00000"/>
                </a:solidFill>
              </a:rPr>
              <a:t>entire thickness </a:t>
            </a:r>
            <a:r>
              <a:rPr lang="en-IN" sz="2000" dirty="0" smtClean="0"/>
              <a:t>of the epithelium,  the lesion is referred to as </a:t>
            </a:r>
            <a:r>
              <a:rPr lang="en-IN" sz="2000" dirty="0" smtClean="0">
                <a:solidFill>
                  <a:srgbClr val="C00000"/>
                </a:solidFill>
              </a:rPr>
              <a:t>carcinoma in situ, a pre-invasive stage of cancer. </a:t>
            </a:r>
          </a:p>
          <a:p>
            <a:pPr>
              <a:buNone/>
            </a:pPr>
            <a:endParaRPr lang="en-IN" sz="2000" dirty="0" smtClean="0">
              <a:solidFill>
                <a:srgbClr val="C00000"/>
              </a:solidFill>
            </a:endParaRPr>
          </a:p>
          <a:p>
            <a:r>
              <a:rPr lang="en-IN" sz="2000" dirty="0" smtClean="0"/>
              <a:t>(The basement membrane is intact, and there is no </a:t>
            </a:r>
            <a:r>
              <a:rPr lang="en-IN" sz="2000" dirty="0" err="1" smtClean="0"/>
              <a:t>tumor</a:t>
            </a:r>
            <a:r>
              <a:rPr lang="en-IN" sz="2000" dirty="0" smtClean="0"/>
              <a:t> in the </a:t>
            </a:r>
            <a:r>
              <a:rPr lang="en-IN" sz="2000" dirty="0" err="1" smtClean="0"/>
              <a:t>subepithelial</a:t>
            </a:r>
            <a:r>
              <a:rPr lang="en-IN" sz="2000" dirty="0" smtClean="0"/>
              <a:t> </a:t>
            </a:r>
            <a:r>
              <a:rPr lang="en-IN" sz="2000" dirty="0" err="1" smtClean="0"/>
              <a:t>stroma</a:t>
            </a:r>
            <a:r>
              <a:rPr lang="en-IN" sz="2000" dirty="0" smtClean="0"/>
              <a:t>)</a:t>
            </a:r>
          </a:p>
          <a:p>
            <a:pPr>
              <a:buNone/>
            </a:pPr>
            <a:endParaRPr lang="en-IN" sz="20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29"/>
          <p:cNvPicPr>
            <a:picLocks noChangeAspect="1" noChangeArrowheads="1"/>
          </p:cNvPicPr>
          <p:nvPr/>
        </p:nvPicPr>
        <p:blipFill>
          <a:blip r:embed="rId2" cstate="print"/>
          <a:srcRect/>
          <a:stretch>
            <a:fillRect/>
          </a:stretch>
        </p:blipFill>
        <p:spPr bwMode="auto">
          <a:xfrm>
            <a:off x="457200" y="533400"/>
            <a:ext cx="8534400" cy="579120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CIN_III"/>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CIS_Cervix"/>
          <p:cNvPicPr>
            <a:picLocks noGrp="1" noChangeAspect="1" noChangeArrowheads="1"/>
          </p:cNvPicPr>
          <p:nvPr>
            <p:ph idx="1"/>
          </p:nvPr>
        </p:nvPicPr>
        <p:blipFill>
          <a:blip r:embed="rId3" cstate="print"/>
          <a:srcRect/>
          <a:stretch>
            <a:fillRect/>
          </a:stretch>
        </p:blipFill>
        <p:spPr>
          <a:xfrm>
            <a:off x="0" y="0"/>
            <a:ext cx="9144000" cy="6881813"/>
          </a:xfr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en-US" dirty="0" smtClean="0"/>
          </a:p>
        </p:txBody>
      </p:sp>
      <p:sp>
        <p:nvSpPr>
          <p:cNvPr id="24579" name="Rectangle 3"/>
          <p:cNvSpPr>
            <a:spLocks noGrp="1" noChangeArrowheads="1"/>
          </p:cNvSpPr>
          <p:nvPr>
            <p:ph type="body" idx="1"/>
          </p:nvPr>
        </p:nvSpPr>
        <p:spPr/>
        <p:txBody>
          <a:bodyPr/>
          <a:lstStyle/>
          <a:p>
            <a:pPr eaLnBrk="1" hangingPunct="1">
              <a:buNone/>
            </a:pPr>
            <a:endParaRPr lang="en-US" sz="2400" dirty="0" smtClean="0"/>
          </a:p>
        </p:txBody>
      </p:sp>
      <p:pic>
        <p:nvPicPr>
          <p:cNvPr id="24580" name="Picture 7" descr="S01871-007-f011"/>
          <p:cNvPicPr>
            <a:picLocks noChangeAspect="1" noChangeArrowheads="1"/>
          </p:cNvPicPr>
          <p:nvPr/>
        </p:nvPicPr>
        <p:blipFill>
          <a:blip r:embed="rId2" cstate="print"/>
          <a:srcRect/>
          <a:stretch>
            <a:fillRect/>
          </a:stretch>
        </p:blipFill>
        <p:spPr bwMode="auto">
          <a:xfrm>
            <a:off x="1219200" y="1905000"/>
            <a:ext cx="7467600" cy="36576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2" descr="nlcervix"/>
          <p:cNvPicPr>
            <a:picLocks noGrp="1" noChangeAspect="1" noChangeArrowheads="1"/>
          </p:cNvPicPr>
          <p:nvPr>
            <p:ph idx="1"/>
          </p:nvPr>
        </p:nvPicPr>
        <p:blipFill>
          <a:blip r:embed="rId2" cstate="print"/>
          <a:srcRect/>
          <a:stretch>
            <a:fillRect/>
          </a:stretch>
        </p:blipFill>
        <p:spPr bwMode="auto">
          <a:xfrm>
            <a:off x="990600" y="1676400"/>
            <a:ext cx="3810000" cy="2971800"/>
          </a:xfrm>
          <a:prstGeom prst="rect">
            <a:avLst/>
          </a:prstGeom>
          <a:noFill/>
          <a:ln w="9525">
            <a:noFill/>
            <a:miter lim="800000"/>
            <a:headEnd/>
            <a:tailEnd/>
          </a:ln>
        </p:spPr>
      </p:pic>
      <p:pic>
        <p:nvPicPr>
          <p:cNvPr id="5" name="Picture 3" descr="dyscx"/>
          <p:cNvPicPr>
            <a:picLocks noChangeAspect="1" noChangeArrowheads="1"/>
          </p:cNvPicPr>
          <p:nvPr/>
        </p:nvPicPr>
        <p:blipFill>
          <a:blip r:embed="rId3" cstate="print"/>
          <a:srcRect/>
          <a:stretch>
            <a:fillRect/>
          </a:stretch>
        </p:blipFill>
        <p:spPr bwMode="auto">
          <a:xfrm>
            <a:off x="4876800" y="1676400"/>
            <a:ext cx="4267200" cy="30480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C00000"/>
                </a:solidFill>
                <a:effectLst/>
              </a:rPr>
              <a:t>Carcinoma in-situ</a:t>
            </a:r>
          </a:p>
        </p:txBody>
      </p:sp>
      <p:sp>
        <p:nvSpPr>
          <p:cNvPr id="3" name="Content Placeholder 2"/>
          <p:cNvSpPr>
            <a:spLocks noGrp="1"/>
          </p:cNvSpPr>
          <p:nvPr>
            <p:ph idx="1"/>
          </p:nvPr>
        </p:nvSpPr>
        <p:spPr/>
        <p:txBody>
          <a:bodyPr/>
          <a:lstStyle/>
          <a:p>
            <a:pPr lvl="1"/>
            <a:r>
              <a:rPr lang="en-US" sz="2000" dirty="0" smtClean="0">
                <a:solidFill>
                  <a:srgbClr val="C00000"/>
                </a:solidFill>
              </a:rPr>
              <a:t>Definition</a:t>
            </a:r>
            <a:r>
              <a:rPr lang="en-US" sz="2000" dirty="0" smtClean="0"/>
              <a:t>: </a:t>
            </a:r>
          </a:p>
          <a:p>
            <a:pPr lvl="1">
              <a:buNone/>
            </a:pPr>
            <a:endParaRPr lang="en-US" sz="2000" dirty="0" smtClean="0"/>
          </a:p>
          <a:p>
            <a:pPr lvl="1"/>
            <a:r>
              <a:rPr lang="en-US" sz="2000" dirty="0" smtClean="0"/>
              <a:t>an intraepithelial malignancy in which malignant cells involve the entire thickness of the epithelium </a:t>
            </a:r>
            <a:r>
              <a:rPr lang="en-US" sz="2000" dirty="0" smtClean="0">
                <a:solidFill>
                  <a:srgbClr val="C00000"/>
                </a:solidFill>
              </a:rPr>
              <a:t>without penetration of the basement membrane.</a:t>
            </a:r>
          </a:p>
          <a:p>
            <a:pPr lvl="1">
              <a:buNone/>
            </a:pPr>
            <a:endParaRPr lang="en-US" sz="2000" dirty="0" smtClean="0"/>
          </a:p>
          <a:p>
            <a:pPr>
              <a:lnSpc>
                <a:spcPct val="90000"/>
              </a:lnSpc>
              <a:buFont typeface="Wingdings" pitchFamily="2" charset="2"/>
              <a:buNone/>
            </a:pPr>
            <a:endParaRPr lang="en-US" sz="2000" dirty="0" smtClean="0"/>
          </a:p>
          <a:p>
            <a:pPr lvl="1">
              <a:lnSpc>
                <a:spcPct val="90000"/>
              </a:lnSpc>
            </a:pPr>
            <a:r>
              <a:rPr lang="en-US" sz="2000" dirty="0" smtClean="0"/>
              <a:t>Applicable only to epithelial </a:t>
            </a:r>
            <a:r>
              <a:rPr lang="en-US" sz="2000" dirty="0" err="1" smtClean="0"/>
              <a:t>neoplasms</a:t>
            </a:r>
            <a:r>
              <a:rPr lang="en-US" sz="2000" dirty="0" smtClean="0"/>
              <a:t>. </a:t>
            </a:r>
          </a:p>
          <a:p>
            <a:pPr>
              <a:lnSpc>
                <a:spcPct val="90000"/>
              </a:lnSpc>
              <a:buFont typeface="Wingdings" pitchFamily="2" charset="2"/>
              <a:buNone/>
            </a:pPr>
            <a:endParaRPr lang="en-US" dirty="0" smtClean="0"/>
          </a:p>
          <a:p>
            <a:pPr>
              <a:buNone/>
            </a:pPr>
            <a:endParaRPr lang="en-IN"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944880"/>
          </a:xfrm>
        </p:spPr>
        <p:txBody>
          <a:bodyPr>
            <a:normAutofit/>
          </a:bodyPr>
          <a:lstStyle/>
          <a:p>
            <a:r>
              <a:rPr lang="en-IN" sz="2400" dirty="0" smtClean="0">
                <a:effectLst/>
              </a:rPr>
              <a:t>Difference between </a:t>
            </a:r>
            <a:r>
              <a:rPr lang="en-IN" sz="2400" dirty="0" smtClean="0">
                <a:solidFill>
                  <a:srgbClr val="C00000"/>
                </a:solidFill>
                <a:effectLst/>
              </a:rPr>
              <a:t>Metaplasia</a:t>
            </a:r>
            <a:r>
              <a:rPr lang="en-IN" sz="2400" dirty="0" smtClean="0">
                <a:effectLst/>
              </a:rPr>
              <a:t> and </a:t>
            </a:r>
            <a:r>
              <a:rPr lang="en-IN" sz="2400" dirty="0" smtClean="0">
                <a:solidFill>
                  <a:srgbClr val="C00000"/>
                </a:solidFill>
                <a:effectLst/>
              </a:rPr>
              <a:t>Dysplasia </a:t>
            </a:r>
            <a:br>
              <a:rPr lang="en-IN" sz="2400" dirty="0" smtClean="0">
                <a:solidFill>
                  <a:srgbClr val="C00000"/>
                </a:solidFill>
                <a:effectLst/>
              </a:rPr>
            </a:br>
            <a:r>
              <a:rPr lang="en-IN" sz="2400" dirty="0" smtClean="0">
                <a:solidFill>
                  <a:srgbClr val="C00000"/>
                </a:solidFill>
                <a:effectLst/>
              </a:rPr>
              <a:t>        </a:t>
            </a:r>
            <a:r>
              <a:rPr lang="en-IN" sz="2000" dirty="0" smtClean="0">
                <a:solidFill>
                  <a:srgbClr val="C00000"/>
                </a:solidFill>
                <a:effectLst/>
              </a:rPr>
              <a:t>Metaplasia			          Dysplasia</a:t>
            </a:r>
            <a:endParaRPr lang="en-IN" sz="2000" dirty="0">
              <a:solidFill>
                <a:srgbClr val="C00000"/>
              </a:solidFill>
              <a:effectLst/>
            </a:endParaRPr>
          </a:p>
        </p:txBody>
      </p:sp>
      <p:sp>
        <p:nvSpPr>
          <p:cNvPr id="4" name="Content Placeholder 3"/>
          <p:cNvSpPr>
            <a:spLocks noGrp="1"/>
          </p:cNvSpPr>
          <p:nvPr>
            <p:ph sz="half" idx="1"/>
          </p:nvPr>
        </p:nvSpPr>
        <p:spPr>
          <a:xfrm>
            <a:off x="228600" y="1295400"/>
            <a:ext cx="4864608" cy="4892040"/>
          </a:xfrm>
        </p:spPr>
        <p:txBody>
          <a:bodyPr>
            <a:normAutofit/>
          </a:bodyPr>
          <a:lstStyle/>
          <a:p>
            <a:pPr>
              <a:buNone/>
            </a:pPr>
            <a:r>
              <a:rPr lang="en-IN" sz="2000" dirty="0" smtClean="0">
                <a:solidFill>
                  <a:srgbClr val="C00000"/>
                </a:solidFill>
              </a:rPr>
              <a:t>Definition</a:t>
            </a:r>
            <a:r>
              <a:rPr lang="en-IN" sz="2000" dirty="0" smtClean="0"/>
              <a:t> :  </a:t>
            </a:r>
            <a:r>
              <a:rPr lang="en-IN" sz="1800" dirty="0" smtClean="0"/>
              <a:t>Reversible changes in which one        	       type (</a:t>
            </a:r>
            <a:r>
              <a:rPr lang="en-IN" sz="1800" dirty="0" smtClean="0">
                <a:solidFill>
                  <a:srgbClr val="C00000"/>
                </a:solidFill>
              </a:rPr>
              <a:t>epithelial or </a:t>
            </a:r>
            <a:r>
              <a:rPr lang="en-IN" sz="1800" dirty="0" err="1" smtClean="0">
                <a:solidFill>
                  <a:srgbClr val="C00000"/>
                </a:solidFill>
              </a:rPr>
              <a:t>mesenchymal</a:t>
            </a:r>
            <a:r>
              <a:rPr lang="en-IN" sz="1800" dirty="0" smtClean="0"/>
              <a:t>) is     	      replaced by another adult cell type</a:t>
            </a:r>
          </a:p>
          <a:p>
            <a:pPr>
              <a:buNone/>
            </a:pPr>
            <a:endParaRPr lang="en-IN" sz="1800" dirty="0" smtClean="0"/>
          </a:p>
          <a:p>
            <a:pPr>
              <a:buNone/>
            </a:pPr>
            <a:r>
              <a:rPr lang="en-IN" sz="1800" dirty="0" smtClean="0">
                <a:solidFill>
                  <a:srgbClr val="C00000"/>
                </a:solidFill>
              </a:rPr>
              <a:t>Cellular </a:t>
            </a:r>
            <a:r>
              <a:rPr lang="en-IN" sz="1800" dirty="0" err="1" smtClean="0">
                <a:solidFill>
                  <a:srgbClr val="C00000"/>
                </a:solidFill>
              </a:rPr>
              <a:t>pleomorphism</a:t>
            </a:r>
            <a:r>
              <a:rPr lang="en-IN" sz="1800" dirty="0" smtClean="0">
                <a:solidFill>
                  <a:srgbClr val="C00000"/>
                </a:solidFill>
              </a:rPr>
              <a:t> </a:t>
            </a:r>
            <a:r>
              <a:rPr lang="en-IN" sz="1800" dirty="0" smtClean="0"/>
              <a:t>– Usually not seen</a:t>
            </a:r>
          </a:p>
          <a:p>
            <a:pPr>
              <a:buNone/>
            </a:pPr>
            <a:r>
              <a:rPr lang="en-IN" sz="1800" dirty="0" smtClean="0">
                <a:solidFill>
                  <a:srgbClr val="C00000"/>
                </a:solidFill>
              </a:rPr>
              <a:t>Nuclear </a:t>
            </a:r>
            <a:r>
              <a:rPr lang="en-IN" sz="1800" dirty="0" err="1" smtClean="0">
                <a:solidFill>
                  <a:srgbClr val="C00000"/>
                </a:solidFill>
              </a:rPr>
              <a:t>atypia</a:t>
            </a:r>
            <a:r>
              <a:rPr lang="en-IN" sz="1800" dirty="0" smtClean="0">
                <a:solidFill>
                  <a:srgbClr val="C00000"/>
                </a:solidFill>
              </a:rPr>
              <a:t>-</a:t>
            </a:r>
            <a:r>
              <a:rPr lang="en-IN" sz="1800" dirty="0" smtClean="0"/>
              <a:t>-------------Usually not seen</a:t>
            </a:r>
          </a:p>
          <a:p>
            <a:pPr>
              <a:buNone/>
            </a:pPr>
            <a:r>
              <a:rPr lang="en-IN" sz="1800" dirty="0" smtClean="0">
                <a:solidFill>
                  <a:srgbClr val="C00000"/>
                </a:solidFill>
              </a:rPr>
              <a:t>Mitotic figures </a:t>
            </a:r>
            <a:r>
              <a:rPr lang="en-IN" sz="1800" dirty="0" smtClean="0"/>
              <a:t>------------- Few</a:t>
            </a:r>
          </a:p>
          <a:p>
            <a:pPr>
              <a:buNone/>
            </a:pPr>
            <a:r>
              <a:rPr lang="en-IN" sz="1800" dirty="0" smtClean="0">
                <a:solidFill>
                  <a:srgbClr val="C00000"/>
                </a:solidFill>
              </a:rPr>
              <a:t>Orientation with respect to one another </a:t>
            </a:r>
            <a:r>
              <a:rPr lang="en-IN" sz="1800" dirty="0" smtClean="0"/>
              <a:t>(tissue architecture) -----------Maintained</a:t>
            </a:r>
          </a:p>
          <a:p>
            <a:pPr>
              <a:buNone/>
            </a:pPr>
            <a:endParaRPr lang="en-IN" sz="1800" dirty="0" smtClean="0"/>
          </a:p>
          <a:p>
            <a:pPr>
              <a:buNone/>
            </a:pPr>
            <a:r>
              <a:rPr lang="en-IN" sz="1800" dirty="0" err="1" smtClean="0">
                <a:solidFill>
                  <a:srgbClr val="C00000"/>
                </a:solidFill>
              </a:rPr>
              <a:t>Reversibilty</a:t>
            </a:r>
            <a:r>
              <a:rPr lang="en-IN" sz="1800" dirty="0" smtClean="0"/>
              <a:t> ---Reversible, if triggering factors are 	          removed</a:t>
            </a:r>
          </a:p>
          <a:p>
            <a:pPr>
              <a:buNone/>
            </a:pPr>
            <a:r>
              <a:rPr lang="en-IN" sz="1800" dirty="0" smtClean="0">
                <a:solidFill>
                  <a:srgbClr val="C00000"/>
                </a:solidFill>
              </a:rPr>
              <a:t>Example</a:t>
            </a:r>
            <a:r>
              <a:rPr lang="en-IN" sz="1800" dirty="0" smtClean="0"/>
              <a:t> -------  Columnar to </a:t>
            </a:r>
            <a:r>
              <a:rPr lang="en-IN" sz="1800" dirty="0" err="1" smtClean="0"/>
              <a:t>squamous</a:t>
            </a:r>
            <a:r>
              <a:rPr lang="en-IN" sz="1800" dirty="0" smtClean="0"/>
              <a:t> 		           epithelium in respiratory tract of 	           chronic smokers</a:t>
            </a:r>
          </a:p>
        </p:txBody>
      </p:sp>
      <p:sp>
        <p:nvSpPr>
          <p:cNvPr id="5" name="Content Placeholder 4"/>
          <p:cNvSpPr>
            <a:spLocks noGrp="1"/>
          </p:cNvSpPr>
          <p:nvPr>
            <p:ph sz="half" idx="2"/>
          </p:nvPr>
        </p:nvSpPr>
        <p:spPr>
          <a:xfrm>
            <a:off x="5029200" y="1295400"/>
            <a:ext cx="4114800" cy="4892040"/>
          </a:xfrm>
        </p:spPr>
        <p:txBody>
          <a:bodyPr>
            <a:normAutofit/>
          </a:bodyPr>
          <a:lstStyle/>
          <a:p>
            <a:r>
              <a:rPr lang="en-IN" sz="1800" dirty="0" smtClean="0"/>
              <a:t>Loss of uniformity of the individual cells (</a:t>
            </a:r>
            <a:r>
              <a:rPr lang="en-IN" sz="1800" dirty="0" smtClean="0">
                <a:solidFill>
                  <a:srgbClr val="C00000"/>
                </a:solidFill>
              </a:rPr>
              <a:t>mainly epithelial</a:t>
            </a:r>
            <a:r>
              <a:rPr lang="en-IN" sz="1800" dirty="0" smtClean="0"/>
              <a:t>)as well as lack of architectural orientation with respect to another</a:t>
            </a:r>
          </a:p>
          <a:p>
            <a:r>
              <a:rPr lang="en-IN" sz="1800" dirty="0" smtClean="0"/>
              <a:t>Present</a:t>
            </a:r>
          </a:p>
          <a:p>
            <a:r>
              <a:rPr lang="en-IN" sz="1800" dirty="0" err="1" smtClean="0"/>
              <a:t>Hyperchromatic</a:t>
            </a:r>
            <a:r>
              <a:rPr lang="en-IN" sz="1800" dirty="0" smtClean="0"/>
              <a:t> and abnormally large atypical nuclei may be seen</a:t>
            </a:r>
          </a:p>
          <a:p>
            <a:r>
              <a:rPr lang="en-IN" sz="1800" dirty="0" smtClean="0"/>
              <a:t>Many</a:t>
            </a:r>
          </a:p>
          <a:p>
            <a:r>
              <a:rPr lang="en-IN" sz="1800" dirty="0" smtClean="0"/>
              <a:t>Loss of ordered maturation as in </a:t>
            </a:r>
            <a:r>
              <a:rPr lang="en-IN" sz="1800" dirty="0" err="1" smtClean="0"/>
              <a:t>dyplastic</a:t>
            </a:r>
            <a:r>
              <a:rPr lang="en-IN" sz="1800" dirty="0" smtClean="0"/>
              <a:t> stratified </a:t>
            </a:r>
            <a:r>
              <a:rPr lang="en-IN" sz="1800" dirty="0" err="1" smtClean="0"/>
              <a:t>squamous</a:t>
            </a:r>
            <a:r>
              <a:rPr lang="en-IN" sz="1800" dirty="0" smtClean="0"/>
              <a:t> epithelium</a:t>
            </a:r>
          </a:p>
          <a:p>
            <a:r>
              <a:rPr lang="en-IN" sz="1800" dirty="0" smtClean="0"/>
              <a:t>May become irreversible if it involves the whole thickness of the epithelium</a:t>
            </a:r>
          </a:p>
          <a:p>
            <a:r>
              <a:rPr lang="en-IN" sz="1800" dirty="0" smtClean="0"/>
              <a:t>Cervical intraepithelial </a:t>
            </a:r>
            <a:r>
              <a:rPr lang="en-IN" sz="1800" dirty="0" err="1" smtClean="0"/>
              <a:t>neoplasia</a:t>
            </a:r>
            <a:r>
              <a:rPr lang="en-IN" sz="1800" dirty="0" smtClean="0"/>
              <a:t> </a:t>
            </a:r>
            <a:r>
              <a:rPr lang="en-IN" sz="1800" dirty="0" smtClean="0">
                <a:solidFill>
                  <a:srgbClr val="C00000"/>
                </a:solidFill>
              </a:rPr>
              <a:t>(CIN)</a:t>
            </a:r>
          </a:p>
          <a:p>
            <a:pPr>
              <a:buNone/>
            </a:pPr>
            <a:endParaRPr lang="en-IN" sz="1800" dirty="0" smtClean="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1524000" y="1397000"/>
          <a:ext cx="6096000" cy="111252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endParaRPr lang="en-IN" dirty="0"/>
                    </a:p>
                  </a:txBody>
                  <a:tcPr/>
                </a:tc>
                <a:tc>
                  <a:txBody>
                    <a:bodyPr/>
                    <a:lstStyle/>
                    <a:p>
                      <a:endParaRPr lang="en-IN"/>
                    </a:p>
                  </a:txBody>
                  <a:tcPr/>
                </a:tc>
                <a:tc>
                  <a:txBody>
                    <a:bodyPr/>
                    <a:lstStyle/>
                    <a:p>
                      <a:endParaRPr lang="en-IN"/>
                    </a:p>
                  </a:txBody>
                  <a:tcPr/>
                </a:tc>
              </a:tr>
              <a:tr h="370840">
                <a:tc>
                  <a:txBody>
                    <a:bodyPr/>
                    <a:lstStyle/>
                    <a:p>
                      <a:endParaRPr lang="en-IN"/>
                    </a:p>
                  </a:txBody>
                  <a:tcPr/>
                </a:tc>
                <a:tc>
                  <a:txBody>
                    <a:bodyPr/>
                    <a:lstStyle/>
                    <a:p>
                      <a:endParaRPr lang="en-IN"/>
                    </a:p>
                  </a:txBody>
                  <a:tcPr/>
                </a:tc>
                <a:tc>
                  <a:txBody>
                    <a:bodyPr/>
                    <a:lstStyle/>
                    <a:p>
                      <a:endParaRPr lang="en-IN"/>
                    </a:p>
                  </a:txBody>
                  <a:tcPr/>
                </a:tc>
              </a:tr>
              <a:tr h="370840">
                <a:tc>
                  <a:txBody>
                    <a:bodyPr/>
                    <a:lstStyle/>
                    <a:p>
                      <a:endParaRPr lang="en-IN"/>
                    </a:p>
                  </a:txBody>
                  <a:tcPr/>
                </a:tc>
                <a:tc>
                  <a:txBody>
                    <a:bodyPr/>
                    <a:lstStyle/>
                    <a:p>
                      <a:endParaRPr lang="en-IN"/>
                    </a:p>
                  </a:txBody>
                  <a:tcPr/>
                </a:tc>
                <a:tc>
                  <a:txBody>
                    <a:bodyPr/>
                    <a:lstStyle/>
                    <a:p>
                      <a:endParaRPr lang="en-IN"/>
                    </a:p>
                  </a:txBody>
                  <a:tcPr/>
                </a:tc>
              </a:tr>
            </a:tbl>
          </a:graphicData>
        </a:graphic>
      </p:graphicFrame>
      <p:graphicFrame>
        <p:nvGraphicFramePr>
          <p:cNvPr id="10" name="Table 9"/>
          <p:cNvGraphicFramePr>
            <a:graphicFrameLocks noGrp="1"/>
          </p:cNvGraphicFramePr>
          <p:nvPr/>
        </p:nvGraphicFramePr>
        <p:xfrm>
          <a:off x="0" y="-1"/>
          <a:ext cx="9144000" cy="6705601"/>
        </p:xfrm>
        <a:graphic>
          <a:graphicData uri="http://schemas.openxmlformats.org/drawingml/2006/table">
            <a:tbl>
              <a:tblPr firstRow="1" bandRow="1">
                <a:tableStyleId>{5C22544A-7EE6-4342-B048-85BDC9FD1C3A}</a:tableStyleId>
              </a:tblPr>
              <a:tblGrid>
                <a:gridCol w="2286000"/>
                <a:gridCol w="2286000"/>
                <a:gridCol w="2286000"/>
                <a:gridCol w="2286000"/>
              </a:tblGrid>
              <a:tr h="957943">
                <a:tc>
                  <a:txBody>
                    <a:bodyPr/>
                    <a:lstStyle/>
                    <a:p>
                      <a:r>
                        <a:rPr lang="en-IN" sz="2400" b="1" dirty="0" smtClean="0">
                          <a:solidFill>
                            <a:srgbClr val="C00000"/>
                          </a:solidFill>
                        </a:rPr>
                        <a:t>Criteria</a:t>
                      </a:r>
                      <a:endParaRPr lang="en-IN" sz="2400" b="1" dirty="0">
                        <a:solidFill>
                          <a:srgbClr val="C00000"/>
                        </a:solidFill>
                      </a:endParaRPr>
                    </a:p>
                  </a:txBody>
                  <a:tcPr/>
                </a:tc>
                <a:tc>
                  <a:txBody>
                    <a:bodyPr/>
                    <a:lstStyle/>
                    <a:p>
                      <a:r>
                        <a:rPr lang="en-IN" sz="2400" b="1" dirty="0" smtClean="0">
                          <a:solidFill>
                            <a:srgbClr val="C00000"/>
                          </a:solidFill>
                        </a:rPr>
                        <a:t>Metaplasia</a:t>
                      </a:r>
                      <a:endParaRPr lang="en-IN" sz="2400" b="1" dirty="0">
                        <a:solidFill>
                          <a:srgbClr val="C00000"/>
                        </a:solidFill>
                      </a:endParaRPr>
                    </a:p>
                  </a:txBody>
                  <a:tcPr/>
                </a:tc>
                <a:tc>
                  <a:txBody>
                    <a:bodyPr/>
                    <a:lstStyle/>
                    <a:p>
                      <a:r>
                        <a:rPr lang="en-IN" sz="2400" b="1" dirty="0" smtClean="0">
                          <a:solidFill>
                            <a:srgbClr val="C00000"/>
                          </a:solidFill>
                        </a:rPr>
                        <a:t>Dysplasia</a:t>
                      </a:r>
                      <a:endParaRPr lang="en-IN" sz="2400" b="1" dirty="0">
                        <a:solidFill>
                          <a:srgbClr val="C00000"/>
                        </a:solidFill>
                      </a:endParaRPr>
                    </a:p>
                  </a:txBody>
                  <a:tcPr/>
                </a:tc>
                <a:tc>
                  <a:txBody>
                    <a:bodyPr/>
                    <a:lstStyle/>
                    <a:p>
                      <a:r>
                        <a:rPr lang="en-IN" sz="2400" b="1" dirty="0" smtClean="0">
                          <a:solidFill>
                            <a:srgbClr val="C00000"/>
                          </a:solidFill>
                        </a:rPr>
                        <a:t>Anaplasia</a:t>
                      </a:r>
                      <a:endParaRPr lang="en-IN" sz="2400" b="1" dirty="0">
                        <a:solidFill>
                          <a:srgbClr val="C00000"/>
                        </a:solidFill>
                      </a:endParaRPr>
                    </a:p>
                  </a:txBody>
                  <a:tcPr/>
                </a:tc>
              </a:tr>
              <a:tr h="957943">
                <a:tc>
                  <a:txBody>
                    <a:bodyPr/>
                    <a:lstStyle/>
                    <a:p>
                      <a:r>
                        <a:rPr lang="en-IN" dirty="0" smtClean="0"/>
                        <a:t>Reversibility</a:t>
                      </a:r>
                      <a:endParaRPr lang="en-IN" dirty="0"/>
                    </a:p>
                  </a:txBody>
                  <a:tcPr/>
                </a:tc>
                <a:tc>
                  <a:txBody>
                    <a:bodyPr/>
                    <a:lstStyle/>
                    <a:p>
                      <a:r>
                        <a:rPr lang="en-IN" dirty="0" smtClean="0"/>
                        <a:t>Reversible</a:t>
                      </a:r>
                      <a:endParaRPr lang="en-IN" dirty="0"/>
                    </a:p>
                  </a:txBody>
                  <a:tcPr/>
                </a:tc>
                <a:tc>
                  <a:txBody>
                    <a:bodyPr/>
                    <a:lstStyle/>
                    <a:p>
                      <a:r>
                        <a:rPr lang="en-IN" dirty="0" smtClean="0"/>
                        <a:t>Partially reversible</a:t>
                      </a:r>
                    </a:p>
                    <a:p>
                      <a:r>
                        <a:rPr lang="en-IN" dirty="0" smtClean="0"/>
                        <a:t>(early stage reversible)</a:t>
                      </a:r>
                      <a:endParaRPr lang="en-IN" dirty="0"/>
                    </a:p>
                  </a:txBody>
                  <a:tcPr/>
                </a:tc>
                <a:tc>
                  <a:txBody>
                    <a:bodyPr/>
                    <a:lstStyle/>
                    <a:p>
                      <a:r>
                        <a:rPr lang="en-IN" dirty="0" smtClean="0"/>
                        <a:t>Irreversible</a:t>
                      </a:r>
                      <a:endParaRPr lang="en-IN" dirty="0"/>
                    </a:p>
                  </a:txBody>
                  <a:tcPr/>
                </a:tc>
              </a:tr>
              <a:tr h="957943">
                <a:tc>
                  <a:txBody>
                    <a:bodyPr/>
                    <a:lstStyle/>
                    <a:p>
                      <a:r>
                        <a:rPr lang="en-IN" dirty="0" err="1" smtClean="0"/>
                        <a:t>Pleomorphism</a:t>
                      </a:r>
                      <a:endParaRPr lang="en-IN" dirty="0"/>
                    </a:p>
                  </a:txBody>
                  <a:tcPr/>
                </a:tc>
                <a:tc>
                  <a:txBody>
                    <a:bodyPr/>
                    <a:lstStyle/>
                    <a:p>
                      <a:r>
                        <a:rPr lang="en-IN" dirty="0" smtClean="0"/>
                        <a:t>Absent</a:t>
                      </a:r>
                      <a:endParaRPr lang="en-IN" dirty="0"/>
                    </a:p>
                  </a:txBody>
                  <a:tcPr/>
                </a:tc>
                <a:tc>
                  <a:txBody>
                    <a:bodyPr/>
                    <a:lstStyle/>
                    <a:p>
                      <a:r>
                        <a:rPr lang="en-IN" dirty="0" smtClean="0"/>
                        <a:t>Low grade</a:t>
                      </a:r>
                      <a:endParaRPr lang="en-IN" dirty="0"/>
                    </a:p>
                  </a:txBody>
                  <a:tcPr/>
                </a:tc>
                <a:tc>
                  <a:txBody>
                    <a:bodyPr/>
                    <a:lstStyle/>
                    <a:p>
                      <a:r>
                        <a:rPr lang="en-IN" dirty="0" smtClean="0"/>
                        <a:t>High grade</a:t>
                      </a:r>
                      <a:endParaRPr lang="en-IN" dirty="0"/>
                    </a:p>
                  </a:txBody>
                  <a:tcPr/>
                </a:tc>
              </a:tr>
              <a:tr h="957943">
                <a:tc>
                  <a:txBody>
                    <a:bodyPr/>
                    <a:lstStyle/>
                    <a:p>
                      <a:r>
                        <a:rPr lang="en-IN" dirty="0" smtClean="0"/>
                        <a:t>Nuclear / </a:t>
                      </a:r>
                      <a:r>
                        <a:rPr lang="en-IN" dirty="0" err="1" smtClean="0"/>
                        <a:t>cytoplasmic</a:t>
                      </a:r>
                      <a:r>
                        <a:rPr lang="en-IN" dirty="0" smtClean="0"/>
                        <a:t> ratio</a:t>
                      </a:r>
                      <a:endParaRPr lang="en-IN" dirty="0"/>
                    </a:p>
                  </a:txBody>
                  <a:tcPr/>
                </a:tc>
                <a:tc>
                  <a:txBody>
                    <a:bodyPr/>
                    <a:lstStyle/>
                    <a:p>
                      <a:r>
                        <a:rPr lang="en-IN" dirty="0" smtClean="0"/>
                        <a:t>Normal (1:4)</a:t>
                      </a:r>
                      <a:endParaRPr lang="en-IN" dirty="0"/>
                    </a:p>
                  </a:txBody>
                  <a:tcPr/>
                </a:tc>
                <a:tc>
                  <a:txBody>
                    <a:bodyPr/>
                    <a:lstStyle/>
                    <a:p>
                      <a:r>
                        <a:rPr lang="en-IN" dirty="0" smtClean="0"/>
                        <a:t>Increased</a:t>
                      </a:r>
                      <a:endParaRPr lang="en-IN" dirty="0"/>
                    </a:p>
                  </a:txBody>
                  <a:tcPr/>
                </a:tc>
                <a:tc>
                  <a:txBody>
                    <a:bodyPr/>
                    <a:lstStyle/>
                    <a:p>
                      <a:r>
                        <a:rPr lang="en-IN" dirty="0" smtClean="0"/>
                        <a:t>Increased (1:1)</a:t>
                      </a:r>
                      <a:endParaRPr lang="en-IN" dirty="0"/>
                    </a:p>
                  </a:txBody>
                  <a:tcPr/>
                </a:tc>
              </a:tr>
              <a:tr h="957943">
                <a:tc>
                  <a:txBody>
                    <a:bodyPr/>
                    <a:lstStyle/>
                    <a:p>
                      <a:r>
                        <a:rPr lang="en-IN" dirty="0" err="1" smtClean="0"/>
                        <a:t>Hyperchromasia</a:t>
                      </a:r>
                      <a:r>
                        <a:rPr lang="en-IN" dirty="0" smtClean="0"/>
                        <a:t> </a:t>
                      </a:r>
                      <a:endParaRPr lang="en-IN" dirty="0"/>
                    </a:p>
                  </a:txBody>
                  <a:tcPr/>
                </a:tc>
                <a:tc>
                  <a:txBody>
                    <a:bodyPr/>
                    <a:lstStyle/>
                    <a:p>
                      <a:r>
                        <a:rPr lang="en-IN" dirty="0" smtClean="0"/>
                        <a:t>Absent</a:t>
                      </a:r>
                      <a:endParaRPr lang="en-IN" dirty="0"/>
                    </a:p>
                  </a:txBody>
                  <a:tcPr/>
                </a:tc>
                <a:tc>
                  <a:txBody>
                    <a:bodyPr/>
                    <a:lstStyle/>
                    <a:p>
                      <a:r>
                        <a:rPr lang="en-IN" dirty="0" smtClean="0"/>
                        <a:t>Slightly present</a:t>
                      </a:r>
                      <a:endParaRPr lang="en-IN" dirty="0"/>
                    </a:p>
                  </a:txBody>
                  <a:tcPr/>
                </a:tc>
                <a:tc>
                  <a:txBody>
                    <a:bodyPr/>
                    <a:lstStyle/>
                    <a:p>
                      <a:r>
                        <a:rPr lang="en-IN" dirty="0" smtClean="0"/>
                        <a:t>High grade</a:t>
                      </a:r>
                      <a:endParaRPr lang="en-IN" dirty="0"/>
                    </a:p>
                  </a:txBody>
                  <a:tcPr/>
                </a:tc>
              </a:tr>
              <a:tr h="957943">
                <a:tc>
                  <a:txBody>
                    <a:bodyPr/>
                    <a:lstStyle/>
                    <a:p>
                      <a:r>
                        <a:rPr lang="en-IN" dirty="0" smtClean="0"/>
                        <a:t>Cell polarity</a:t>
                      </a:r>
                      <a:endParaRPr lang="en-IN" dirty="0"/>
                    </a:p>
                  </a:txBody>
                  <a:tcPr/>
                </a:tc>
                <a:tc>
                  <a:txBody>
                    <a:bodyPr/>
                    <a:lstStyle/>
                    <a:p>
                      <a:r>
                        <a:rPr lang="en-IN" dirty="0" smtClean="0"/>
                        <a:t>Normal </a:t>
                      </a:r>
                      <a:endParaRPr lang="en-IN" dirty="0"/>
                    </a:p>
                  </a:txBody>
                  <a:tcPr/>
                </a:tc>
                <a:tc>
                  <a:txBody>
                    <a:bodyPr/>
                    <a:lstStyle/>
                    <a:p>
                      <a:r>
                        <a:rPr lang="en-IN" dirty="0" smtClean="0"/>
                        <a:t>Lost</a:t>
                      </a:r>
                      <a:endParaRPr lang="en-IN" dirty="0"/>
                    </a:p>
                  </a:txBody>
                  <a:tcPr/>
                </a:tc>
                <a:tc>
                  <a:txBody>
                    <a:bodyPr/>
                    <a:lstStyle/>
                    <a:p>
                      <a:r>
                        <a:rPr lang="en-IN" dirty="0" smtClean="0">
                          <a:solidFill>
                            <a:srgbClr val="C00000"/>
                          </a:solidFill>
                        </a:rPr>
                        <a:t>Lost</a:t>
                      </a:r>
                      <a:endParaRPr lang="en-IN" dirty="0">
                        <a:solidFill>
                          <a:srgbClr val="C00000"/>
                        </a:solidFill>
                      </a:endParaRPr>
                    </a:p>
                  </a:txBody>
                  <a:tcPr/>
                </a:tc>
              </a:tr>
              <a:tr h="957943">
                <a:tc>
                  <a:txBody>
                    <a:bodyPr/>
                    <a:lstStyle/>
                    <a:p>
                      <a:r>
                        <a:rPr lang="en-IN" dirty="0" smtClean="0"/>
                        <a:t>Mitosis </a:t>
                      </a:r>
                      <a:endParaRPr lang="en-IN" dirty="0"/>
                    </a:p>
                  </a:txBody>
                  <a:tcPr/>
                </a:tc>
                <a:tc>
                  <a:txBody>
                    <a:bodyPr/>
                    <a:lstStyle/>
                    <a:p>
                      <a:r>
                        <a:rPr lang="en-IN" dirty="0" smtClean="0"/>
                        <a:t>Minimal or absent</a:t>
                      </a:r>
                      <a:endParaRPr lang="en-IN" dirty="0"/>
                    </a:p>
                  </a:txBody>
                  <a:tcPr/>
                </a:tc>
                <a:tc>
                  <a:txBody>
                    <a:bodyPr/>
                    <a:lstStyle/>
                    <a:p>
                      <a:r>
                        <a:rPr lang="en-IN" dirty="0" smtClean="0"/>
                        <a:t>Mild increased (</a:t>
                      </a:r>
                      <a:r>
                        <a:rPr lang="en-IN" dirty="0" smtClean="0">
                          <a:solidFill>
                            <a:srgbClr val="C00000"/>
                          </a:solidFill>
                        </a:rPr>
                        <a:t>typical type of mitotic figure)</a:t>
                      </a:r>
                      <a:endParaRPr lang="en-IN" dirty="0">
                        <a:solidFill>
                          <a:srgbClr val="C00000"/>
                        </a:solidFill>
                      </a:endParaRPr>
                    </a:p>
                  </a:txBody>
                  <a:tcPr/>
                </a:tc>
                <a:tc>
                  <a:txBody>
                    <a:bodyPr/>
                    <a:lstStyle/>
                    <a:p>
                      <a:r>
                        <a:rPr lang="en-IN" dirty="0" smtClean="0"/>
                        <a:t>Increased and </a:t>
                      </a:r>
                      <a:r>
                        <a:rPr lang="en-IN" dirty="0" smtClean="0">
                          <a:solidFill>
                            <a:srgbClr val="C00000"/>
                          </a:solidFill>
                        </a:rPr>
                        <a:t>atypical mitotic figure</a:t>
                      </a:r>
                      <a:endParaRPr lang="en-IN" dirty="0">
                        <a:solidFill>
                          <a:srgbClr val="C00000"/>
                        </a:solidFill>
                      </a:endParaRPr>
                    </a:p>
                  </a:txBody>
                  <a:tcPr/>
                </a:tc>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dirty="0" smtClean="0">
                <a:solidFill>
                  <a:srgbClr val="C00000"/>
                </a:solidFill>
                <a:effectLst/>
              </a:rPr>
              <a:t>     Q????</a:t>
            </a:r>
            <a:endParaRPr lang="en-IN" sz="2400" dirty="0">
              <a:solidFill>
                <a:srgbClr val="C00000"/>
              </a:solidFill>
              <a:effectLst/>
            </a:endParaRPr>
          </a:p>
        </p:txBody>
      </p:sp>
      <p:sp>
        <p:nvSpPr>
          <p:cNvPr id="3" name="Content Placeholder 2"/>
          <p:cNvSpPr>
            <a:spLocks noGrp="1"/>
          </p:cNvSpPr>
          <p:nvPr>
            <p:ph idx="1"/>
          </p:nvPr>
        </p:nvSpPr>
        <p:spPr>
          <a:xfrm>
            <a:off x="1435608" y="1447800"/>
            <a:ext cx="7498080" cy="5029200"/>
          </a:xfrm>
        </p:spPr>
        <p:txBody>
          <a:bodyPr>
            <a:normAutofit fontScale="92500" lnSpcReduction="10000"/>
          </a:bodyPr>
          <a:lstStyle/>
          <a:p>
            <a:r>
              <a:rPr lang="en-IN" sz="2000" dirty="0" smtClean="0"/>
              <a:t>Which one of the following numbered sequence best illustrates the postulated sequence of events that precedes the formation of an infiltrating </a:t>
            </a:r>
            <a:r>
              <a:rPr lang="en-IN" sz="2000" dirty="0" err="1" smtClean="0"/>
              <a:t>squamous</a:t>
            </a:r>
            <a:r>
              <a:rPr lang="en-IN" sz="2000" dirty="0" smtClean="0"/>
              <a:t> cell carcinoma of the cervix ?</a:t>
            </a:r>
          </a:p>
          <a:p>
            <a:pPr>
              <a:buNone/>
            </a:pPr>
            <a:endParaRPr lang="en-IN" sz="2000" dirty="0" smtClean="0"/>
          </a:p>
          <a:p>
            <a:r>
              <a:rPr lang="en-IN" sz="1800" dirty="0" smtClean="0"/>
              <a:t>1= Carcinoma in situ                                         </a:t>
            </a:r>
          </a:p>
          <a:p>
            <a:r>
              <a:rPr lang="en-IN" sz="1800" dirty="0" smtClean="0"/>
              <a:t>2= Invasive carcinoma</a:t>
            </a:r>
          </a:p>
          <a:p>
            <a:r>
              <a:rPr lang="en-IN" sz="1800" dirty="0" smtClean="0"/>
              <a:t>3= Mild dysplasia</a:t>
            </a:r>
          </a:p>
          <a:p>
            <a:r>
              <a:rPr lang="en-IN" sz="1800" dirty="0" smtClean="0"/>
              <a:t>4= Moderate dysplasia</a:t>
            </a:r>
          </a:p>
          <a:p>
            <a:r>
              <a:rPr lang="en-IN" sz="1800" dirty="0" smtClean="0"/>
              <a:t>5= Severe dysplasia</a:t>
            </a:r>
          </a:p>
          <a:p>
            <a:r>
              <a:rPr lang="en-IN" sz="1800" dirty="0" smtClean="0"/>
              <a:t>6= </a:t>
            </a:r>
            <a:r>
              <a:rPr lang="en-IN" sz="1800" dirty="0" err="1" smtClean="0"/>
              <a:t>Squamous</a:t>
            </a:r>
            <a:r>
              <a:rPr lang="en-IN" sz="1800" dirty="0" smtClean="0"/>
              <a:t> </a:t>
            </a:r>
            <a:r>
              <a:rPr lang="en-IN" sz="1800" dirty="0" err="1" smtClean="0"/>
              <a:t>metaplasia</a:t>
            </a:r>
            <a:endParaRPr lang="en-IN" sz="1800" dirty="0" smtClean="0"/>
          </a:p>
          <a:p>
            <a:pPr>
              <a:buNone/>
            </a:pPr>
            <a:endParaRPr lang="en-IN" sz="1800" dirty="0" smtClean="0"/>
          </a:p>
          <a:p>
            <a:r>
              <a:rPr lang="en-IN" sz="1800" dirty="0" smtClean="0"/>
              <a:t>A) 3---4---5---1---6---2</a:t>
            </a:r>
          </a:p>
          <a:p>
            <a:r>
              <a:rPr lang="en-IN" sz="1800" dirty="0" smtClean="0"/>
              <a:t>B)  3---4---5---6---1---2</a:t>
            </a:r>
          </a:p>
          <a:p>
            <a:r>
              <a:rPr lang="en-IN" sz="1800" dirty="0" smtClean="0"/>
              <a:t>C)  5---4---3---1---6---2</a:t>
            </a:r>
          </a:p>
          <a:p>
            <a:r>
              <a:rPr lang="en-IN" sz="1800" dirty="0" smtClean="0"/>
              <a:t>D)  6---3---4---5---1---2</a:t>
            </a:r>
          </a:p>
          <a:p>
            <a:r>
              <a:rPr lang="en-IN" sz="1800" dirty="0" smtClean="0"/>
              <a:t>E)   6---4---3---5---2---1</a:t>
            </a:r>
          </a:p>
          <a:p>
            <a:pPr>
              <a:buNone/>
            </a:pPr>
            <a:endParaRPr lang="en-IN" sz="1800" dirty="0" smtClean="0"/>
          </a:p>
          <a:p>
            <a:endParaRPr lang="en-IN" sz="2000" dirty="0"/>
          </a:p>
        </p:txBody>
      </p:sp>
      <p:pic>
        <p:nvPicPr>
          <p:cNvPr id="1026" name="Picture 2" descr="C:\Program Files (x86)\Microsoft Office\MEDIA\CAGCAT10\j0301252.wmf"/>
          <p:cNvPicPr>
            <a:picLocks noChangeAspect="1" noChangeArrowheads="1"/>
          </p:cNvPicPr>
          <p:nvPr/>
        </p:nvPicPr>
        <p:blipFill>
          <a:blip r:embed="rId2" cstate="print"/>
          <a:srcRect/>
          <a:stretch>
            <a:fillRect/>
          </a:stretch>
        </p:blipFill>
        <p:spPr bwMode="auto">
          <a:xfrm>
            <a:off x="6248400" y="2667000"/>
            <a:ext cx="1829714" cy="1565453"/>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ctrTitle"/>
          </p:nvPr>
        </p:nvSpPr>
        <p:spPr/>
        <p:txBody>
          <a:bodyPr/>
          <a:lstStyle/>
          <a:p>
            <a:pPr eaLnBrk="1" hangingPunct="1"/>
            <a:r>
              <a:rPr lang="en-US" smtClean="0"/>
              <a:t>Sample Case:</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200" dirty="0" smtClean="0">
                <a:solidFill>
                  <a:srgbClr val="C00000"/>
                </a:solidFill>
              </a:rPr>
              <a:t>Q ???????</a:t>
            </a:r>
            <a:endParaRPr lang="en-IN" sz="3200" dirty="0">
              <a:solidFill>
                <a:srgbClr val="C00000"/>
              </a:solidFill>
            </a:endParaRPr>
          </a:p>
        </p:txBody>
      </p:sp>
      <p:sp>
        <p:nvSpPr>
          <p:cNvPr id="3" name="Content Placeholder 2"/>
          <p:cNvSpPr>
            <a:spLocks noGrp="1"/>
          </p:cNvSpPr>
          <p:nvPr>
            <p:ph idx="1"/>
          </p:nvPr>
        </p:nvSpPr>
        <p:spPr/>
        <p:txBody>
          <a:bodyPr>
            <a:normAutofit/>
          </a:bodyPr>
          <a:lstStyle/>
          <a:p>
            <a:r>
              <a:rPr lang="en-IN" sz="2400" dirty="0" smtClean="0"/>
              <a:t>Number of cancer cells present in the smallest clinically detectable mass : </a:t>
            </a:r>
          </a:p>
          <a:p>
            <a:endParaRPr lang="en-IN" sz="2400" dirty="0" smtClean="0"/>
          </a:p>
          <a:p>
            <a:r>
              <a:rPr lang="en-IN" sz="2400" dirty="0" smtClean="0"/>
              <a:t>A) 10³ cell</a:t>
            </a:r>
          </a:p>
          <a:p>
            <a:r>
              <a:rPr lang="en-IN" sz="2400" dirty="0" smtClean="0"/>
              <a:t>B) 10</a:t>
            </a:r>
            <a:r>
              <a:rPr lang="en-IN" sz="2400" baseline="30000" dirty="0" smtClean="0"/>
              <a:t>9 </a:t>
            </a:r>
          </a:p>
          <a:p>
            <a:r>
              <a:rPr lang="en-IN" sz="2400" dirty="0" smtClean="0"/>
              <a:t>C) 10</a:t>
            </a:r>
            <a:r>
              <a:rPr lang="en-IN" sz="2400" baseline="30000" dirty="0" smtClean="0"/>
              <a:t>11</a:t>
            </a:r>
            <a:endParaRPr lang="en-IN" sz="2400" dirty="0" smtClean="0"/>
          </a:p>
          <a:p>
            <a:endParaRPr lang="en-IN" sz="2400" dirty="0" smtClean="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dirty="0" smtClean="0"/>
              <a:t>How long does it take to produce a clinically overt </a:t>
            </a:r>
            <a:r>
              <a:rPr lang="en-IN" dirty="0" err="1" smtClean="0"/>
              <a:t>tumor</a:t>
            </a:r>
            <a:r>
              <a:rPr lang="en-IN" dirty="0" smtClean="0"/>
              <a:t> mass?</a:t>
            </a:r>
            <a:endParaRPr lang="en-IN"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effectLst/>
              </a:rPr>
              <a:t>Tumor Growth Rate</a:t>
            </a:r>
            <a:endParaRPr lang="en-IN" sz="2800" dirty="0">
              <a:effectLst/>
            </a:endParaRPr>
          </a:p>
        </p:txBody>
      </p:sp>
      <p:sp>
        <p:nvSpPr>
          <p:cNvPr id="3" name="Content Placeholder 2"/>
          <p:cNvSpPr>
            <a:spLocks noGrp="1"/>
          </p:cNvSpPr>
          <p:nvPr>
            <p:ph idx="1"/>
          </p:nvPr>
        </p:nvSpPr>
        <p:spPr/>
        <p:txBody>
          <a:bodyPr>
            <a:normAutofit/>
          </a:bodyPr>
          <a:lstStyle/>
          <a:p>
            <a:r>
              <a:rPr lang="en-IN" sz="2400" dirty="0" smtClean="0"/>
              <a:t>The original transformed cell (approximately </a:t>
            </a:r>
            <a:r>
              <a:rPr lang="en-IN" sz="2400" dirty="0" smtClean="0">
                <a:solidFill>
                  <a:srgbClr val="C00000"/>
                </a:solidFill>
              </a:rPr>
              <a:t>10 µm </a:t>
            </a:r>
            <a:r>
              <a:rPr lang="en-IN" sz="2400" dirty="0" smtClean="0"/>
              <a:t>in diameter) </a:t>
            </a:r>
          </a:p>
          <a:p>
            <a:pPr>
              <a:buNone/>
            </a:pPr>
            <a:endParaRPr lang="en-IN" sz="2400" dirty="0" smtClean="0"/>
          </a:p>
          <a:p>
            <a:r>
              <a:rPr lang="en-IN" sz="2400" dirty="0" smtClean="0"/>
              <a:t>must undergo at least </a:t>
            </a:r>
            <a:r>
              <a:rPr lang="en-IN" sz="2400" dirty="0" smtClean="0">
                <a:solidFill>
                  <a:srgbClr val="C00000"/>
                </a:solidFill>
              </a:rPr>
              <a:t>30 population </a:t>
            </a:r>
            <a:r>
              <a:rPr lang="en-IN" sz="2400" dirty="0" smtClean="0"/>
              <a:t>doublings to produce </a:t>
            </a:r>
            <a:r>
              <a:rPr lang="en-IN" sz="2400" dirty="0" smtClean="0">
                <a:solidFill>
                  <a:srgbClr val="C00000"/>
                </a:solidFill>
              </a:rPr>
              <a:t>10</a:t>
            </a:r>
            <a:r>
              <a:rPr lang="en-IN" sz="2400" baseline="30000" dirty="0" smtClean="0">
                <a:solidFill>
                  <a:srgbClr val="C00000"/>
                </a:solidFill>
              </a:rPr>
              <a:t>[</a:t>
            </a:r>
            <a:r>
              <a:rPr lang="en-IN" sz="2400" u="sng" baseline="30000" dirty="0" smtClean="0">
                <a:solidFill>
                  <a:srgbClr val="C00000"/>
                </a:solidFill>
                <a:hlinkClick r:id="rId2" action="ppaction://hlinkfile"/>
              </a:rPr>
              <a:t>9</a:t>
            </a:r>
            <a:r>
              <a:rPr lang="en-IN" sz="2400" baseline="30000" dirty="0" smtClean="0">
                <a:solidFill>
                  <a:srgbClr val="C00000"/>
                </a:solidFill>
              </a:rPr>
              <a:t>]</a:t>
            </a:r>
            <a:r>
              <a:rPr lang="en-IN" sz="2400" dirty="0" smtClean="0"/>
              <a:t> cells (weighing approximately </a:t>
            </a:r>
            <a:r>
              <a:rPr lang="en-IN" sz="2400" dirty="0" smtClean="0">
                <a:solidFill>
                  <a:srgbClr val="C00000"/>
                </a:solidFill>
              </a:rPr>
              <a:t>1 gm</a:t>
            </a:r>
            <a:r>
              <a:rPr lang="en-IN" sz="2400" dirty="0" smtClean="0"/>
              <a:t>), which is the smallest clinically detectable mass. </a:t>
            </a:r>
          </a:p>
          <a:p>
            <a:pPr>
              <a:buNone/>
            </a:pPr>
            <a:endParaRPr lang="en-IN" sz="2400" dirty="0" smtClean="0"/>
          </a:p>
          <a:p>
            <a:r>
              <a:rPr lang="en-IN" sz="2400" dirty="0" smtClean="0"/>
              <a:t>In contrast, only 10 further doubling cycles are required to produce a </a:t>
            </a:r>
            <a:r>
              <a:rPr lang="en-IN" sz="2400" dirty="0" err="1" smtClean="0"/>
              <a:t>tumor</a:t>
            </a:r>
            <a:r>
              <a:rPr lang="en-IN" sz="2400" dirty="0" smtClean="0"/>
              <a:t> containing </a:t>
            </a:r>
            <a:r>
              <a:rPr lang="en-IN" sz="2400" dirty="0" smtClean="0">
                <a:solidFill>
                  <a:srgbClr val="C00000"/>
                </a:solidFill>
              </a:rPr>
              <a:t>10</a:t>
            </a:r>
            <a:r>
              <a:rPr lang="en-IN" sz="2400" baseline="30000" dirty="0" smtClean="0">
                <a:solidFill>
                  <a:srgbClr val="C00000"/>
                </a:solidFill>
              </a:rPr>
              <a:t>[</a:t>
            </a:r>
            <a:r>
              <a:rPr lang="en-IN" sz="2400" u="sng" baseline="30000" dirty="0" smtClean="0">
                <a:solidFill>
                  <a:srgbClr val="C00000"/>
                </a:solidFill>
                <a:hlinkClick r:id="rId2" action="ppaction://hlinkfile"/>
              </a:rPr>
              <a:t>12</a:t>
            </a:r>
            <a:r>
              <a:rPr lang="en-IN" sz="2400" baseline="30000" dirty="0" smtClean="0">
                <a:solidFill>
                  <a:srgbClr val="C00000"/>
                </a:solidFill>
              </a:rPr>
              <a:t>]</a:t>
            </a:r>
            <a:r>
              <a:rPr lang="en-IN" sz="2400" dirty="0" smtClean="0"/>
              <a:t> cells (weighing approximately 1 kg), which is usually the maximal size compatible with life </a:t>
            </a:r>
            <a:endParaRPr lang="en-IN" sz="240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3"/>
          <p:cNvSpPr txBox="1">
            <a:spLocks noChangeArrowheads="1"/>
          </p:cNvSpPr>
          <p:nvPr/>
        </p:nvSpPr>
        <p:spPr bwMode="auto">
          <a:xfrm>
            <a:off x="611188" y="5876925"/>
            <a:ext cx="7848600" cy="215900"/>
          </a:xfrm>
          <a:prstGeom prst="rect">
            <a:avLst/>
          </a:prstGeom>
          <a:solidFill>
            <a:schemeClr val="bg1">
              <a:alpha val="38039"/>
            </a:schemeClr>
          </a:solidFill>
          <a:ln w="12700">
            <a:noFill/>
            <a:miter lim="800000"/>
            <a:headEnd/>
            <a:tailEnd/>
          </a:ln>
        </p:spPr>
        <p:txBody>
          <a:bodyPr anchor="ctr">
            <a:spAutoFit/>
          </a:bodyPr>
          <a:lstStyle/>
          <a:p>
            <a:pPr algn="ctr"/>
            <a:endParaRPr lang="en-US" sz="800">
              <a:latin typeface="Arial" charset="0"/>
            </a:endParaRPr>
          </a:p>
        </p:txBody>
      </p:sp>
      <p:pic>
        <p:nvPicPr>
          <p:cNvPr id="39939" name="Picture 10" descr="RobbinsFig7_12"/>
          <p:cNvPicPr>
            <a:picLocks noChangeAspect="1" noChangeArrowheads="1"/>
          </p:cNvPicPr>
          <p:nvPr/>
        </p:nvPicPr>
        <p:blipFill>
          <a:blip r:embed="rId3" cstate="print"/>
          <a:srcRect/>
          <a:stretch>
            <a:fillRect/>
          </a:stretch>
        </p:blipFill>
        <p:spPr bwMode="auto">
          <a:xfrm>
            <a:off x="298450" y="107950"/>
            <a:ext cx="8545513" cy="6640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effectLst/>
              </a:rPr>
              <a:t>Tumor Growth Rate</a:t>
            </a:r>
            <a:endParaRPr lang="en-IN" sz="2800" dirty="0"/>
          </a:p>
        </p:txBody>
      </p:sp>
      <p:sp>
        <p:nvSpPr>
          <p:cNvPr id="3" name="Content Placeholder 2"/>
          <p:cNvSpPr>
            <a:spLocks noGrp="1"/>
          </p:cNvSpPr>
          <p:nvPr>
            <p:ph idx="1"/>
          </p:nvPr>
        </p:nvSpPr>
        <p:spPr/>
        <p:txBody>
          <a:bodyPr>
            <a:normAutofit/>
          </a:bodyPr>
          <a:lstStyle/>
          <a:p>
            <a:r>
              <a:rPr lang="en-IN" sz="2400" dirty="0" smtClean="0"/>
              <a:t>The rate of growth of a </a:t>
            </a:r>
            <a:r>
              <a:rPr lang="en-IN" sz="2400" dirty="0" err="1" smtClean="0"/>
              <a:t>tumor</a:t>
            </a:r>
            <a:r>
              <a:rPr lang="en-IN" sz="2400" dirty="0" smtClean="0"/>
              <a:t> is determined by </a:t>
            </a:r>
            <a:r>
              <a:rPr lang="en-IN" sz="2400" dirty="0" smtClean="0">
                <a:solidFill>
                  <a:srgbClr val="C00000"/>
                </a:solidFill>
              </a:rPr>
              <a:t>three main factors: </a:t>
            </a:r>
          </a:p>
          <a:p>
            <a:pPr>
              <a:buNone/>
            </a:pPr>
            <a:endParaRPr lang="en-IN" sz="2400" dirty="0" smtClean="0"/>
          </a:p>
          <a:p>
            <a:r>
              <a:rPr lang="en-IN" sz="2400" dirty="0" smtClean="0"/>
              <a:t>The doubling time of </a:t>
            </a:r>
            <a:r>
              <a:rPr lang="en-IN" sz="2400" dirty="0" err="1" smtClean="0"/>
              <a:t>tumor</a:t>
            </a:r>
            <a:r>
              <a:rPr lang="en-IN" sz="2400" dirty="0" smtClean="0"/>
              <a:t> cells, </a:t>
            </a:r>
          </a:p>
          <a:p>
            <a:pPr>
              <a:buNone/>
            </a:pPr>
            <a:endParaRPr lang="en-IN" sz="2400" dirty="0" smtClean="0"/>
          </a:p>
          <a:p>
            <a:r>
              <a:rPr lang="en-IN" sz="2400" dirty="0" smtClean="0"/>
              <a:t>The fraction of </a:t>
            </a:r>
            <a:r>
              <a:rPr lang="en-IN" sz="2400" dirty="0" err="1" smtClean="0"/>
              <a:t>tumor</a:t>
            </a:r>
            <a:r>
              <a:rPr lang="en-IN" sz="2400" dirty="0" smtClean="0"/>
              <a:t> cells that are in the </a:t>
            </a:r>
            <a:r>
              <a:rPr lang="en-IN" sz="2400" dirty="0" err="1" smtClean="0"/>
              <a:t>replicative</a:t>
            </a:r>
            <a:r>
              <a:rPr lang="en-IN" sz="2400" dirty="0" smtClean="0"/>
              <a:t> pool, and </a:t>
            </a:r>
          </a:p>
          <a:p>
            <a:pPr>
              <a:buNone/>
            </a:pPr>
            <a:endParaRPr lang="en-IN" sz="2400" dirty="0" smtClean="0"/>
          </a:p>
          <a:p>
            <a:r>
              <a:rPr lang="en-IN" sz="2400" dirty="0" smtClean="0"/>
              <a:t>The rate at which cells are shed and lost in the growing lesion.</a:t>
            </a:r>
            <a:endParaRPr lang="en-IN" sz="24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611188" y="5876925"/>
            <a:ext cx="7848600" cy="215900"/>
          </a:xfrm>
          <a:prstGeom prst="rect">
            <a:avLst/>
          </a:prstGeom>
          <a:solidFill>
            <a:schemeClr val="bg1">
              <a:alpha val="38039"/>
            </a:schemeClr>
          </a:solidFill>
          <a:ln w="12700">
            <a:noFill/>
            <a:miter lim="800000"/>
            <a:headEnd/>
            <a:tailEnd/>
          </a:ln>
        </p:spPr>
        <p:txBody>
          <a:bodyPr anchor="ctr">
            <a:spAutoFit/>
          </a:bodyPr>
          <a:lstStyle/>
          <a:p>
            <a:pPr algn="ctr"/>
            <a:endParaRPr lang="en-US" sz="800">
              <a:latin typeface="Arial" charset="0"/>
            </a:endParaRPr>
          </a:p>
        </p:txBody>
      </p:sp>
      <p:sp>
        <p:nvSpPr>
          <p:cNvPr id="40963" name="Text Box 7"/>
          <p:cNvSpPr txBox="1">
            <a:spLocks noChangeArrowheads="1"/>
          </p:cNvSpPr>
          <p:nvPr/>
        </p:nvSpPr>
        <p:spPr bwMode="auto">
          <a:xfrm>
            <a:off x="152400" y="762000"/>
            <a:ext cx="2667000" cy="366713"/>
          </a:xfrm>
          <a:prstGeom prst="rect">
            <a:avLst/>
          </a:prstGeom>
          <a:noFill/>
          <a:ln w="9525">
            <a:noFill/>
            <a:miter lim="800000"/>
            <a:headEnd/>
            <a:tailEnd/>
          </a:ln>
        </p:spPr>
        <p:txBody>
          <a:bodyPr>
            <a:spAutoFit/>
          </a:bodyPr>
          <a:lstStyle/>
          <a:p>
            <a:pPr>
              <a:spcBef>
                <a:spcPct val="50000"/>
              </a:spcBef>
            </a:pPr>
            <a:endParaRPr lang="en-US"/>
          </a:p>
        </p:txBody>
      </p:sp>
      <p:pic>
        <p:nvPicPr>
          <p:cNvPr id="40964" name="Picture 8" descr="Robbins7_13"/>
          <p:cNvPicPr>
            <a:picLocks noChangeAspect="1" noChangeArrowheads="1"/>
          </p:cNvPicPr>
          <p:nvPr/>
        </p:nvPicPr>
        <p:blipFill>
          <a:blip r:embed="rId3" cstate="print"/>
          <a:srcRect/>
          <a:stretch>
            <a:fillRect/>
          </a:stretch>
        </p:blipFill>
        <p:spPr bwMode="auto">
          <a:xfrm>
            <a:off x="685800" y="1676400"/>
            <a:ext cx="7696200" cy="4830763"/>
          </a:xfrm>
          <a:prstGeom prst="rect">
            <a:avLst/>
          </a:prstGeom>
          <a:noFill/>
          <a:ln w="9525">
            <a:noFill/>
            <a:miter lim="800000"/>
            <a:headEnd/>
            <a:tailEnd/>
          </a:ln>
        </p:spPr>
      </p:pic>
      <p:sp>
        <p:nvSpPr>
          <p:cNvPr id="40965" name="Text Box 9"/>
          <p:cNvSpPr txBox="1">
            <a:spLocks noChangeArrowheads="1"/>
          </p:cNvSpPr>
          <p:nvPr/>
        </p:nvSpPr>
        <p:spPr bwMode="auto">
          <a:xfrm>
            <a:off x="0" y="228600"/>
            <a:ext cx="9144000" cy="1200329"/>
          </a:xfrm>
          <a:prstGeom prst="rect">
            <a:avLst/>
          </a:prstGeom>
          <a:noFill/>
          <a:ln w="9525">
            <a:noFill/>
            <a:miter lim="800000"/>
            <a:headEnd/>
            <a:tailEnd/>
          </a:ln>
        </p:spPr>
        <p:txBody>
          <a:bodyPr>
            <a:spAutoFit/>
          </a:bodyPr>
          <a:lstStyle/>
          <a:p>
            <a:pPr algn="ctr">
              <a:spcBef>
                <a:spcPct val="50000"/>
              </a:spcBef>
            </a:pPr>
            <a:r>
              <a:rPr lang="en-US" sz="3600" dirty="0">
                <a:latin typeface="Arial" charset="0"/>
              </a:rPr>
              <a:t>Schematic Representation Of Tumor Growth</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411162"/>
          </a:xfrm>
        </p:spPr>
        <p:txBody>
          <a:bodyPr>
            <a:normAutofit fontScale="90000"/>
          </a:bodyPr>
          <a:lstStyle/>
          <a:p>
            <a:endParaRPr lang="en-IN" dirty="0"/>
          </a:p>
        </p:txBody>
      </p:sp>
      <p:sp>
        <p:nvSpPr>
          <p:cNvPr id="3" name="Content Placeholder 2"/>
          <p:cNvSpPr>
            <a:spLocks noGrp="1"/>
          </p:cNvSpPr>
          <p:nvPr>
            <p:ph idx="1"/>
          </p:nvPr>
        </p:nvSpPr>
        <p:spPr>
          <a:xfrm>
            <a:off x="1435608" y="990600"/>
            <a:ext cx="7498080" cy="5486400"/>
          </a:xfrm>
        </p:spPr>
        <p:txBody>
          <a:bodyPr>
            <a:noAutofit/>
          </a:bodyPr>
          <a:lstStyle/>
          <a:p>
            <a:r>
              <a:rPr lang="en-IN" sz="2400" dirty="0" smtClean="0"/>
              <a:t>The proportion of cells within the </a:t>
            </a:r>
            <a:r>
              <a:rPr lang="en-IN" sz="2400" dirty="0" err="1" smtClean="0"/>
              <a:t>tumor</a:t>
            </a:r>
            <a:r>
              <a:rPr lang="en-IN" sz="2400" dirty="0" smtClean="0"/>
              <a:t> population that are in the proliferative pool is referred to as the </a:t>
            </a:r>
            <a:r>
              <a:rPr lang="en-IN" sz="2400" i="1" dirty="0" smtClean="0">
                <a:solidFill>
                  <a:srgbClr val="C00000"/>
                </a:solidFill>
              </a:rPr>
              <a:t>growth fraction</a:t>
            </a:r>
            <a:r>
              <a:rPr lang="en-IN" sz="2400" dirty="0" smtClean="0"/>
              <a:t>. </a:t>
            </a:r>
          </a:p>
          <a:p>
            <a:pPr>
              <a:buNone/>
            </a:pPr>
            <a:endParaRPr lang="en-IN" sz="2400" dirty="0" smtClean="0"/>
          </a:p>
          <a:p>
            <a:r>
              <a:rPr lang="en-IN" sz="2400" dirty="0" smtClean="0"/>
              <a:t>Clinical and experimental studies suggest that during the early, </a:t>
            </a:r>
            <a:r>
              <a:rPr lang="en-IN" sz="2400" dirty="0" err="1" smtClean="0"/>
              <a:t>submicroscopic</a:t>
            </a:r>
            <a:r>
              <a:rPr lang="en-IN" sz="2400" dirty="0" smtClean="0"/>
              <a:t> phase of </a:t>
            </a:r>
            <a:r>
              <a:rPr lang="en-IN" sz="2400" dirty="0" err="1" smtClean="0"/>
              <a:t>tumor</a:t>
            </a:r>
            <a:r>
              <a:rPr lang="en-IN" sz="2400" dirty="0" smtClean="0"/>
              <a:t> growth, the vast majority of transformed cells are in the proliferative pool . </a:t>
            </a:r>
          </a:p>
          <a:p>
            <a:pPr>
              <a:buNone/>
            </a:pPr>
            <a:endParaRPr lang="en-IN" sz="2400" dirty="0" smtClean="0"/>
          </a:p>
          <a:p>
            <a:r>
              <a:rPr lang="en-IN" sz="2400" dirty="0" smtClean="0"/>
              <a:t>As </a:t>
            </a:r>
            <a:r>
              <a:rPr lang="en-IN" sz="2400" dirty="0" err="1" smtClean="0"/>
              <a:t>tumors</a:t>
            </a:r>
            <a:r>
              <a:rPr lang="en-IN" sz="2400" dirty="0" smtClean="0"/>
              <a:t> continue to grow, cells leave the proliferative pool in ever-increasing numbers owing to shedding, lack of nutrients, or apoptosis; by differentiating; and by reversion to G</a:t>
            </a:r>
            <a:r>
              <a:rPr lang="en-IN" sz="2400" baseline="-25000" dirty="0" smtClean="0"/>
              <a:t>0</a:t>
            </a:r>
            <a:r>
              <a:rPr lang="en-IN" sz="2400" dirty="0" smtClean="0"/>
              <a:t>. </a:t>
            </a:r>
          </a:p>
          <a:p>
            <a:endParaRPr lang="en-IN" sz="24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Most cells within cancers remain in the </a:t>
            </a:r>
            <a:r>
              <a:rPr lang="en-IN" sz="2400" dirty="0" smtClean="0">
                <a:solidFill>
                  <a:srgbClr val="C00000"/>
                </a:solidFill>
              </a:rPr>
              <a:t>G</a:t>
            </a:r>
            <a:r>
              <a:rPr lang="en-IN" sz="2400" baseline="-25000" dirty="0" smtClean="0">
                <a:solidFill>
                  <a:srgbClr val="C00000"/>
                </a:solidFill>
              </a:rPr>
              <a:t>0</a:t>
            </a:r>
            <a:r>
              <a:rPr lang="en-IN" sz="2400" dirty="0" smtClean="0">
                <a:solidFill>
                  <a:srgbClr val="C00000"/>
                </a:solidFill>
              </a:rPr>
              <a:t> or G</a:t>
            </a:r>
            <a:r>
              <a:rPr lang="en-IN" sz="2400" baseline="-25000" dirty="0" smtClean="0">
                <a:solidFill>
                  <a:srgbClr val="C00000"/>
                </a:solidFill>
              </a:rPr>
              <a:t>1</a:t>
            </a:r>
            <a:r>
              <a:rPr lang="en-IN" sz="2400" dirty="0" smtClean="0">
                <a:solidFill>
                  <a:srgbClr val="C00000"/>
                </a:solidFill>
              </a:rPr>
              <a:t> phases</a:t>
            </a:r>
            <a:r>
              <a:rPr lang="en-IN" sz="2400" dirty="0" smtClean="0"/>
              <a:t>. </a:t>
            </a:r>
          </a:p>
          <a:p>
            <a:pPr>
              <a:buNone/>
            </a:pPr>
            <a:endParaRPr lang="en-IN" sz="2400" dirty="0" smtClean="0"/>
          </a:p>
          <a:p>
            <a:r>
              <a:rPr lang="en-IN" sz="2400" dirty="0" smtClean="0"/>
              <a:t>Thus, by the </a:t>
            </a:r>
            <a:r>
              <a:rPr lang="en-IN" sz="2400" dirty="0" smtClean="0">
                <a:solidFill>
                  <a:srgbClr val="C00000"/>
                </a:solidFill>
              </a:rPr>
              <a:t>time a </a:t>
            </a:r>
            <a:r>
              <a:rPr lang="en-IN" sz="2400" dirty="0" err="1" smtClean="0">
                <a:solidFill>
                  <a:srgbClr val="C00000"/>
                </a:solidFill>
              </a:rPr>
              <a:t>tumor</a:t>
            </a:r>
            <a:r>
              <a:rPr lang="en-IN" sz="2400" dirty="0" smtClean="0">
                <a:solidFill>
                  <a:srgbClr val="C00000"/>
                </a:solidFill>
              </a:rPr>
              <a:t> is clinically detectable, most cells are not in the </a:t>
            </a:r>
            <a:r>
              <a:rPr lang="en-IN" sz="2400" dirty="0" err="1" smtClean="0">
                <a:solidFill>
                  <a:srgbClr val="C00000"/>
                </a:solidFill>
              </a:rPr>
              <a:t>replicative</a:t>
            </a:r>
            <a:r>
              <a:rPr lang="en-IN" sz="2400" dirty="0" smtClean="0">
                <a:solidFill>
                  <a:srgbClr val="C00000"/>
                </a:solidFill>
              </a:rPr>
              <a:t> pool</a:t>
            </a:r>
            <a:r>
              <a:rPr lang="en-IN" sz="2400" dirty="0" smtClean="0"/>
              <a:t>. </a:t>
            </a:r>
          </a:p>
          <a:p>
            <a:pPr>
              <a:buNone/>
            </a:pPr>
            <a:endParaRPr lang="en-IN" sz="2400" dirty="0" smtClean="0"/>
          </a:p>
          <a:p>
            <a:r>
              <a:rPr lang="en-IN" sz="2400" dirty="0" smtClean="0"/>
              <a:t>Even in some rapidly growing </a:t>
            </a:r>
            <a:r>
              <a:rPr lang="en-IN" sz="2400" dirty="0" err="1" smtClean="0"/>
              <a:t>tumors</a:t>
            </a:r>
            <a:r>
              <a:rPr lang="en-IN" sz="2400" dirty="0" smtClean="0"/>
              <a:t>, the growth fraction is only about </a:t>
            </a:r>
            <a:r>
              <a:rPr lang="en-IN" sz="2400" dirty="0" smtClean="0">
                <a:solidFill>
                  <a:srgbClr val="C00000"/>
                </a:solidFill>
              </a:rPr>
              <a:t>20% or less.</a:t>
            </a:r>
          </a:p>
          <a:p>
            <a:endParaRPr lang="en-IN" sz="24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t>Ultimately the progressive growth of </a:t>
            </a:r>
            <a:r>
              <a:rPr lang="en-IN" sz="2400" dirty="0" err="1" smtClean="0"/>
              <a:t>tumors</a:t>
            </a:r>
            <a:r>
              <a:rPr lang="en-IN" sz="2400" dirty="0" smtClean="0"/>
              <a:t> and the rate at which they grow are determined </a:t>
            </a:r>
            <a:r>
              <a:rPr lang="en-IN" sz="2400" dirty="0" smtClean="0">
                <a:solidFill>
                  <a:srgbClr val="C00000"/>
                </a:solidFill>
              </a:rPr>
              <a:t>by an </a:t>
            </a:r>
            <a:r>
              <a:rPr lang="en-IN" sz="2400" i="1" dirty="0" smtClean="0">
                <a:solidFill>
                  <a:srgbClr val="C00000"/>
                </a:solidFill>
              </a:rPr>
              <a:t>excess of cell production over cell loss</a:t>
            </a:r>
            <a:r>
              <a:rPr lang="en-IN" sz="2400" dirty="0" smtClean="0">
                <a:solidFill>
                  <a:srgbClr val="C00000"/>
                </a:solidFill>
              </a:rPr>
              <a:t>. </a:t>
            </a:r>
          </a:p>
          <a:p>
            <a:pPr>
              <a:buNone/>
            </a:pPr>
            <a:endParaRPr lang="en-IN" sz="2400" dirty="0" smtClean="0"/>
          </a:p>
          <a:p>
            <a:r>
              <a:rPr lang="en-IN" sz="2400" dirty="0" smtClean="0"/>
              <a:t>In some </a:t>
            </a:r>
            <a:r>
              <a:rPr lang="en-IN" sz="2400" dirty="0" err="1" smtClean="0"/>
              <a:t>tumors</a:t>
            </a:r>
            <a:r>
              <a:rPr lang="en-IN" sz="2400" dirty="0" smtClean="0"/>
              <a:t>, especially those with a </a:t>
            </a:r>
            <a:r>
              <a:rPr lang="en-IN" sz="2400" dirty="0" smtClean="0">
                <a:solidFill>
                  <a:srgbClr val="C00000"/>
                </a:solidFill>
              </a:rPr>
              <a:t>relatively high growth fraction, </a:t>
            </a:r>
            <a:r>
              <a:rPr lang="en-IN" sz="2400" dirty="0" smtClean="0"/>
              <a:t>the imbalance is large, resulting in more rapid growth than in those in which cell production exceeds cell loss by only a small margin.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smtClean="0">
                <a:solidFill>
                  <a:srgbClr val="C00000"/>
                </a:solidFill>
              </a:rPr>
              <a:t>Some </a:t>
            </a:r>
            <a:r>
              <a:rPr lang="en-IN" sz="2400" dirty="0" err="1" smtClean="0">
                <a:solidFill>
                  <a:srgbClr val="C00000"/>
                </a:solidFill>
              </a:rPr>
              <a:t>leukemias</a:t>
            </a:r>
            <a:r>
              <a:rPr lang="en-IN" sz="2400" dirty="0" smtClean="0">
                <a:solidFill>
                  <a:srgbClr val="C00000"/>
                </a:solidFill>
              </a:rPr>
              <a:t> and lymphomas </a:t>
            </a:r>
            <a:r>
              <a:rPr lang="en-IN" sz="2400" dirty="0" smtClean="0"/>
              <a:t>and certain lung cancers (i.e., </a:t>
            </a:r>
            <a:r>
              <a:rPr lang="en-IN" sz="2400" dirty="0" smtClean="0">
                <a:solidFill>
                  <a:srgbClr val="C00000"/>
                </a:solidFill>
              </a:rPr>
              <a:t>small cell carcinoma</a:t>
            </a:r>
            <a:r>
              <a:rPr lang="en-IN" sz="2400" dirty="0" smtClean="0"/>
              <a:t>) have a relatively high growth fraction, and their clinical course is rapid. </a:t>
            </a:r>
          </a:p>
          <a:p>
            <a:pPr>
              <a:buNone/>
            </a:pPr>
            <a:endParaRPr lang="en-IN" sz="2400" dirty="0" smtClean="0"/>
          </a:p>
          <a:p>
            <a:r>
              <a:rPr lang="en-IN" sz="2400" dirty="0" smtClean="0"/>
              <a:t>By comparison, many common </a:t>
            </a:r>
            <a:r>
              <a:rPr lang="en-IN" sz="2400" dirty="0" err="1" smtClean="0"/>
              <a:t>tumors</a:t>
            </a:r>
            <a:r>
              <a:rPr lang="en-IN" sz="2400" dirty="0" smtClean="0"/>
              <a:t> such as cancers of the </a:t>
            </a:r>
            <a:r>
              <a:rPr lang="en-IN" sz="2400" dirty="0" smtClean="0">
                <a:solidFill>
                  <a:srgbClr val="C00000"/>
                </a:solidFill>
              </a:rPr>
              <a:t>colon and breast have low growth fractions</a:t>
            </a:r>
            <a:r>
              <a:rPr lang="en-IN" sz="2400" dirty="0" smtClean="0"/>
              <a:t>, and cell production exceeds cell loss by only about 10%; they tend to grow at a much slower pace.</a:t>
            </a:r>
          </a:p>
          <a:p>
            <a:endParaRPr lang="en-IN" sz="24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3311</TotalTime>
  <Words>12012</Words>
  <Application>Microsoft Office PowerPoint</Application>
  <PresentationFormat>On-screen Show (4:3)</PresentationFormat>
  <Paragraphs>1950</Paragraphs>
  <Slides>288</Slides>
  <Notes>31</Notes>
  <HiddenSlides>0</HiddenSlides>
  <MMClips>0</MMClips>
  <ScaleCrop>false</ScaleCrop>
  <HeadingPairs>
    <vt:vector size="4" baseType="variant">
      <vt:variant>
        <vt:lpstr>Theme</vt:lpstr>
      </vt:variant>
      <vt:variant>
        <vt:i4>1</vt:i4>
      </vt:variant>
      <vt:variant>
        <vt:lpstr>Slide Titles</vt:lpstr>
      </vt:variant>
      <vt:variant>
        <vt:i4>288</vt:i4>
      </vt:variant>
    </vt:vector>
  </HeadingPairs>
  <TitlesOfParts>
    <vt:vector size="289" baseType="lpstr">
      <vt:lpstr>Solstice</vt:lpstr>
      <vt:lpstr>                       </vt:lpstr>
      <vt:lpstr>Slide 2</vt:lpstr>
      <vt:lpstr>Slide 3</vt:lpstr>
      <vt:lpstr>Slide 4</vt:lpstr>
      <vt:lpstr>Study of Disease:</vt:lpstr>
      <vt:lpstr>Slide 6</vt:lpstr>
      <vt:lpstr> Text of Pathology:</vt:lpstr>
      <vt:lpstr>Subdivisions of clinical Pathology:</vt:lpstr>
      <vt:lpstr>Sample Case:</vt:lpstr>
      <vt:lpstr>Clinical Details:</vt:lpstr>
      <vt:lpstr>Right neck mass</vt:lpstr>
      <vt:lpstr>Lymphnode Biopsy</vt:lpstr>
      <vt:lpstr>Lymphnode Biopsy</vt:lpstr>
      <vt:lpstr>Slide 14</vt:lpstr>
      <vt:lpstr> Key Facts </vt:lpstr>
      <vt:lpstr>Slide 16</vt:lpstr>
      <vt:lpstr>Slide 17</vt:lpstr>
      <vt:lpstr>Slide 18</vt:lpstr>
      <vt:lpstr>Slide 19</vt:lpstr>
      <vt:lpstr>Slide 20</vt:lpstr>
      <vt:lpstr>Slide 21</vt:lpstr>
      <vt:lpstr>Slide 22</vt:lpstr>
      <vt:lpstr>Slide 23</vt:lpstr>
      <vt:lpstr>Slide 24</vt:lpstr>
      <vt:lpstr>Slide 25</vt:lpstr>
      <vt:lpstr>Slide 26</vt:lpstr>
      <vt:lpstr>CONNECTIVE TISSUE NEOPLASMS</vt:lpstr>
      <vt:lpstr>Slide 28</vt:lpstr>
      <vt:lpstr>Slide 29</vt:lpstr>
      <vt:lpstr>Slide 30</vt:lpstr>
      <vt:lpstr>Slide 31</vt:lpstr>
      <vt:lpstr>Slide 32</vt:lpstr>
      <vt:lpstr>Slide 33</vt:lpstr>
      <vt:lpstr>Slide 34</vt:lpstr>
      <vt:lpstr>Nomenclature   -  Malignant Tumors</vt:lpstr>
      <vt:lpstr>CONNECTIVE  TISSUE NEOPLASMS</vt:lpstr>
      <vt:lpstr>Nomenclature   -  Malignant Tumors</vt:lpstr>
      <vt:lpstr>Slide 38</vt:lpstr>
      <vt:lpstr>Slide 39</vt:lpstr>
      <vt:lpstr>Slide 40</vt:lpstr>
      <vt:lpstr>Slide 41</vt:lpstr>
      <vt:lpstr>Slide 42</vt:lpstr>
      <vt:lpstr>Tumors that arise from more than one tissue components</vt:lpstr>
      <vt:lpstr>Slide 44</vt:lpstr>
      <vt:lpstr>Slide 45</vt:lpstr>
      <vt:lpstr>Slide 46</vt:lpstr>
      <vt:lpstr>Slide 47</vt:lpstr>
      <vt:lpstr>Aberrant differentiation</vt:lpstr>
      <vt:lpstr>Hamartoma</vt:lpstr>
      <vt:lpstr>Differences between Hamartoma and Neoplasm               Hamartoma                         Neoplasm</vt:lpstr>
      <vt:lpstr>Misnomers</vt:lpstr>
      <vt:lpstr>?????   Q </vt:lpstr>
      <vt:lpstr>???? Q</vt:lpstr>
      <vt:lpstr>???? Q</vt:lpstr>
      <vt:lpstr>????? Q</vt:lpstr>
      <vt:lpstr>Slide 56</vt:lpstr>
      <vt:lpstr>Slide 57</vt:lpstr>
      <vt:lpstr>Characteristics of Benign and Malignant Tumors</vt:lpstr>
      <vt:lpstr>Differentiation and Anaplasia </vt:lpstr>
      <vt:lpstr>Slide 60</vt:lpstr>
      <vt:lpstr>Slide 61</vt:lpstr>
      <vt:lpstr>Slide 62</vt:lpstr>
      <vt:lpstr>Slide 63</vt:lpstr>
      <vt:lpstr>Key points</vt:lpstr>
      <vt:lpstr>Correlation with biologic behavior </vt:lpstr>
      <vt:lpstr>Slide 66</vt:lpstr>
      <vt:lpstr>Slide 67</vt:lpstr>
      <vt:lpstr>Anaplasia --- Key points</vt:lpstr>
      <vt:lpstr>                  ANAPLASIA</vt:lpstr>
      <vt:lpstr>Features of Anaplasia</vt:lpstr>
      <vt:lpstr>Slide 71</vt:lpstr>
      <vt:lpstr>Mitoses</vt:lpstr>
      <vt:lpstr>Loss of polarity</vt:lpstr>
      <vt:lpstr>Other changes</vt:lpstr>
      <vt:lpstr>Microscopic features of tumors</vt:lpstr>
      <vt:lpstr>Microscopic features of tumors</vt:lpstr>
      <vt:lpstr>????? Q </vt:lpstr>
      <vt:lpstr>?????? Q</vt:lpstr>
      <vt:lpstr>What is Dysplasia? </vt:lpstr>
      <vt:lpstr>Slide 80</vt:lpstr>
      <vt:lpstr>Slide 81</vt:lpstr>
      <vt:lpstr>Slide 82</vt:lpstr>
      <vt:lpstr>Slide 83</vt:lpstr>
      <vt:lpstr>Slide 84</vt:lpstr>
      <vt:lpstr>Slide 85</vt:lpstr>
      <vt:lpstr>Carcinoma in-situ</vt:lpstr>
      <vt:lpstr>Difference between Metaplasia and Dysplasia          Metaplasia             Dysplasia</vt:lpstr>
      <vt:lpstr>Slide 88</vt:lpstr>
      <vt:lpstr>     Q????</vt:lpstr>
      <vt:lpstr>Q ???????</vt:lpstr>
      <vt:lpstr>Slide 91</vt:lpstr>
      <vt:lpstr>Tumor Growth Rate</vt:lpstr>
      <vt:lpstr>Slide 93</vt:lpstr>
      <vt:lpstr>Tumor Growth Rate</vt:lpstr>
      <vt:lpstr>Slide 95</vt:lpstr>
      <vt:lpstr>Slide 96</vt:lpstr>
      <vt:lpstr>Slide 97</vt:lpstr>
      <vt:lpstr>Slide 98</vt:lpstr>
      <vt:lpstr>Slide 99</vt:lpstr>
      <vt:lpstr>Several important conceptual and practical lessons can be learned from studies of tumor cell kinetics : </vt:lpstr>
      <vt:lpstr>Slide 101</vt:lpstr>
      <vt:lpstr>Slide 102</vt:lpstr>
      <vt:lpstr>Slide 103</vt:lpstr>
      <vt:lpstr>Slide 104</vt:lpstr>
      <vt:lpstr>LOCAL INVASION </vt:lpstr>
      <vt:lpstr>Slide 106</vt:lpstr>
      <vt:lpstr>Slide 107</vt:lpstr>
      <vt:lpstr>Slide 108</vt:lpstr>
      <vt:lpstr>Slide 109</vt:lpstr>
      <vt:lpstr>Slide 110</vt:lpstr>
      <vt:lpstr>Slide 111</vt:lpstr>
      <vt:lpstr>Slide 112</vt:lpstr>
      <vt:lpstr>Slide 113</vt:lpstr>
      <vt:lpstr>Slide 114</vt:lpstr>
      <vt:lpstr>Slide 115</vt:lpstr>
      <vt:lpstr> ?????? Q    </vt:lpstr>
      <vt:lpstr>Metastasis </vt:lpstr>
      <vt:lpstr>Metastasis</vt:lpstr>
      <vt:lpstr>Slide 119</vt:lpstr>
      <vt:lpstr>Slide 120</vt:lpstr>
      <vt:lpstr>Slide 121</vt:lpstr>
      <vt:lpstr>Pathways of spread: </vt:lpstr>
      <vt:lpstr>Slide 123</vt:lpstr>
      <vt:lpstr>Slide 124</vt:lpstr>
      <vt:lpstr> Lymphatic spread </vt:lpstr>
      <vt:lpstr>Slide 126</vt:lpstr>
      <vt:lpstr> Hematogenous spread </vt:lpstr>
      <vt:lpstr>Slide 128</vt:lpstr>
      <vt:lpstr>QQQQ ?????</vt:lpstr>
      <vt:lpstr>Slide 130</vt:lpstr>
      <vt:lpstr>Slide 131</vt:lpstr>
      <vt:lpstr>Slide 132</vt:lpstr>
      <vt:lpstr>             Benign vs Malignant Features</vt:lpstr>
      <vt:lpstr>Slide 134</vt:lpstr>
      <vt:lpstr>Slide 135</vt:lpstr>
      <vt:lpstr>Slide 136</vt:lpstr>
      <vt:lpstr>??? QQQQQ</vt:lpstr>
      <vt:lpstr>???? QQQQQ</vt:lpstr>
      <vt:lpstr>Epidemiology </vt:lpstr>
      <vt:lpstr>Commonest malignant tumors encountered worldwide</vt:lpstr>
      <vt:lpstr>Slide 141</vt:lpstr>
      <vt:lpstr>Neoplasia</vt:lpstr>
      <vt:lpstr>Epidemiological Factors Influencing Neoplasia</vt:lpstr>
      <vt:lpstr>(B)Defective DNA repair syndromes</vt:lpstr>
      <vt:lpstr>Slide 145</vt:lpstr>
      <vt:lpstr>Inherited Predisposition to Cancer </vt:lpstr>
      <vt:lpstr>?????QQQQQ</vt:lpstr>
      <vt:lpstr>???? QQQQ</vt:lpstr>
      <vt:lpstr>Neoplasia</vt:lpstr>
      <vt:lpstr>Neoplasia</vt:lpstr>
      <vt:lpstr>Neoplasia</vt:lpstr>
      <vt:lpstr>Nonhereditory predisposing conditions</vt:lpstr>
      <vt:lpstr>Precancerous conditions </vt:lpstr>
      <vt:lpstr>Slide 154</vt:lpstr>
      <vt:lpstr> Molecular Basis of Cancer (Carcinogenesis) </vt:lpstr>
      <vt:lpstr>Slide 156</vt:lpstr>
      <vt:lpstr>3) The four classes of normal regulatory genes are: </vt:lpstr>
      <vt:lpstr>Slide 158</vt:lpstr>
      <vt:lpstr>Slide 159</vt:lpstr>
      <vt:lpstr>Slide 160</vt:lpstr>
      <vt:lpstr>Slide 161</vt:lpstr>
      <vt:lpstr>Carcinogenesis is a multistep process</vt:lpstr>
      <vt:lpstr>Difference between anti-oncogenes and proto-oncogenes</vt:lpstr>
      <vt:lpstr>TRANSFORMATION &amp; PROGRESSION</vt:lpstr>
      <vt:lpstr>Slide 165</vt:lpstr>
      <vt:lpstr>Slide 166</vt:lpstr>
      <vt:lpstr>Slide 167</vt:lpstr>
      <vt:lpstr>Slide 168</vt:lpstr>
      <vt:lpstr>Slide 169</vt:lpstr>
      <vt:lpstr>Slide 170</vt:lpstr>
      <vt:lpstr>Slide 171</vt:lpstr>
      <vt:lpstr>Slide 172</vt:lpstr>
      <vt:lpstr>Flow chart depicting a simplified scheme of the molecular basis of cancer</vt:lpstr>
      <vt:lpstr> ????? QQQQ</vt:lpstr>
      <vt:lpstr> ????? QQQQ</vt:lpstr>
      <vt:lpstr>Tumor Development and Growth</vt:lpstr>
      <vt:lpstr>Self-Sufficiency in Growth Signals Normal cell proliferation</vt:lpstr>
      <vt:lpstr>Self-Sufficiency in Growth Signals</vt:lpstr>
      <vt:lpstr>Excessive and autonomous Growth</vt:lpstr>
      <vt:lpstr>Slide 180</vt:lpstr>
      <vt:lpstr>Slide 181</vt:lpstr>
      <vt:lpstr>Growth Factors</vt:lpstr>
      <vt:lpstr>Slide 183</vt:lpstr>
      <vt:lpstr>Slide 184</vt:lpstr>
      <vt:lpstr>Growth Factor Receptors</vt:lpstr>
      <vt:lpstr>Examples</vt:lpstr>
      <vt:lpstr>Slide 187</vt:lpstr>
      <vt:lpstr>Slide 188</vt:lpstr>
      <vt:lpstr>???? QQQ</vt:lpstr>
      <vt:lpstr>Signal-Transducing Proteins</vt:lpstr>
      <vt:lpstr>Slide 191</vt:lpstr>
      <vt:lpstr>Slide 192</vt:lpstr>
      <vt:lpstr>Slide 193</vt:lpstr>
      <vt:lpstr>Slide 194</vt:lpstr>
      <vt:lpstr>Slide 195</vt:lpstr>
      <vt:lpstr>Slide 196</vt:lpstr>
      <vt:lpstr>Nuclear Transcription Factors </vt:lpstr>
      <vt:lpstr>Slide 198</vt:lpstr>
      <vt:lpstr>Slide 199</vt:lpstr>
      <vt:lpstr>Slide 200</vt:lpstr>
      <vt:lpstr>Cyclins and Cyclin-Dependent Kinases (CDKs) </vt:lpstr>
      <vt:lpstr>Slide 202</vt:lpstr>
      <vt:lpstr>Slide 203</vt:lpstr>
      <vt:lpstr>Slide 204</vt:lpstr>
      <vt:lpstr>Slide 205</vt:lpstr>
      <vt:lpstr>Slide 206</vt:lpstr>
      <vt:lpstr>Slide 207</vt:lpstr>
      <vt:lpstr>Refractoriness to Growth Inhibition (Loss of Growth-Suppressing Anti-Oncogenes)</vt:lpstr>
      <vt:lpstr>Retinoblastoma (RB) gene    </vt:lpstr>
      <vt:lpstr>Slide 210</vt:lpstr>
      <vt:lpstr>Slide 211</vt:lpstr>
      <vt:lpstr>Slide 212</vt:lpstr>
      <vt:lpstr>Slide 213</vt:lpstr>
      <vt:lpstr>RB Gene and Cell Cycle</vt:lpstr>
      <vt:lpstr>Slide 215</vt:lpstr>
      <vt:lpstr>Slide 216</vt:lpstr>
      <vt:lpstr>Slide 217</vt:lpstr>
      <vt:lpstr>Slide 218</vt:lpstr>
      <vt:lpstr>Tp53 gene (p53 gene) : Guardian of the Genome</vt:lpstr>
      <vt:lpstr>Slide 220</vt:lpstr>
      <vt:lpstr>Slide 221</vt:lpstr>
      <vt:lpstr>Slide 222</vt:lpstr>
      <vt:lpstr>Slide 223</vt:lpstr>
      <vt:lpstr>Slide 224</vt:lpstr>
      <vt:lpstr>Slide 225</vt:lpstr>
      <vt:lpstr>Slide 226</vt:lpstr>
      <vt:lpstr>Slide 227</vt:lpstr>
      <vt:lpstr>Slide 228</vt:lpstr>
      <vt:lpstr>Transforming Growth Factor-β (TGF-ß)</vt:lpstr>
      <vt:lpstr>Neurofibroma (NF) gene</vt:lpstr>
      <vt:lpstr>Wilms tumor (WT)- 1 gene</vt:lpstr>
      <vt:lpstr>Breast cancer susceptibility genes (BRCA) 1 and 2</vt:lpstr>
      <vt:lpstr>BRCA 2 gene</vt:lpstr>
      <vt:lpstr> Adenomatous Polyposis Coli- β-Catenin  protein                                                       Gate Keeper Genes</vt:lpstr>
      <vt:lpstr>Slide 235</vt:lpstr>
      <vt:lpstr>Slide 236</vt:lpstr>
      <vt:lpstr>Slide 237</vt:lpstr>
      <vt:lpstr>Carcinogenic Agents and Their Cellular Interactions </vt:lpstr>
      <vt:lpstr>Chemical carcinogenesis</vt:lpstr>
      <vt:lpstr>Steps involved in chemical carcinogenesis</vt:lpstr>
      <vt:lpstr>Slide 241</vt:lpstr>
      <vt:lpstr>Chemical carcinogenic agents fall into two categories</vt:lpstr>
      <vt:lpstr>Slide 243</vt:lpstr>
      <vt:lpstr>Slide 244</vt:lpstr>
      <vt:lpstr>Radiation carcinogenesis</vt:lpstr>
      <vt:lpstr>Two types of radiation injuries are recognized:</vt:lpstr>
      <vt:lpstr>Slide 247</vt:lpstr>
      <vt:lpstr>ii) Ionizing radiation</vt:lpstr>
      <vt:lpstr>Slide 249</vt:lpstr>
      <vt:lpstr>Slide 250</vt:lpstr>
      <vt:lpstr>Slide 251</vt:lpstr>
      <vt:lpstr>C) Viral and bacterial carcinogenesis</vt:lpstr>
      <vt:lpstr>Human papilloma Virus (HPV)</vt:lpstr>
      <vt:lpstr>Epstein – Barr virus (EBV)</vt:lpstr>
      <vt:lpstr>Slide 255</vt:lpstr>
      <vt:lpstr>Hepatitis B- virus (HBV)</vt:lpstr>
      <vt:lpstr>Slide 257</vt:lpstr>
      <vt:lpstr>iii. Helicobacter pylori</vt:lpstr>
      <vt:lpstr>GRADING / STAGING</vt:lpstr>
      <vt:lpstr>Grading of Cancer</vt:lpstr>
      <vt:lpstr>Slide 261</vt:lpstr>
      <vt:lpstr>Staging of cancer</vt:lpstr>
      <vt:lpstr>Slide 263</vt:lpstr>
      <vt:lpstr>Slide 264</vt:lpstr>
      <vt:lpstr>Slide 265</vt:lpstr>
      <vt:lpstr>Slide 266</vt:lpstr>
      <vt:lpstr>Slide 267</vt:lpstr>
      <vt:lpstr>Laboratory Diagnosis of Cancer</vt:lpstr>
      <vt:lpstr>Cytology </vt:lpstr>
      <vt:lpstr>B) Exfoliative cytology : </vt:lpstr>
      <vt:lpstr>Slide 271</vt:lpstr>
      <vt:lpstr>Slide 272</vt:lpstr>
      <vt:lpstr>Slide 273</vt:lpstr>
      <vt:lpstr>Slide 274</vt:lpstr>
      <vt:lpstr>Slide 275</vt:lpstr>
      <vt:lpstr>Histopathology </vt:lpstr>
      <vt:lpstr>Histochemistry / cytochemistry (special stains)</vt:lpstr>
      <vt:lpstr>Special stains in tumour diagnosis</vt:lpstr>
      <vt:lpstr>Immunohistochemistry / immunocytochemistry</vt:lpstr>
      <vt:lpstr>Uses </vt:lpstr>
      <vt:lpstr>Intermediate filaments (IFs)</vt:lpstr>
      <vt:lpstr>“Intermediate filaments” and their significance in the    tumour diagnosis </vt:lpstr>
      <vt:lpstr>Electron microscopy (EM)</vt:lpstr>
      <vt:lpstr>Tumour markers </vt:lpstr>
      <vt:lpstr>Role of tumour markers in neoplasia</vt:lpstr>
      <vt:lpstr>QQQQ ??????                              </vt:lpstr>
      <vt:lpstr>Modern Aids in the Tumour Diagnosis </vt:lpstr>
      <vt:lpstr>Slide 288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pankaj</dc:creator>
  <cp:lastModifiedBy>pankaj</cp:lastModifiedBy>
  <cp:revision>541</cp:revision>
  <dcterms:created xsi:type="dcterms:W3CDTF">2006-08-16T00:00:00Z</dcterms:created>
  <dcterms:modified xsi:type="dcterms:W3CDTF">2019-11-27T04:33:30Z</dcterms:modified>
</cp:coreProperties>
</file>