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6" r:id="rId5"/>
    <p:sldId id="259" r:id="rId6"/>
    <p:sldId id="260" r:id="rId7"/>
    <p:sldId id="261" r:id="rId8"/>
    <p:sldId id="262" r:id="rId9"/>
    <p:sldId id="305" r:id="rId10"/>
    <p:sldId id="297" r:id="rId11"/>
    <p:sldId id="263" r:id="rId12"/>
    <p:sldId id="264" r:id="rId13"/>
    <p:sldId id="265" r:id="rId14"/>
    <p:sldId id="266" r:id="rId15"/>
    <p:sldId id="267" r:id="rId16"/>
    <p:sldId id="269" r:id="rId17"/>
    <p:sldId id="307" r:id="rId18"/>
    <p:sldId id="270" r:id="rId19"/>
    <p:sldId id="271" r:id="rId20"/>
    <p:sldId id="272" r:id="rId21"/>
    <p:sldId id="273" r:id="rId22"/>
    <p:sldId id="274" r:id="rId23"/>
    <p:sldId id="309" r:id="rId24"/>
    <p:sldId id="275" r:id="rId25"/>
    <p:sldId id="276" r:id="rId26"/>
    <p:sldId id="302" r:id="rId27"/>
    <p:sldId id="277" r:id="rId28"/>
    <p:sldId id="278" r:id="rId29"/>
    <p:sldId id="298" r:id="rId30"/>
    <p:sldId id="304" r:id="rId31"/>
    <p:sldId id="279" r:id="rId32"/>
    <p:sldId id="280" r:id="rId33"/>
    <p:sldId id="286" r:id="rId34"/>
    <p:sldId id="300" r:id="rId35"/>
    <p:sldId id="308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3899-8536-49D6-872D-BC1AA40FACEA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462B-AE61-43AE-9E2E-3280E107B6A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Pulmonary vascular diseases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NISHI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Pathology</a:t>
            </a:r>
          </a:p>
          <a:p>
            <a:r>
              <a:rPr lang="en-US" dirty="0" smtClean="0"/>
              <a:t>SKMCH, </a:t>
            </a:r>
            <a:r>
              <a:rPr lang="en-US" dirty="0" err="1" smtClean="0"/>
              <a:t>Muzaffarpur</a:t>
            </a:r>
            <a:endParaRPr lang="en-US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1800" dirty="0" smtClean="0"/>
              <a:t>In those in whom the cardiovascular function is already compromised, such as</a:t>
            </a:r>
          </a:p>
          <a:p>
            <a:pPr>
              <a:buNone/>
            </a:pPr>
            <a:r>
              <a:rPr lang="en-IN" sz="1800" dirty="0" smtClean="0"/>
              <a:t>       patients </a:t>
            </a:r>
            <a:r>
              <a:rPr lang="en-IN" sz="1800" dirty="0" smtClean="0"/>
              <a:t>with heart or lung disease, infarction may occur.</a:t>
            </a:r>
          </a:p>
          <a:p>
            <a:pPr>
              <a:buFont typeface="Wingdings" pitchFamily="2" charset="2"/>
              <a:buChar char="q"/>
            </a:pPr>
            <a:r>
              <a:rPr lang="en-IN" sz="1800" dirty="0" smtClean="0"/>
              <a:t>Overall, about 10% of emboli cause infarction. </a:t>
            </a:r>
          </a:p>
          <a:p>
            <a:pPr>
              <a:buFont typeface="Wingdings" pitchFamily="2" charset="2"/>
              <a:buChar char="q"/>
            </a:pPr>
            <a:r>
              <a:rPr lang="en-IN" sz="1800" dirty="0" smtClean="0"/>
              <a:t>About three fourths of infarcts affect the lower lobes, and in more than half,</a:t>
            </a:r>
          </a:p>
          <a:p>
            <a:pPr>
              <a:buNone/>
            </a:pPr>
            <a:r>
              <a:rPr lang="en-IN" sz="1800" dirty="0" smtClean="0"/>
              <a:t>       multiple </a:t>
            </a:r>
            <a:r>
              <a:rPr lang="en-IN" sz="1800" dirty="0" smtClean="0"/>
              <a:t>lesions occur. </a:t>
            </a:r>
          </a:p>
          <a:p>
            <a:pPr>
              <a:buFont typeface="Wingdings" pitchFamily="2" charset="2"/>
              <a:buChar char="q"/>
            </a:pPr>
            <a:r>
              <a:rPr lang="en-IN" sz="1800" dirty="0" smtClean="0"/>
              <a:t>They vary in size from barely visible </a:t>
            </a:r>
            <a:r>
              <a:rPr lang="en-IN" sz="1800" dirty="0" smtClean="0"/>
              <a:t>to massive </a:t>
            </a:r>
            <a:r>
              <a:rPr lang="en-IN" sz="1800" dirty="0" smtClean="0"/>
              <a:t>lesions involving large parts of a lobe. </a:t>
            </a:r>
          </a:p>
          <a:p>
            <a:pPr>
              <a:buFont typeface="Wingdings" pitchFamily="2" charset="2"/>
              <a:buChar char="q"/>
            </a:pPr>
            <a:r>
              <a:rPr lang="en-IN" sz="1800" dirty="0" smtClean="0"/>
              <a:t>Typically, they extend to the periphery of the lung as a wedge with the apex</a:t>
            </a:r>
          </a:p>
          <a:p>
            <a:pPr>
              <a:buNone/>
            </a:pPr>
            <a:r>
              <a:rPr lang="en-IN" sz="1800" dirty="0" smtClean="0"/>
              <a:t>       pointing </a:t>
            </a:r>
            <a:r>
              <a:rPr lang="en-IN" sz="1800" dirty="0" smtClean="0"/>
              <a:t>toward the </a:t>
            </a:r>
            <a:r>
              <a:rPr lang="en-IN" sz="1800" dirty="0" err="1" smtClean="0"/>
              <a:t>hilus</a:t>
            </a:r>
            <a:r>
              <a:rPr lang="en-IN" sz="1800" dirty="0" smtClean="0"/>
              <a:t> of the lung.</a:t>
            </a:r>
          </a:p>
          <a:p>
            <a:pPr>
              <a:buFont typeface="Wingdings" pitchFamily="2" charset="2"/>
              <a:buChar char="q"/>
            </a:pPr>
            <a:r>
              <a:rPr lang="en-IN" sz="1800" dirty="0" smtClean="0"/>
              <a:t> In many cases, an </a:t>
            </a:r>
            <a:r>
              <a:rPr lang="en-IN" sz="1800" dirty="0" smtClean="0"/>
              <a:t>occluded vessel </a:t>
            </a:r>
            <a:r>
              <a:rPr lang="en-IN" sz="1800" dirty="0" smtClean="0"/>
              <a:t>is identified near the apex of the infarct.</a:t>
            </a:r>
          </a:p>
          <a:p>
            <a:pPr>
              <a:buFont typeface="Wingdings" pitchFamily="2" charset="2"/>
              <a:buChar char="q"/>
            </a:pPr>
            <a:r>
              <a:rPr lang="en-IN" sz="1800" dirty="0" smtClean="0"/>
              <a:t> Pulmonary embolus can be distinguished from a </a:t>
            </a:r>
            <a:r>
              <a:rPr lang="en-IN" sz="1800" dirty="0" err="1" smtClean="0"/>
              <a:t>postmortem</a:t>
            </a:r>
            <a:r>
              <a:rPr lang="en-IN" sz="1800" dirty="0" smtClean="0"/>
              <a:t> clot by the</a:t>
            </a:r>
          </a:p>
          <a:p>
            <a:pPr>
              <a:buNone/>
            </a:pPr>
            <a:r>
              <a:rPr lang="en-IN" sz="1800" dirty="0" smtClean="0"/>
              <a:t>       presence </a:t>
            </a:r>
            <a:r>
              <a:rPr lang="en-IN" sz="1800" dirty="0" smtClean="0"/>
              <a:t>of </a:t>
            </a:r>
            <a:r>
              <a:rPr lang="en-IN" sz="1800" b="1" dirty="0" smtClean="0"/>
              <a:t>the lines of </a:t>
            </a:r>
            <a:r>
              <a:rPr lang="en-IN" sz="1800" b="1" dirty="0" err="1" smtClean="0"/>
              <a:t>Zahn</a:t>
            </a:r>
            <a:r>
              <a:rPr lang="en-IN" sz="1800" b="1" dirty="0" smtClean="0"/>
              <a:t> </a:t>
            </a:r>
            <a:r>
              <a:rPr lang="en-IN" sz="1800" dirty="0" smtClean="0"/>
              <a:t>in the thrombus.</a:t>
            </a:r>
          </a:p>
          <a:p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The pulmonary infarct is classically hemorrhagic and appears</a:t>
            </a:r>
          </a:p>
          <a:p>
            <a:pPr>
              <a:buNone/>
            </a:pPr>
            <a:r>
              <a:rPr lang="en-IN" dirty="0" smtClean="0"/>
              <a:t>as a raised, red-blue area in the early stages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Often, the apposed pleural surface is covered by a </a:t>
            </a:r>
            <a:r>
              <a:rPr lang="en-IN" dirty="0" err="1" smtClean="0"/>
              <a:t>fibrinous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exudate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The red cells begin to </a:t>
            </a:r>
            <a:r>
              <a:rPr lang="en-IN" dirty="0" err="1" smtClean="0"/>
              <a:t>lyse</a:t>
            </a:r>
            <a:r>
              <a:rPr lang="en-IN" dirty="0" smtClean="0"/>
              <a:t> within 48 hours, and</a:t>
            </a:r>
          </a:p>
          <a:p>
            <a:pPr>
              <a:buNone/>
            </a:pPr>
            <a:r>
              <a:rPr lang="en-IN" dirty="0" smtClean="0"/>
              <a:t>the infarct becomes paler and eventually red-brown as </a:t>
            </a:r>
            <a:r>
              <a:rPr lang="en-IN" dirty="0" err="1" smtClean="0"/>
              <a:t>hemosiderin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is produced.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With the passage of time, fibrous replacement</a:t>
            </a:r>
          </a:p>
          <a:p>
            <a:pPr>
              <a:buNone/>
            </a:pPr>
            <a:r>
              <a:rPr lang="en-IN" dirty="0" smtClean="0"/>
              <a:t>begins at the margins as a gray-white peripheral zone</a:t>
            </a:r>
          </a:p>
          <a:p>
            <a:pPr>
              <a:buNone/>
            </a:pPr>
            <a:r>
              <a:rPr lang="en-IN" dirty="0" smtClean="0"/>
              <a:t>and eventually converts the infarct into a contracted scar.</a:t>
            </a:r>
          </a:p>
          <a:p>
            <a:pPr>
              <a:buFont typeface="Wingdings" pitchFamily="2" charset="2"/>
              <a:buChar char="q"/>
            </a:pPr>
            <a:r>
              <a:rPr lang="en-IN" dirty="0" err="1" smtClean="0"/>
              <a:t>Histologically</a:t>
            </a:r>
            <a:r>
              <a:rPr lang="en-IN" dirty="0" smtClean="0"/>
              <a:t>, the hemorrhagic area shows ischemic necrosis</a:t>
            </a:r>
          </a:p>
          <a:p>
            <a:pPr>
              <a:buNone/>
            </a:pPr>
            <a:r>
              <a:rPr lang="en-IN" dirty="0" smtClean="0"/>
              <a:t>of the alveolar walls, bronchioles, and vessels.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If the infarct is caused by an infected embolus, the </a:t>
            </a:r>
            <a:r>
              <a:rPr lang="en-IN" dirty="0" err="1" smtClean="0"/>
              <a:t>neutrophilic</a:t>
            </a:r>
            <a:r>
              <a:rPr lang="en-IN" dirty="0" smtClean="0"/>
              <a:t> inflammatory</a:t>
            </a:r>
          </a:p>
          <a:p>
            <a:pPr>
              <a:buNone/>
            </a:pPr>
            <a:r>
              <a:rPr lang="en-IN" dirty="0" smtClean="0"/>
              <a:t>reaction can be intense.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Such lesions are referred to as </a:t>
            </a:r>
            <a:r>
              <a:rPr lang="en-IN" b="1" dirty="0" smtClean="0"/>
              <a:t>septic infarcts, some which turn into abscesses.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Clinical Course.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b="1" i="1" dirty="0" smtClean="0"/>
              <a:t>A large pulmonary embolus is one of</a:t>
            </a:r>
          </a:p>
          <a:p>
            <a:pPr>
              <a:buNone/>
            </a:pPr>
            <a:r>
              <a:rPr lang="en-IN" b="1" dirty="0" smtClean="0"/>
              <a:t>    the </a:t>
            </a:r>
            <a:r>
              <a:rPr lang="en-IN" b="1" dirty="0" smtClean="0"/>
              <a:t>few causes of virtually instantaneous death.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During cardiopulmonary resuscitation in such instances, the patient frequently is said to have </a:t>
            </a:r>
            <a:r>
              <a:rPr lang="en-IN" i="1" dirty="0" smtClean="0"/>
              <a:t>electromechanical dissociation, </a:t>
            </a:r>
            <a:r>
              <a:rPr lang="en-IN" dirty="0" smtClean="0"/>
              <a:t>in which the electrocardiogram has a rhythm but no pulses are palpated because no blood is entering the pulmonary arterial circulation. </a:t>
            </a:r>
            <a:r>
              <a:rPr lang="en-IN" dirty="0" smtClean="0"/>
              <a:t>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If the patient survives after a sizable pulmonary embolus, however, the clinical syndrome may mimic myocardial infarction, with severe chest pain, </a:t>
            </a:r>
            <a:r>
              <a:rPr lang="en-IN" dirty="0" err="1" smtClean="0"/>
              <a:t>dyspnea</a:t>
            </a:r>
            <a:r>
              <a:rPr lang="en-IN" dirty="0" smtClean="0"/>
              <a:t>, and shock. </a:t>
            </a:r>
          </a:p>
          <a:p>
            <a:pPr>
              <a:buFont typeface="Wingdings" pitchFamily="2" charset="2"/>
              <a:buChar char="q"/>
            </a:pPr>
            <a:r>
              <a:rPr lang="en-IN" i="1" dirty="0" smtClean="0"/>
              <a:t>Small emboli are silent or induce </a:t>
            </a:r>
            <a:r>
              <a:rPr lang="en-IN" dirty="0" smtClean="0"/>
              <a:t>only transient chest pain and cough.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Pulmonary infarcts manifest as </a:t>
            </a:r>
            <a:r>
              <a:rPr lang="en-IN" dirty="0" err="1" smtClean="0"/>
              <a:t>dyspnea</a:t>
            </a:r>
            <a:r>
              <a:rPr lang="en-IN" dirty="0" smtClean="0"/>
              <a:t>, </a:t>
            </a:r>
            <a:r>
              <a:rPr lang="en-IN" dirty="0" err="1" smtClean="0"/>
              <a:t>tachypnea</a:t>
            </a:r>
            <a:r>
              <a:rPr lang="en-IN" dirty="0" smtClean="0"/>
              <a:t>, fever, chest pain, cough, and </a:t>
            </a:r>
            <a:r>
              <a:rPr lang="en-IN" dirty="0" err="1" smtClean="0"/>
              <a:t>hemoptysis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An overlying </a:t>
            </a:r>
            <a:r>
              <a:rPr lang="en-IN" dirty="0" err="1" smtClean="0"/>
              <a:t>fibrinous</a:t>
            </a:r>
            <a:r>
              <a:rPr lang="en-IN" dirty="0" smtClean="0"/>
              <a:t> </a:t>
            </a:r>
            <a:r>
              <a:rPr lang="en-IN" dirty="0" err="1" smtClean="0"/>
              <a:t>pleuritis</a:t>
            </a:r>
            <a:r>
              <a:rPr lang="en-IN" dirty="0" smtClean="0"/>
              <a:t> may</a:t>
            </a:r>
          </a:p>
          <a:p>
            <a:pPr>
              <a:buNone/>
            </a:pPr>
            <a:r>
              <a:rPr lang="en-IN" dirty="0" smtClean="0"/>
              <a:t>    produce a pleural friction rub.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Findings on </a:t>
            </a:r>
            <a:r>
              <a:rPr lang="en-IN" i="1" dirty="0" smtClean="0"/>
              <a:t>chest radiograph are variable and can be</a:t>
            </a:r>
          </a:p>
          <a:p>
            <a:pPr>
              <a:buNone/>
            </a:pPr>
            <a:r>
              <a:rPr lang="en-IN" dirty="0" smtClean="0"/>
              <a:t>normal or disclose a pulmonary infarct,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Usually 12 to 36 hours after it has occurred, as a </a:t>
            </a:r>
            <a:r>
              <a:rPr lang="en-IN" i="1" dirty="0" smtClean="0"/>
              <a:t>wedge-shaped infiltrate. </a:t>
            </a:r>
          </a:p>
          <a:p>
            <a:pPr>
              <a:buFont typeface="Wingdings" pitchFamily="2" charset="2"/>
              <a:buChar char="q"/>
            </a:pPr>
            <a:r>
              <a:rPr lang="en-IN" i="1" dirty="0" smtClean="0"/>
              <a:t>The </a:t>
            </a:r>
            <a:r>
              <a:rPr lang="en-IN" dirty="0" smtClean="0"/>
              <a:t>diagnosis of pulmonary embolism is usually made with</a:t>
            </a:r>
          </a:p>
          <a:p>
            <a:pPr>
              <a:buNone/>
            </a:pPr>
            <a:r>
              <a:rPr lang="en-IN" dirty="0" smtClean="0"/>
              <a:t>spiral computed </a:t>
            </a:r>
            <a:r>
              <a:rPr lang="en-IN" dirty="0" err="1" smtClean="0"/>
              <a:t>tomographic</a:t>
            </a:r>
            <a:r>
              <a:rPr lang="en-IN" dirty="0" smtClean="0"/>
              <a:t> angiography.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Rarely, other diagnostic methods, such as ventilation perfusion scanning</a:t>
            </a:r>
          </a:p>
          <a:p>
            <a:pPr>
              <a:buNone/>
            </a:pPr>
            <a:r>
              <a:rPr lang="en-IN" dirty="0" smtClean="0"/>
              <a:t>or pulmonary angiography are required.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Deep vein thrombosis can be diagnosed with duplex </a:t>
            </a:r>
            <a:r>
              <a:rPr lang="en-IN" dirty="0" err="1" smtClean="0"/>
              <a:t>ultrasonography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After the initial acute insult, emboli often resolve via contraction</a:t>
            </a:r>
          </a:p>
          <a:p>
            <a:pPr>
              <a:buNone/>
            </a:pPr>
            <a:r>
              <a:rPr lang="en-IN" dirty="0" smtClean="0"/>
              <a:t>and </a:t>
            </a:r>
            <a:r>
              <a:rPr lang="en-IN" dirty="0" err="1" smtClean="0"/>
              <a:t>fibrinolysis</a:t>
            </a:r>
            <a:r>
              <a:rPr lang="en-IN" dirty="0" smtClean="0"/>
              <a:t>, particularly in the relatively young.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If unresolved, over the course of time multiple small emboli</a:t>
            </a:r>
          </a:p>
          <a:p>
            <a:pPr>
              <a:buNone/>
            </a:pPr>
            <a:r>
              <a:rPr lang="en-IN" dirty="0" smtClean="0"/>
              <a:t>may lead to pulmonary hypertension and chronic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.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1" t="70636" r="27637" b="10272"/>
          <a:stretch>
            <a:fillRect/>
          </a:stretch>
        </p:blipFill>
        <p:spPr bwMode="auto">
          <a:xfrm>
            <a:off x="1379645" y="1916832"/>
            <a:ext cx="6360707" cy="47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420933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000" dirty="0" smtClean="0"/>
              <a:t>Perhaps most important is that a small embolus</a:t>
            </a:r>
          </a:p>
          <a:p>
            <a:pPr>
              <a:buNone/>
            </a:pPr>
            <a:r>
              <a:rPr lang="en-IN" sz="2000" smtClean="0"/>
              <a:t>      may </a:t>
            </a:r>
            <a:r>
              <a:rPr lang="en-IN" sz="2000" dirty="0" smtClean="0"/>
              <a:t>presage a larger one. 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In the presence of an underlying predisposing condition, patients with a pulmonary embolus have a 30% chance of suffering a second embolus.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Prevention of pulmonary embolism is a major clinical challenge for which there is no easy solution. 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Prophylactic therapy includes early ambulation in postoperative and postpartum patients, elastic stockings and graduated compression stockings for bedridden patients, and anticoagulation</a:t>
            </a:r>
          </a:p>
          <a:p>
            <a:pPr>
              <a:buNone/>
            </a:pPr>
            <a:r>
              <a:rPr lang="en-IN" sz="2000" dirty="0" smtClean="0"/>
              <a:t>      in high-risk individuals.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Treatment of pulmonary embolism includes anticoagulation and supportive measures;</a:t>
            </a:r>
          </a:p>
          <a:p>
            <a:pPr>
              <a:buNone/>
            </a:pPr>
            <a:r>
              <a:rPr lang="en-IN" dirty="0" smtClean="0"/>
              <a:t>     </a:t>
            </a:r>
            <a:r>
              <a:rPr lang="en-IN" dirty="0" err="1" smtClean="0"/>
              <a:t>thrombolysis</a:t>
            </a:r>
            <a:r>
              <a:rPr lang="en-IN" dirty="0" smtClean="0"/>
              <a:t> may have some benefit in those with severe complications (e.g., shock), but carries a high risk of bleeding.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Those at risk of recurrent pulmonary embolism</a:t>
            </a:r>
          </a:p>
          <a:p>
            <a:pPr>
              <a:buNone/>
            </a:pPr>
            <a:r>
              <a:rPr lang="en-IN" dirty="0" smtClean="0"/>
              <a:t>    in whom anticoagulation is contraindicated may be fitted with an inferior vena cava filter (an “umbrella”) that catches clots before they reach the lungs.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KEY CONCEPTS/ Summary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/>
              <a:t>Pulmonary Embolism</a:t>
            </a:r>
          </a:p>
          <a:p>
            <a:pPr>
              <a:buNone/>
            </a:pPr>
            <a:r>
              <a:rPr lang="en-IN" dirty="0" smtClean="0"/>
              <a:t>■ Almost all large pulmonary artery thrombi are embolic in</a:t>
            </a:r>
          </a:p>
          <a:p>
            <a:pPr>
              <a:buNone/>
            </a:pPr>
            <a:r>
              <a:rPr lang="en-IN" dirty="0" smtClean="0"/>
              <a:t>origin, usually arising from the deep veins of the lower leg.</a:t>
            </a:r>
          </a:p>
          <a:p>
            <a:pPr>
              <a:buNone/>
            </a:pPr>
            <a:r>
              <a:rPr lang="en-IN" dirty="0" smtClean="0"/>
              <a:t>■ Risk factors include prolonged bed rest, leg surgery,</a:t>
            </a:r>
          </a:p>
          <a:p>
            <a:pPr>
              <a:buNone/>
            </a:pPr>
            <a:r>
              <a:rPr lang="en-IN" dirty="0" smtClean="0"/>
              <a:t>severe trauma, CHF, use of oral contraceptives (especially</a:t>
            </a:r>
          </a:p>
          <a:p>
            <a:pPr>
              <a:buNone/>
            </a:pPr>
            <a:r>
              <a:rPr lang="en-IN" dirty="0" smtClean="0"/>
              <a:t>those with high </a:t>
            </a:r>
            <a:r>
              <a:rPr lang="en-IN" dirty="0" err="1" smtClean="0"/>
              <a:t>estrogen</a:t>
            </a:r>
            <a:r>
              <a:rPr lang="en-IN" dirty="0" smtClean="0"/>
              <a:t> content), disseminated cancer,</a:t>
            </a:r>
          </a:p>
          <a:p>
            <a:pPr>
              <a:buNone/>
            </a:pPr>
            <a:r>
              <a:rPr lang="en-IN" dirty="0" smtClean="0"/>
              <a:t>and genetic diseases of </a:t>
            </a:r>
            <a:r>
              <a:rPr lang="en-IN" dirty="0" err="1" smtClean="0"/>
              <a:t>hypercoagulability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■ The vast majority (60% to 80%) of emboli are clinically</a:t>
            </a:r>
          </a:p>
          <a:p>
            <a:pPr>
              <a:buNone/>
            </a:pPr>
            <a:r>
              <a:rPr lang="en-IN" dirty="0" smtClean="0"/>
              <a:t>silent, a minority (5%) cause acute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, shock,</a:t>
            </a:r>
          </a:p>
          <a:p>
            <a:pPr>
              <a:buNone/>
            </a:pPr>
            <a:r>
              <a:rPr lang="en-IN" dirty="0" smtClean="0"/>
              <a:t>or death (typically from large “</a:t>
            </a:r>
            <a:r>
              <a:rPr lang="en-IN" b="1" dirty="0" smtClean="0"/>
              <a:t>saddle emboli</a:t>
            </a:r>
            <a:r>
              <a:rPr lang="en-IN" dirty="0" smtClean="0"/>
              <a:t>”), and the</a:t>
            </a:r>
          </a:p>
          <a:p>
            <a:pPr>
              <a:buNone/>
            </a:pPr>
            <a:r>
              <a:rPr lang="en-IN" dirty="0" smtClean="0"/>
              <a:t>remaining cause pulmonary infarction.</a:t>
            </a:r>
          </a:p>
          <a:p>
            <a:pPr>
              <a:buNone/>
            </a:pPr>
            <a:r>
              <a:rPr lang="en-IN" dirty="0" smtClean="0"/>
              <a:t>■ Risk of recurrence is high.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Pulmonary Hypertension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Pulmonary hypertension is defined as a mean pulmonary</a:t>
            </a:r>
          </a:p>
          <a:p>
            <a:pPr>
              <a:buNone/>
            </a:pPr>
            <a:r>
              <a:rPr lang="en-IN" dirty="0" smtClean="0"/>
              <a:t>artery pressure </a:t>
            </a:r>
            <a:r>
              <a:rPr lang="en-IN" b="1" dirty="0" smtClean="0"/>
              <a:t>greater than or equal to 25 mm Hg at rest.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Based on underlying mechanisms, the World Health</a:t>
            </a:r>
          </a:p>
          <a:p>
            <a:pPr>
              <a:buNone/>
            </a:pPr>
            <a:r>
              <a:rPr lang="en-IN" dirty="0" smtClean="0"/>
              <a:t>Organization has classified pulmonary hypertension into</a:t>
            </a:r>
          </a:p>
          <a:p>
            <a:pPr>
              <a:buNone/>
            </a:pPr>
            <a:r>
              <a:rPr lang="en-IN" b="1" dirty="0" smtClean="0"/>
              <a:t>five groups. </a:t>
            </a:r>
          </a:p>
          <a:p>
            <a:pPr>
              <a:buNone/>
            </a:pPr>
            <a:r>
              <a:rPr lang="en-IN" dirty="0" smtClean="0"/>
              <a:t>(1) Pulmonary arterial hypertension, a diverse collection of disorders that all primarily impact small pulmonary muscular arteries;</a:t>
            </a:r>
          </a:p>
          <a:p>
            <a:pPr>
              <a:buNone/>
            </a:pPr>
            <a:r>
              <a:rPr lang="en-IN" dirty="0" smtClean="0"/>
              <a:t>(2) Pulmonary hypertension secondary to left-heart failure;</a:t>
            </a:r>
          </a:p>
          <a:p>
            <a:pPr>
              <a:buNone/>
            </a:pPr>
            <a:r>
              <a:rPr lang="en-IN" dirty="0" smtClean="0"/>
              <a:t>(3) Pulmonary hypertension stemming from lung </a:t>
            </a:r>
            <a:r>
              <a:rPr lang="en-IN" dirty="0" err="1" smtClean="0"/>
              <a:t>parenchymal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disease or hypoxemia; </a:t>
            </a:r>
          </a:p>
          <a:p>
            <a:pPr>
              <a:buNone/>
            </a:pPr>
            <a:r>
              <a:rPr lang="en-IN" dirty="0" smtClean="0"/>
              <a:t>(4) Chronic </a:t>
            </a:r>
            <a:r>
              <a:rPr lang="en-IN" dirty="0" err="1" smtClean="0"/>
              <a:t>thromboembolic</a:t>
            </a:r>
            <a:r>
              <a:rPr lang="en-IN" dirty="0" smtClean="0"/>
              <a:t> pulmonary hypertension; and</a:t>
            </a:r>
          </a:p>
          <a:p>
            <a:pPr>
              <a:buNone/>
            </a:pPr>
            <a:r>
              <a:rPr lang="en-IN" dirty="0" smtClean="0"/>
              <a:t>(5) Pulmonary hypertension of </a:t>
            </a:r>
            <a:r>
              <a:rPr lang="en-IN" dirty="0" err="1" smtClean="0"/>
              <a:t>multifactorial</a:t>
            </a:r>
            <a:r>
              <a:rPr lang="en-IN" dirty="0" smtClean="0"/>
              <a:t> basis.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Pulmonary Diseases </a:t>
            </a:r>
            <a:r>
              <a:rPr lang="en-IN" dirty="0" smtClean="0"/>
              <a:t>of Vascular Origin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Pulmonary Embolism and Infarction</a:t>
            </a:r>
          </a:p>
          <a:p>
            <a:r>
              <a:rPr lang="en-IN" dirty="0" smtClean="0"/>
              <a:t>Pulmonary Hypertension</a:t>
            </a:r>
          </a:p>
          <a:p>
            <a:r>
              <a:rPr lang="en-IN" dirty="0" smtClean="0"/>
              <a:t>Diffuse Pulmonary </a:t>
            </a:r>
            <a:r>
              <a:rPr lang="en-IN" dirty="0" err="1" smtClean="0"/>
              <a:t>Hemorrhage</a:t>
            </a:r>
            <a:r>
              <a:rPr lang="en-IN" dirty="0" smtClean="0"/>
              <a:t> Syndromes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i="1" dirty="0" smtClean="0"/>
              <a:t>(1) </a:t>
            </a:r>
            <a:r>
              <a:rPr lang="en-IN" i="1" dirty="0" err="1" smtClean="0"/>
              <a:t>Goodpasture</a:t>
            </a:r>
            <a:r>
              <a:rPr lang="en-IN" i="1" dirty="0" smtClean="0"/>
              <a:t> </a:t>
            </a:r>
            <a:r>
              <a:rPr lang="en-IN" dirty="0" smtClean="0"/>
              <a:t>syndrome,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(2) Idiopathic pulmonary </a:t>
            </a:r>
            <a:r>
              <a:rPr lang="en-IN" dirty="0" err="1" smtClean="0"/>
              <a:t>hemosiderosis</a:t>
            </a:r>
            <a:r>
              <a:rPr lang="en-IN" dirty="0" smtClean="0"/>
              <a:t>, and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(3) </a:t>
            </a:r>
            <a:r>
              <a:rPr lang="en-IN" dirty="0" err="1" smtClean="0"/>
              <a:t>Vasculitis</a:t>
            </a:r>
            <a:r>
              <a:rPr lang="en-IN" dirty="0" smtClean="0"/>
              <a:t>-associated </a:t>
            </a:r>
            <a:r>
              <a:rPr lang="en-IN" dirty="0" err="1" smtClean="0"/>
              <a:t>hemorrhage</a:t>
            </a:r>
            <a:r>
              <a:rPr lang="en-IN" dirty="0" smtClean="0"/>
              <a:t>, </a:t>
            </a:r>
            <a:br>
              <a:rPr lang="en-IN" dirty="0" smtClean="0"/>
            </a:br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Pulmonary </a:t>
            </a:r>
            <a:r>
              <a:rPr lang="en-IN" dirty="0" smtClean="0"/>
              <a:t>hypertension has diverse </a:t>
            </a:r>
            <a:r>
              <a:rPr lang="en-IN" dirty="0" smtClean="0"/>
              <a:t>causes---</a:t>
            </a:r>
            <a:r>
              <a:rPr lang="en-IN" dirty="0" smtClean="0"/>
              <a:t>As in </a:t>
            </a:r>
            <a:r>
              <a:rPr lang="en-IN" dirty="0" smtClean="0"/>
              <a:t>Classification </a:t>
            </a: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It is most frequently associated with structural cardiopulmonary conditions that increase pulmonary blood flow, pulmonary vascular resistance, or left heart resistance to blood flow.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Some of the more common causes are the</a:t>
            </a:r>
          </a:p>
          <a:p>
            <a:pPr>
              <a:buNone/>
            </a:pPr>
            <a:r>
              <a:rPr lang="en-IN" dirty="0" smtClean="0"/>
              <a:t>following:</a:t>
            </a:r>
          </a:p>
          <a:p>
            <a:pPr>
              <a:buFont typeface="Wingdings" pitchFamily="2" charset="2"/>
              <a:buChar char="q"/>
            </a:pPr>
            <a:r>
              <a:rPr lang="en-IN" i="1" dirty="0" smtClean="0"/>
              <a:t>Chronic obstructive or interstitial lung diseases (group 3).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These diseases obliterate alveolar capillaries, increasing pulmonary resistance to blood flow and, secondarily, pulmonary blood pressure.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i="1" dirty="0" smtClean="0"/>
              <a:t>Antecedent congenital or acquired heart disease (group 2).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Mitral </a:t>
            </a:r>
            <a:r>
              <a:rPr lang="en-IN" dirty="0" err="1" smtClean="0"/>
              <a:t>stenosis</a:t>
            </a:r>
            <a:r>
              <a:rPr lang="en-IN" dirty="0" smtClean="0"/>
              <a:t>, for example, causes an increase in left</a:t>
            </a:r>
          </a:p>
          <a:p>
            <a:pPr>
              <a:buNone/>
            </a:pPr>
            <a:r>
              <a:rPr lang="en-IN" dirty="0" err="1" smtClean="0"/>
              <a:t>atrial</a:t>
            </a:r>
            <a:r>
              <a:rPr lang="en-IN" dirty="0" smtClean="0"/>
              <a:t> pressure and pulmonary venous pressure that is</a:t>
            </a:r>
          </a:p>
          <a:p>
            <a:pPr>
              <a:buNone/>
            </a:pPr>
            <a:r>
              <a:rPr lang="en-IN" dirty="0" smtClean="0"/>
              <a:t>eventually transmitted to the arterial side of the pulmonary</a:t>
            </a:r>
          </a:p>
          <a:p>
            <a:pPr>
              <a:buNone/>
            </a:pPr>
            <a:r>
              <a:rPr lang="en-IN" dirty="0" smtClean="0"/>
              <a:t>vasculature, leading to hypertension.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• </a:t>
            </a:r>
            <a:r>
              <a:rPr lang="en-IN" i="1" dirty="0" smtClean="0"/>
              <a:t>Recurrent </a:t>
            </a:r>
            <a:r>
              <a:rPr lang="en-IN" i="1" dirty="0" err="1" smtClean="0"/>
              <a:t>thromboemboli</a:t>
            </a:r>
            <a:r>
              <a:rPr lang="en-IN" i="1" dirty="0" smtClean="0"/>
              <a:t> (group 4). </a:t>
            </a:r>
          </a:p>
          <a:p>
            <a:pPr>
              <a:buFont typeface="Wingdings" pitchFamily="2" charset="2"/>
              <a:buChar char="v"/>
            </a:pPr>
            <a:r>
              <a:rPr lang="en-IN" i="1" dirty="0" smtClean="0"/>
              <a:t>Recurrent pulmonary </a:t>
            </a:r>
            <a:r>
              <a:rPr lang="en-IN" dirty="0" smtClean="0"/>
              <a:t>emboli may cause pulmonary hypertension by </a:t>
            </a:r>
            <a:r>
              <a:rPr lang="en-IN" dirty="0" smtClean="0"/>
              <a:t>reducing the </a:t>
            </a:r>
            <a:r>
              <a:rPr lang="en-IN" dirty="0" smtClean="0"/>
              <a:t>functional cross-sectional area of the pulmonary vascular bed, which in turn leads to an increase in </a:t>
            </a:r>
            <a:r>
              <a:rPr lang="en-IN" dirty="0" smtClean="0"/>
              <a:t>pulmonary vascular </a:t>
            </a:r>
            <a:r>
              <a:rPr lang="en-IN" dirty="0" smtClean="0"/>
              <a:t>resistance</a:t>
            </a:r>
            <a:r>
              <a:rPr lang="en-IN" dirty="0" smtClean="0"/>
              <a:t>.</a:t>
            </a:r>
            <a:endParaRPr lang="en-IN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• </a:t>
            </a:r>
            <a:r>
              <a:rPr lang="en-IN" i="1" dirty="0" smtClean="0"/>
              <a:t>Autoimmune diseases (group 1). </a:t>
            </a:r>
          </a:p>
          <a:p>
            <a:pPr>
              <a:buFont typeface="Wingdings" pitchFamily="2" charset="2"/>
              <a:buChar char="v"/>
            </a:pPr>
            <a:r>
              <a:rPr lang="en-IN" i="1" dirty="0" smtClean="0"/>
              <a:t>Several of these diseases </a:t>
            </a:r>
            <a:r>
              <a:rPr lang="en-IN" dirty="0" smtClean="0"/>
              <a:t>(most notably systemic sclerosis) involve the </a:t>
            </a:r>
            <a:r>
              <a:rPr lang="en-IN" dirty="0" smtClean="0"/>
              <a:t>pulmonary vasculature </a:t>
            </a:r>
            <a:r>
              <a:rPr lang="en-IN" dirty="0" smtClean="0"/>
              <a:t>and/or the </a:t>
            </a:r>
            <a:r>
              <a:rPr lang="en-IN" dirty="0" err="1" smtClean="0"/>
              <a:t>interstitium</a:t>
            </a:r>
            <a:r>
              <a:rPr lang="en-IN" dirty="0" smtClean="0"/>
              <a:t>, leading to increased vascular resistance and </a:t>
            </a:r>
            <a:r>
              <a:rPr lang="en-IN" dirty="0" smtClean="0"/>
              <a:t>pulmonary hypertension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• </a:t>
            </a:r>
            <a:r>
              <a:rPr lang="en-IN" i="1" dirty="0" smtClean="0"/>
              <a:t>Obstructive sleep </a:t>
            </a:r>
            <a:r>
              <a:rPr lang="en-IN" i="1" dirty="0" err="1" smtClean="0"/>
              <a:t>apnea</a:t>
            </a:r>
            <a:r>
              <a:rPr lang="en-IN" i="1" dirty="0" smtClean="0"/>
              <a:t> (also group 3) is a common disorder </a:t>
            </a:r>
            <a:r>
              <a:rPr lang="en-IN" dirty="0" smtClean="0"/>
              <a:t>that is associated with obesity and hypoxemia.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Now </a:t>
            </a:r>
            <a:r>
              <a:rPr lang="en-IN" dirty="0" smtClean="0"/>
              <a:t>recognized to be a significant contributor to</a:t>
            </a:r>
          </a:p>
          <a:p>
            <a:pPr>
              <a:buNone/>
            </a:pPr>
            <a:r>
              <a:rPr lang="en-IN" dirty="0" smtClean="0"/>
              <a:t>the development of pulmonary hypertension and </a:t>
            </a:r>
            <a:r>
              <a:rPr lang="en-IN" dirty="0" err="1" smtClean="0"/>
              <a:t>cor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pulmonale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When</a:t>
            </a:r>
            <a:r>
              <a:rPr lang="en-IN" dirty="0" smtClean="0"/>
              <a:t> all known causes</a:t>
            </a:r>
            <a:r>
              <a:rPr lang="en-IN" dirty="0" smtClean="0"/>
              <a:t> </a:t>
            </a:r>
            <a:r>
              <a:rPr lang="en-IN" dirty="0" smtClean="0"/>
              <a:t>pulmonary </a:t>
            </a:r>
            <a:r>
              <a:rPr lang="en-IN" dirty="0" smtClean="0"/>
              <a:t>hypertension </a:t>
            </a:r>
            <a:r>
              <a:rPr lang="en-IN" dirty="0" smtClean="0"/>
              <a:t>are </a:t>
            </a:r>
            <a:r>
              <a:rPr lang="en-IN" dirty="0" smtClean="0"/>
              <a:t>excluded; this </a:t>
            </a:r>
            <a:r>
              <a:rPr lang="en-IN" dirty="0" smtClean="0"/>
              <a:t>is referred </a:t>
            </a:r>
            <a:r>
              <a:rPr lang="en-IN" dirty="0" smtClean="0"/>
              <a:t>to as </a:t>
            </a:r>
            <a:r>
              <a:rPr lang="en-IN" b="1" i="1" dirty="0" smtClean="0"/>
              <a:t>idiopathic pulmonary arterial hypertension.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This </a:t>
            </a:r>
            <a:r>
              <a:rPr lang="en-IN" dirty="0" smtClean="0"/>
              <a:t>is a bit of a misnomer</a:t>
            </a:r>
            <a:r>
              <a:rPr lang="en-IN" dirty="0" smtClean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As  </a:t>
            </a:r>
            <a:r>
              <a:rPr lang="en-IN" dirty="0" smtClean="0"/>
              <a:t>80% of idiopathic” pulmonary hypertension (sometimes referred to as </a:t>
            </a:r>
            <a:r>
              <a:rPr lang="en-IN" b="1" dirty="0" smtClean="0"/>
              <a:t>primary pulmonary hypertension</a:t>
            </a:r>
            <a:r>
              <a:rPr lang="en-IN" dirty="0" smtClean="0"/>
              <a:t>) has a genetic basis</a:t>
            </a:r>
            <a:r>
              <a:rPr lang="en-IN" dirty="0" smtClean="0"/>
              <a:t>, </a:t>
            </a:r>
            <a:r>
              <a:rPr lang="en-IN" dirty="0" smtClean="0"/>
              <a:t>sometimes being inherited in </a:t>
            </a:r>
            <a:r>
              <a:rPr lang="en-IN" dirty="0" err="1" smtClean="0"/>
              <a:t>familes</a:t>
            </a:r>
            <a:r>
              <a:rPr lang="en-IN" dirty="0" smtClean="0"/>
              <a:t> as an </a:t>
            </a:r>
            <a:r>
              <a:rPr lang="en-IN" dirty="0" err="1" smtClean="0"/>
              <a:t>autosomal</a:t>
            </a:r>
            <a:r>
              <a:rPr lang="en-IN" dirty="0" smtClean="0"/>
              <a:t> dominant </a:t>
            </a:r>
            <a:r>
              <a:rPr lang="en-IN" dirty="0" smtClean="0"/>
              <a:t>trait.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Within these families, there is </a:t>
            </a:r>
            <a:r>
              <a:rPr lang="en-IN" dirty="0" smtClean="0"/>
              <a:t>incomplete </a:t>
            </a:r>
            <a:r>
              <a:rPr lang="en-IN" dirty="0" err="1" smtClean="0"/>
              <a:t>Penetrance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Only </a:t>
            </a:r>
            <a:r>
              <a:rPr lang="en-IN" dirty="0" smtClean="0"/>
              <a:t>10% to 20% of the family </a:t>
            </a:r>
            <a:r>
              <a:rPr lang="en-IN" dirty="0" smtClean="0"/>
              <a:t>members actually </a:t>
            </a:r>
            <a:r>
              <a:rPr lang="en-IN" dirty="0" smtClean="0"/>
              <a:t>develop overt disease.    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000" dirty="0" smtClean="0"/>
              <a:t>Pathogenesis of pulmonary hypertension has been learned about </a:t>
            </a:r>
          </a:p>
          <a:p>
            <a:pPr>
              <a:buNone/>
            </a:pPr>
            <a:r>
              <a:rPr lang="en-IN" sz="2000" dirty="0" smtClean="0"/>
              <a:t>      by </a:t>
            </a:r>
            <a:r>
              <a:rPr lang="en-IN" sz="2000" dirty="0" smtClean="0"/>
              <a:t>investigating the molecular basis of the uncommon familial form of the</a:t>
            </a:r>
          </a:p>
          <a:p>
            <a:pPr>
              <a:buNone/>
            </a:pPr>
            <a:r>
              <a:rPr lang="en-IN" sz="2000" dirty="0" smtClean="0"/>
              <a:t>      disease</a:t>
            </a:r>
            <a:r>
              <a:rPr lang="en-IN" sz="2000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The first mutation to be discovered in familial pulmonary arterial hypertension was in the bone morphogenetic protein receptor type 2 (BMPR2).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Inactivating </a:t>
            </a:r>
            <a:r>
              <a:rPr lang="en-IN" sz="2000" dirty="0" err="1" smtClean="0"/>
              <a:t>germline</a:t>
            </a:r>
            <a:r>
              <a:rPr lang="en-IN" sz="2000" dirty="0" smtClean="0"/>
              <a:t> mutations in the BMPR2 gene are found in 75%</a:t>
            </a:r>
          </a:p>
          <a:p>
            <a:pPr>
              <a:buNone/>
            </a:pPr>
            <a:r>
              <a:rPr lang="en-IN" sz="2000" dirty="0" smtClean="0"/>
              <a:t>       of </a:t>
            </a:r>
            <a:r>
              <a:rPr lang="en-IN" sz="2000" dirty="0" smtClean="0"/>
              <a:t>the familial cases of pulmonary hypertension, and 25% of sporadic cases.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Subsequently other mutations have been discovered that also converge </a:t>
            </a:r>
            <a:r>
              <a:rPr lang="en-IN" sz="2000" dirty="0" smtClean="0"/>
              <a:t>  on </a:t>
            </a:r>
            <a:r>
              <a:rPr lang="en-IN" sz="2000" dirty="0" smtClean="0"/>
              <a:t>the BMPR2 pathway and affect intracellular </a:t>
            </a:r>
            <a:r>
              <a:rPr lang="en-IN" sz="2000" dirty="0" err="1" smtClean="0"/>
              <a:t>signaling</a:t>
            </a:r>
            <a:r>
              <a:rPr lang="en-IN" sz="2000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It has also been demonstrated that BMPR2 is down-regulated in lungs from some idiopathic pulmonary arterial hypertension patients without</a:t>
            </a:r>
          </a:p>
          <a:p>
            <a:pPr>
              <a:buNone/>
            </a:pPr>
            <a:r>
              <a:rPr lang="en-IN" sz="2000" dirty="0" smtClean="0"/>
              <a:t>      mutation </a:t>
            </a:r>
            <a:r>
              <a:rPr lang="en-IN" sz="2000" dirty="0" smtClean="0"/>
              <a:t>in its gene.</a:t>
            </a:r>
            <a:endParaRPr lang="en-IN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5" t="21315" r="41949" b="50047"/>
          <a:stretch>
            <a:fillRect/>
          </a:stretch>
        </p:blipFill>
        <p:spPr bwMode="auto">
          <a:xfrm>
            <a:off x="899592" y="513716"/>
            <a:ext cx="6696744" cy="634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BMPR2 is a cell surface protein belonging to the </a:t>
            </a:r>
            <a:r>
              <a:rPr lang="en-IN" dirty="0" smtClean="0"/>
              <a:t>TGF-β receptor </a:t>
            </a:r>
            <a:r>
              <a:rPr lang="en-IN" dirty="0" err="1" smtClean="0"/>
              <a:t>superfamily</a:t>
            </a:r>
            <a:r>
              <a:rPr lang="en-IN" dirty="0" smtClean="0"/>
              <a:t>, which binds a variety of </a:t>
            </a:r>
            <a:r>
              <a:rPr lang="en-IN" dirty="0" smtClean="0"/>
              <a:t>cytokines, including </a:t>
            </a:r>
            <a:r>
              <a:rPr lang="en-IN" dirty="0" smtClean="0"/>
              <a:t>TGF-β, bone morphogenetic protein (BMP</a:t>
            </a:r>
            <a:r>
              <a:rPr lang="en-IN" dirty="0" smtClean="0"/>
              <a:t>),</a:t>
            </a:r>
            <a:r>
              <a:rPr lang="en-IN" dirty="0" err="1" smtClean="0"/>
              <a:t>activin</a:t>
            </a:r>
            <a:r>
              <a:rPr lang="en-IN" dirty="0" smtClean="0"/>
              <a:t>, and </a:t>
            </a:r>
            <a:r>
              <a:rPr lang="en-IN" dirty="0" err="1" smtClean="0"/>
              <a:t>inhibin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Although originally described in </a:t>
            </a:r>
            <a:r>
              <a:rPr lang="en-IN" dirty="0" smtClean="0"/>
              <a:t>the context </a:t>
            </a:r>
            <a:r>
              <a:rPr lang="en-IN" dirty="0" smtClean="0"/>
              <a:t>of bone growth, BMP-BMPR2 </a:t>
            </a:r>
            <a:r>
              <a:rPr lang="en-IN" dirty="0" err="1" smtClean="0"/>
              <a:t>signaling</a:t>
            </a:r>
            <a:r>
              <a:rPr lang="en-IN" dirty="0" smtClean="0"/>
              <a:t> is </a:t>
            </a:r>
            <a:r>
              <a:rPr lang="en-IN" dirty="0" smtClean="0"/>
              <a:t>now known </a:t>
            </a:r>
            <a:r>
              <a:rPr lang="en-IN" dirty="0" smtClean="0"/>
              <a:t>to be important for embryogenesis, apoptosis, </a:t>
            </a:r>
            <a:r>
              <a:rPr lang="en-IN" dirty="0" smtClean="0"/>
              <a:t>and cell </a:t>
            </a:r>
            <a:r>
              <a:rPr lang="en-IN" dirty="0" smtClean="0"/>
              <a:t>proliferation and differentiation.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Details remain to be worked out, but it appears that </a:t>
            </a:r>
            <a:r>
              <a:rPr lang="en-IN" dirty="0" err="1" smtClean="0"/>
              <a:t>haploinsufficiency</a:t>
            </a:r>
            <a:r>
              <a:rPr lang="en-IN" dirty="0" smtClean="0"/>
              <a:t> </a:t>
            </a:r>
            <a:r>
              <a:rPr lang="en-IN" dirty="0" smtClean="0"/>
              <a:t>forBMPR2 </a:t>
            </a:r>
            <a:r>
              <a:rPr lang="en-IN" dirty="0" smtClean="0"/>
              <a:t>leads to dysfunction and proliferation of </a:t>
            </a:r>
            <a:r>
              <a:rPr lang="en-IN" dirty="0" smtClean="0"/>
              <a:t>endothelial cells </a:t>
            </a:r>
            <a:r>
              <a:rPr lang="en-IN" dirty="0" smtClean="0"/>
              <a:t>and vascular smooth muscle cells.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Because only 10% to 20% of individuals with </a:t>
            </a:r>
            <a:r>
              <a:rPr lang="en-IN" i="1" dirty="0" smtClean="0"/>
              <a:t>BMPR2 </a:t>
            </a:r>
            <a:r>
              <a:rPr lang="en-IN" i="1" dirty="0" smtClean="0"/>
              <a:t>mutations </a:t>
            </a:r>
            <a:r>
              <a:rPr lang="en-IN" dirty="0" smtClean="0"/>
              <a:t>develop </a:t>
            </a:r>
            <a:r>
              <a:rPr lang="en-IN" dirty="0" smtClean="0"/>
              <a:t>disease, it is likely that modifier genes </a:t>
            </a:r>
            <a:r>
              <a:rPr lang="en-IN" dirty="0" smtClean="0"/>
              <a:t>and/or environmental </a:t>
            </a:r>
            <a:r>
              <a:rPr lang="en-IN" dirty="0" smtClean="0"/>
              <a:t>triggers also contribute to the </a:t>
            </a:r>
            <a:r>
              <a:rPr lang="en-IN" dirty="0" smtClean="0"/>
              <a:t>pathogenesis of </a:t>
            </a:r>
            <a:r>
              <a:rPr lang="en-IN" dirty="0" smtClean="0"/>
              <a:t>the disorder.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 two-hit model has been </a:t>
            </a:r>
            <a:r>
              <a:rPr lang="en-IN" dirty="0" smtClean="0"/>
              <a:t>proposed whereby </a:t>
            </a:r>
            <a:r>
              <a:rPr lang="en-IN" dirty="0" smtClean="0"/>
              <a:t>a genetically susceptible individual with a </a:t>
            </a:r>
            <a:r>
              <a:rPr lang="en-IN" i="1" dirty="0" smtClean="0"/>
              <a:t>BMPR2 </a:t>
            </a:r>
            <a:r>
              <a:rPr lang="en-IN" dirty="0" smtClean="0"/>
              <a:t>mutation </a:t>
            </a:r>
            <a:r>
              <a:rPr lang="en-IN" dirty="0" smtClean="0"/>
              <a:t>requires additional genetic or </a:t>
            </a:r>
            <a:r>
              <a:rPr lang="en-IN" dirty="0" smtClean="0"/>
              <a:t>environmental insults </a:t>
            </a:r>
            <a:r>
              <a:rPr lang="en-IN" dirty="0" smtClean="0"/>
              <a:t>to develop the disease.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MORPHOLOGY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1600" dirty="0" smtClean="0"/>
              <a:t>Regardless of their </a:t>
            </a:r>
            <a:r>
              <a:rPr lang="en-IN" sz="1600" dirty="0" err="1" smtClean="0"/>
              <a:t>etiology</a:t>
            </a:r>
            <a:r>
              <a:rPr lang="en-IN" sz="1600" dirty="0" smtClean="0"/>
              <a:t>, all forms of pulmonary hypertension are associated with </a:t>
            </a:r>
            <a:r>
              <a:rPr lang="en-IN" sz="1600" b="1" dirty="0" smtClean="0"/>
              <a:t>medial hypertrophy of the pulmonary muscular and elastic arteries, pulmonary arterial atherosclerosis, and right ventricular hypertrophy. </a:t>
            </a:r>
          </a:p>
          <a:p>
            <a:pPr>
              <a:buFont typeface="Wingdings" pitchFamily="2" charset="2"/>
              <a:buChar char="q"/>
            </a:pPr>
            <a:r>
              <a:rPr lang="en-IN" sz="1600" b="1" dirty="0" smtClean="0"/>
              <a:t>The presence </a:t>
            </a:r>
            <a:r>
              <a:rPr lang="en-IN" sz="1600" dirty="0" smtClean="0"/>
              <a:t>of many organizing or </a:t>
            </a:r>
            <a:r>
              <a:rPr lang="en-IN" sz="1600" dirty="0" err="1" smtClean="0"/>
              <a:t>recanalized</a:t>
            </a:r>
            <a:r>
              <a:rPr lang="en-IN" sz="1600" dirty="0" smtClean="0"/>
              <a:t> thrombi </a:t>
            </a:r>
            <a:r>
              <a:rPr lang="en-IN" sz="1600" dirty="0" err="1" smtClean="0"/>
              <a:t>favors</a:t>
            </a:r>
            <a:r>
              <a:rPr lang="en-IN" sz="1600" dirty="0" smtClean="0"/>
              <a:t> recurrent pulmonary</a:t>
            </a:r>
          </a:p>
          <a:p>
            <a:pPr>
              <a:buNone/>
            </a:pPr>
            <a:r>
              <a:rPr lang="en-IN" sz="1600" dirty="0" smtClean="0"/>
              <a:t>        emboli as the cause, and the coexistence of diffuse pulmonary fibrosis, or severe emphysema and chronic bronchitis, points to chronic hypoxia as the initiating event.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/>
              <a:t>The vessel changes can involve the entire arterial tree, from the main pulmonary arteries down to the arterioles.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/>
              <a:t>In the most severe cases, </a:t>
            </a:r>
            <a:r>
              <a:rPr lang="en-IN" sz="1600" dirty="0" err="1" smtClean="0"/>
              <a:t>atheromatous</a:t>
            </a:r>
            <a:r>
              <a:rPr lang="en-IN" sz="1600" dirty="0" smtClean="0"/>
              <a:t> deposits form in the pulmonary artery and its major branches, resembling (but lesser in degree than) systemic atherosclerosis.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/>
              <a:t>The arterioles and small arteries (40 to 300 </a:t>
            </a:r>
            <a:r>
              <a:rPr lang="en-IN" sz="1600" dirty="0" err="1" smtClean="0"/>
              <a:t>μm</a:t>
            </a:r>
            <a:r>
              <a:rPr lang="en-IN" sz="1600" dirty="0" smtClean="0"/>
              <a:t> in diameter) are most prominently affected by striking medial hypertrophy and </a:t>
            </a:r>
            <a:r>
              <a:rPr lang="en-IN" sz="1600" dirty="0" err="1" smtClean="0"/>
              <a:t>intimal</a:t>
            </a:r>
            <a:r>
              <a:rPr lang="en-IN" sz="1600" dirty="0" smtClean="0"/>
              <a:t> fibrosis, sometimes narrowing the lumens to pinpoint channels. </a:t>
            </a:r>
            <a:endParaRPr lang="en-IN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One extreme in the spectrum of pathologic changes is the </a:t>
            </a:r>
            <a:r>
              <a:rPr lang="en-IN" dirty="0" err="1" smtClean="0"/>
              <a:t>plexiform</a:t>
            </a:r>
            <a:r>
              <a:rPr lang="en-IN" dirty="0" smtClean="0"/>
              <a:t> lesion, so called because a tuft of capillary formations is present, producing a network, or web, that spans the lumens of dilated thin-walled, small arteries and may extend outside the vessel.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</a:t>
            </a:r>
            <a:r>
              <a:rPr lang="en-IN" dirty="0" err="1" smtClean="0"/>
              <a:t>Plexiform</a:t>
            </a:r>
            <a:r>
              <a:rPr lang="en-IN" dirty="0" smtClean="0"/>
              <a:t> lesions are most prominent in idiopathic and</a:t>
            </a:r>
          </a:p>
          <a:p>
            <a:pPr>
              <a:buNone/>
            </a:pPr>
            <a:r>
              <a:rPr lang="en-IN" dirty="0" smtClean="0"/>
              <a:t>     familial pulmonary hypertension (group 1), unrepaired congenital heart disease with left-to-right shunts (group 2), and pulmonary hypertension associated with human immunodeficiency virus (HIV) infection and drugs (also group 1).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Pulmonary Embolism and Infarction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Pulmonary embolism is an important cause of morbidity</a:t>
            </a:r>
          </a:p>
          <a:p>
            <a:pPr>
              <a:buNone/>
            </a:pPr>
            <a:r>
              <a:rPr lang="en-IN" sz="2400" dirty="0" smtClean="0"/>
              <a:t>and mortality, particularly in patients who are bedridden,</a:t>
            </a:r>
          </a:p>
          <a:p>
            <a:pPr>
              <a:buNone/>
            </a:pPr>
            <a:r>
              <a:rPr lang="en-IN" sz="2400" dirty="0" smtClean="0"/>
              <a:t>but also in a wide range of conditions that are associated</a:t>
            </a:r>
          </a:p>
          <a:p>
            <a:pPr>
              <a:buNone/>
            </a:pPr>
            <a:r>
              <a:rPr lang="en-IN" sz="2400" dirty="0" smtClean="0"/>
              <a:t>with </a:t>
            </a:r>
            <a:r>
              <a:rPr lang="en-IN" sz="2400" dirty="0" err="1" smtClean="0"/>
              <a:t>hypercoagulability</a:t>
            </a:r>
            <a:r>
              <a:rPr lang="en-IN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Blood clots that occlude the </a:t>
            </a:r>
            <a:r>
              <a:rPr lang="en-IN" sz="2400" dirty="0" smtClean="0"/>
              <a:t>large pulmonary </a:t>
            </a:r>
            <a:r>
              <a:rPr lang="en-IN" sz="2400" dirty="0" smtClean="0"/>
              <a:t>arteries are almost always embolic in origin.</a:t>
            </a:r>
          </a:p>
          <a:p>
            <a:pPr>
              <a:buNone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 usual </a:t>
            </a:r>
            <a:r>
              <a:rPr lang="en-IN" sz="2400" dirty="0" smtClean="0"/>
              <a:t>source—Thrombi </a:t>
            </a:r>
            <a:r>
              <a:rPr lang="en-IN" sz="2400" dirty="0" smtClean="0"/>
              <a:t>in the deep veins of the leg</a:t>
            </a:r>
          </a:p>
          <a:p>
            <a:pPr>
              <a:buNone/>
            </a:pPr>
            <a:r>
              <a:rPr lang="en-IN" sz="2400" dirty="0" smtClean="0"/>
              <a:t>(&gt;95% of cases)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156" t="34043" r="25848" b="10272"/>
          <a:stretch>
            <a:fillRect/>
          </a:stretch>
        </p:blipFill>
        <p:spPr bwMode="auto">
          <a:xfrm>
            <a:off x="3563888" y="222749"/>
            <a:ext cx="3528392" cy="6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Clinical Course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b="1" i="1" dirty="0" smtClean="0"/>
              <a:t>Idiopathic pulmonary hypertension is</a:t>
            </a:r>
          </a:p>
          <a:p>
            <a:pPr>
              <a:buNone/>
            </a:pPr>
            <a:r>
              <a:rPr lang="en-IN" dirty="0" smtClean="0"/>
              <a:t>most common in women who are 20 to 40 years of age</a:t>
            </a:r>
          </a:p>
          <a:p>
            <a:pPr>
              <a:buNone/>
            </a:pPr>
            <a:r>
              <a:rPr lang="en-IN" dirty="0" smtClean="0"/>
              <a:t>and is also seen occasionally in young children.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Clinical signs and symptoms in all forms of pulmonary hypertension become evident only in advanced disease.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In cases of idiopathic disease, the presenting features are usually </a:t>
            </a:r>
            <a:r>
              <a:rPr lang="en-IN" dirty="0" err="1" smtClean="0"/>
              <a:t>dyspnea</a:t>
            </a:r>
            <a:r>
              <a:rPr lang="en-IN" dirty="0" smtClean="0"/>
              <a:t> and fatigue, but some patients have chest pain of the </a:t>
            </a:r>
            <a:r>
              <a:rPr lang="en-IN" dirty="0" err="1" smtClean="0"/>
              <a:t>anginal</a:t>
            </a:r>
            <a:r>
              <a:rPr lang="en-IN" dirty="0" smtClean="0"/>
              <a:t> type.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Over time, severe respiratory distress, cyanosis, and right ventricular hypertrophy occur, and death from </a:t>
            </a:r>
            <a:r>
              <a:rPr lang="en-IN" dirty="0" err="1" smtClean="0"/>
              <a:t>decompensated</a:t>
            </a:r>
            <a:r>
              <a:rPr lang="en-IN" dirty="0" smtClean="0"/>
              <a:t> 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, often with superimposed </a:t>
            </a:r>
            <a:r>
              <a:rPr lang="en-IN" dirty="0" err="1" smtClean="0"/>
              <a:t>thromboembolism</a:t>
            </a:r>
            <a:r>
              <a:rPr lang="en-IN" dirty="0" smtClean="0"/>
              <a:t> and pneumonia, usually ensues within 2 to 5 years in 80% of patients.</a:t>
            </a:r>
          </a:p>
          <a:p>
            <a:pPr>
              <a:buFont typeface="Wingdings" pitchFamily="2" charset="2"/>
              <a:buChar char="q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Treatment choices depend on the underlying cause. </a:t>
            </a: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For </a:t>
            </a:r>
            <a:r>
              <a:rPr lang="en-IN" dirty="0" smtClean="0"/>
              <a:t>those with secondary disease, therapy is directed at the trigger (</a:t>
            </a:r>
            <a:r>
              <a:rPr lang="en-IN" dirty="0" err="1" smtClean="0"/>
              <a:t>e.g</a:t>
            </a:r>
            <a:r>
              <a:rPr lang="en-IN" dirty="0" smtClean="0"/>
              <a:t>, </a:t>
            </a:r>
            <a:r>
              <a:rPr lang="en-IN" dirty="0" err="1" smtClean="0"/>
              <a:t>thromboembolic</a:t>
            </a:r>
            <a:r>
              <a:rPr lang="en-IN" dirty="0" smtClean="0"/>
              <a:t> disease or hypoxemia).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A variety of vasodilators have been used with varying success in those with group 1 or refractory disease belonging to other groups.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Lung transplantation provides definitive</a:t>
            </a:r>
          </a:p>
          <a:p>
            <a:pPr>
              <a:buNone/>
            </a:pPr>
            <a:r>
              <a:rPr lang="en-IN" dirty="0" smtClean="0"/>
              <a:t>    treatment for selected patients.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Diffuse Pulmonary </a:t>
            </a:r>
            <a:r>
              <a:rPr lang="en-IN" dirty="0" err="1" smtClean="0"/>
              <a:t>Hemorrhage</a:t>
            </a:r>
            <a:r>
              <a:rPr lang="en-IN" dirty="0" smtClean="0"/>
              <a:t> Syndromes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Pulmonary </a:t>
            </a:r>
            <a:r>
              <a:rPr lang="en-IN" dirty="0" err="1" smtClean="0"/>
              <a:t>hemorrhage</a:t>
            </a:r>
            <a:r>
              <a:rPr lang="en-IN" dirty="0" smtClean="0"/>
              <a:t> is </a:t>
            </a:r>
            <a:r>
              <a:rPr lang="en-IN" dirty="0" smtClean="0"/>
              <a:t>a </a:t>
            </a:r>
            <a:r>
              <a:rPr lang="en-IN" dirty="0" smtClean="0"/>
              <a:t>complication of some interstitial lung disorders.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</a:t>
            </a:r>
            <a:r>
              <a:rPr lang="en-IN" dirty="0" smtClean="0"/>
              <a:t>P</a:t>
            </a:r>
            <a:r>
              <a:rPr lang="en-IN" i="1" dirty="0" smtClean="0"/>
              <a:t>ulmonary </a:t>
            </a:r>
            <a:r>
              <a:rPr lang="en-IN" i="1" dirty="0" err="1" smtClean="0"/>
              <a:t>hemorrhage</a:t>
            </a:r>
            <a:r>
              <a:rPr lang="en-IN" i="1" dirty="0" smtClean="0"/>
              <a:t> syndromes  are</a:t>
            </a:r>
          </a:p>
          <a:p>
            <a:pPr>
              <a:buNone/>
            </a:pPr>
            <a:r>
              <a:rPr lang="en-IN" i="1" dirty="0" smtClean="0"/>
              <a:t>(1) </a:t>
            </a:r>
            <a:r>
              <a:rPr lang="en-IN" i="1" dirty="0" err="1" smtClean="0"/>
              <a:t>Goodpasture</a:t>
            </a:r>
            <a:r>
              <a:rPr lang="en-IN" i="1" dirty="0" smtClean="0"/>
              <a:t> </a:t>
            </a:r>
            <a:r>
              <a:rPr lang="en-IN" dirty="0" smtClean="0"/>
              <a:t>syndrome, </a:t>
            </a:r>
          </a:p>
          <a:p>
            <a:pPr>
              <a:buNone/>
            </a:pPr>
            <a:r>
              <a:rPr lang="en-IN" dirty="0" smtClean="0"/>
              <a:t>(2) Idiopathic pulmonary </a:t>
            </a:r>
            <a:r>
              <a:rPr lang="en-IN" dirty="0" err="1" smtClean="0"/>
              <a:t>hemosiderosis</a:t>
            </a:r>
            <a:r>
              <a:rPr lang="en-IN" dirty="0" smtClean="0"/>
              <a:t>, and</a:t>
            </a:r>
          </a:p>
          <a:p>
            <a:pPr>
              <a:buNone/>
            </a:pPr>
            <a:r>
              <a:rPr lang="en-IN" dirty="0" smtClean="0"/>
              <a:t>(3) </a:t>
            </a:r>
            <a:r>
              <a:rPr lang="en-IN" dirty="0" err="1" smtClean="0"/>
              <a:t>Vasculitis</a:t>
            </a:r>
            <a:r>
              <a:rPr lang="en-IN" dirty="0" smtClean="0"/>
              <a:t>-associated </a:t>
            </a:r>
            <a:r>
              <a:rPr lang="en-IN" dirty="0" err="1" smtClean="0"/>
              <a:t>hemorrhage</a:t>
            </a:r>
            <a:r>
              <a:rPr lang="en-IN" dirty="0" smtClean="0"/>
              <a:t>, which is found in</a:t>
            </a:r>
          </a:p>
          <a:p>
            <a:pPr>
              <a:buNone/>
            </a:pPr>
            <a:r>
              <a:rPr lang="en-IN" dirty="0" smtClean="0"/>
              <a:t>conditions such as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Hypersensitivity </a:t>
            </a:r>
            <a:r>
              <a:rPr lang="en-IN" dirty="0" err="1" smtClean="0"/>
              <a:t>angiitis</a:t>
            </a:r>
            <a:r>
              <a:rPr lang="en-IN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Wegener </a:t>
            </a:r>
            <a:r>
              <a:rPr lang="en-IN" dirty="0" err="1" smtClean="0"/>
              <a:t>granulomatosis</a:t>
            </a:r>
            <a:r>
              <a:rPr lang="en-IN" dirty="0" smtClean="0"/>
              <a:t>, and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Systemic lupus </a:t>
            </a:r>
            <a:r>
              <a:rPr lang="en-IN" dirty="0" err="1" smtClean="0"/>
              <a:t>erythematosus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72" t="22906" r="41055" b="38910"/>
          <a:stretch>
            <a:fillRect/>
          </a:stretch>
        </p:blipFill>
        <p:spPr bwMode="auto">
          <a:xfrm>
            <a:off x="2483768" y="1434691"/>
            <a:ext cx="5112568" cy="53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94" t="61090" r="31215" b="15045"/>
          <a:stretch>
            <a:fillRect/>
          </a:stretch>
        </p:blipFill>
        <p:spPr bwMode="auto">
          <a:xfrm>
            <a:off x="25895" y="2852936"/>
            <a:ext cx="9159417" cy="3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err="1" smtClean="0"/>
              <a:t>Goodpasture</a:t>
            </a:r>
            <a:r>
              <a:rPr lang="en-IN" i="1" dirty="0" smtClean="0"/>
              <a:t> Syndrome</a:t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err="1" smtClean="0"/>
              <a:t>Goodpasture</a:t>
            </a:r>
            <a:r>
              <a:rPr lang="en-IN" dirty="0" smtClean="0"/>
              <a:t> syndrome is an uncommon </a:t>
            </a:r>
            <a:r>
              <a:rPr lang="en-IN" dirty="0" smtClean="0"/>
              <a:t>autoimmune disease </a:t>
            </a:r>
            <a:r>
              <a:rPr lang="en-IN" dirty="0" smtClean="0"/>
              <a:t>in which kidney and lung injury are caused </a:t>
            </a:r>
            <a:r>
              <a:rPr lang="en-IN" dirty="0" smtClean="0"/>
              <a:t>by circulating </a:t>
            </a:r>
            <a:r>
              <a:rPr lang="en-IN" dirty="0" err="1" smtClean="0"/>
              <a:t>autoantibodies</a:t>
            </a:r>
            <a:r>
              <a:rPr lang="en-IN" dirty="0" smtClean="0"/>
              <a:t> against the </a:t>
            </a:r>
            <a:r>
              <a:rPr lang="en-IN" dirty="0" err="1" smtClean="0"/>
              <a:t>noncollagenous</a:t>
            </a:r>
            <a:r>
              <a:rPr lang="en-IN" dirty="0" smtClean="0"/>
              <a:t> domain </a:t>
            </a:r>
            <a:r>
              <a:rPr lang="en-IN" dirty="0" smtClean="0"/>
              <a:t>of the α3 chain of collagen IV.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When only renal disease is caused by this antibody, it is called </a:t>
            </a:r>
            <a:r>
              <a:rPr lang="en-IN" dirty="0" err="1" smtClean="0"/>
              <a:t>antiglomerular</a:t>
            </a:r>
            <a:r>
              <a:rPr lang="en-IN" dirty="0" smtClean="0"/>
              <a:t> basement </a:t>
            </a:r>
            <a:r>
              <a:rPr lang="en-IN" dirty="0" smtClean="0"/>
              <a:t>membrane disease.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The term </a:t>
            </a:r>
            <a:r>
              <a:rPr lang="en-IN" i="1" dirty="0" err="1" smtClean="0"/>
              <a:t>Goodpasture</a:t>
            </a:r>
            <a:r>
              <a:rPr lang="en-IN" i="1" dirty="0" smtClean="0"/>
              <a:t> syndrome designates the 40% to 60% of </a:t>
            </a:r>
            <a:r>
              <a:rPr lang="en-IN" i="1" dirty="0" smtClean="0"/>
              <a:t>patients </a:t>
            </a:r>
            <a:r>
              <a:rPr lang="en-IN" dirty="0" smtClean="0"/>
              <a:t>who </a:t>
            </a:r>
            <a:r>
              <a:rPr lang="en-IN" dirty="0" smtClean="0"/>
              <a:t>develop pulmonary </a:t>
            </a:r>
            <a:r>
              <a:rPr lang="en-IN" dirty="0" err="1" smtClean="0"/>
              <a:t>hemorrhage</a:t>
            </a:r>
            <a:r>
              <a:rPr lang="en-IN" dirty="0" smtClean="0"/>
              <a:t> in addition to </a:t>
            </a:r>
            <a:r>
              <a:rPr lang="en-IN" dirty="0" smtClean="0"/>
              <a:t>renal disease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The antibodies initiate inflammatory </a:t>
            </a:r>
            <a:r>
              <a:rPr lang="en-IN" dirty="0" smtClean="0"/>
              <a:t>destruction of </a:t>
            </a:r>
            <a:r>
              <a:rPr lang="en-IN" dirty="0" smtClean="0"/>
              <a:t>the basement membrane in renal </a:t>
            </a:r>
            <a:r>
              <a:rPr lang="en-IN" dirty="0" err="1" smtClean="0"/>
              <a:t>glomeruli</a:t>
            </a:r>
            <a:r>
              <a:rPr lang="en-IN" dirty="0" smtClean="0"/>
              <a:t> </a:t>
            </a:r>
            <a:r>
              <a:rPr lang="en-IN" dirty="0" smtClean="0"/>
              <a:t>and pulmonary </a:t>
            </a:r>
            <a:r>
              <a:rPr lang="en-IN" dirty="0" smtClean="0"/>
              <a:t>alveoli, giving rise to </a:t>
            </a:r>
            <a:r>
              <a:rPr lang="en-IN" i="1" dirty="0" smtClean="0"/>
              <a:t>rapidly progressive </a:t>
            </a:r>
            <a:r>
              <a:rPr lang="en-IN" i="1" dirty="0" err="1" smtClean="0"/>
              <a:t>glomerulonephritis</a:t>
            </a:r>
            <a:r>
              <a:rPr lang="en-IN" i="1" dirty="0" smtClean="0"/>
              <a:t> </a:t>
            </a:r>
            <a:r>
              <a:rPr lang="en-IN" dirty="0" smtClean="0"/>
              <a:t>and </a:t>
            </a:r>
            <a:r>
              <a:rPr lang="en-IN" dirty="0" smtClean="0"/>
              <a:t>a </a:t>
            </a:r>
            <a:r>
              <a:rPr lang="en-IN" i="1" dirty="0" smtClean="0"/>
              <a:t>necrotizing hemorrhagic </a:t>
            </a:r>
            <a:r>
              <a:rPr lang="en-IN" i="1" dirty="0" smtClean="0"/>
              <a:t>interstitial pneumonitis</a:t>
            </a:r>
            <a:r>
              <a:rPr lang="en-IN" i="1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i="1" dirty="0" smtClean="0"/>
              <a:t>Although any age can be affected, most </a:t>
            </a:r>
            <a:r>
              <a:rPr lang="en-IN" i="1" dirty="0" smtClean="0"/>
              <a:t>cases </a:t>
            </a:r>
            <a:r>
              <a:rPr lang="en-IN" dirty="0" smtClean="0"/>
              <a:t>occur </a:t>
            </a:r>
            <a:r>
              <a:rPr lang="en-IN" dirty="0" smtClean="0"/>
              <a:t>in the teens or 20s, and in contrast to many </a:t>
            </a:r>
            <a:r>
              <a:rPr lang="en-IN" dirty="0" smtClean="0"/>
              <a:t>other autoimmune </a:t>
            </a:r>
            <a:r>
              <a:rPr lang="en-IN" dirty="0" smtClean="0"/>
              <a:t>diseases, there is a male preponderance.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The majority of patients are active smokers.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i="1" dirty="0" smtClean="0"/>
              <a:t>The </a:t>
            </a:r>
            <a:r>
              <a:rPr lang="en-IN" b="1" i="1" dirty="0" err="1" smtClean="0"/>
              <a:t>immunopathogenesis</a:t>
            </a:r>
            <a:r>
              <a:rPr lang="en-IN" b="1" i="1" dirty="0" smtClean="0"/>
              <a:t> of the syndrome</a:t>
            </a:r>
          </a:p>
          <a:p>
            <a:pPr>
              <a:buNone/>
            </a:pPr>
            <a:r>
              <a:rPr lang="en-IN" dirty="0" smtClean="0"/>
              <a:t>    and </a:t>
            </a:r>
            <a:r>
              <a:rPr lang="en-IN" dirty="0" smtClean="0"/>
              <a:t>the nature of the </a:t>
            </a:r>
            <a:r>
              <a:rPr lang="en-IN" dirty="0" err="1" smtClean="0"/>
              <a:t>Goodpasture</a:t>
            </a:r>
            <a:r>
              <a:rPr lang="en-IN" dirty="0" smtClean="0"/>
              <a:t> antigens.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trigger that initiates the production</a:t>
            </a:r>
          </a:p>
          <a:p>
            <a:pPr>
              <a:buNone/>
            </a:pPr>
            <a:r>
              <a:rPr lang="en-IN" dirty="0" smtClean="0"/>
              <a:t>    of </a:t>
            </a:r>
            <a:r>
              <a:rPr lang="en-IN" dirty="0" smtClean="0"/>
              <a:t>anti-basement membrane antibodies is still unknown.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Because the </a:t>
            </a:r>
            <a:r>
              <a:rPr lang="en-IN" dirty="0" err="1" smtClean="0"/>
              <a:t>epitopes</a:t>
            </a:r>
            <a:r>
              <a:rPr lang="en-IN" dirty="0" smtClean="0"/>
              <a:t> that evoke </a:t>
            </a:r>
            <a:r>
              <a:rPr lang="en-IN" dirty="0" err="1" smtClean="0"/>
              <a:t>anticollagen</a:t>
            </a:r>
            <a:r>
              <a:rPr lang="en-IN" dirty="0" smtClean="0"/>
              <a:t> antibodies are normally hidden within the molecule.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It is presumed that some environmental insult such as viral infection, exposure to hydrocarbon solvents (used in the dry cleaning industry), or smoking is required to unmask the cryptic </a:t>
            </a:r>
            <a:r>
              <a:rPr lang="en-IN" dirty="0" err="1" smtClean="0"/>
              <a:t>epitopes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As in other autoimmune disorders, a genetic predisposition is indicated by association with certain HLA subtypes (e.g., HLA-DRB1*1501 and *1502).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MORPHOLOGY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In the classic case, the lungs are heavy, with areas of </a:t>
            </a:r>
            <a:r>
              <a:rPr lang="en-IN" dirty="0" smtClean="0"/>
              <a:t>red-brown  consolidation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</a:t>
            </a:r>
            <a:r>
              <a:rPr lang="en-IN" dirty="0" err="1" smtClean="0"/>
              <a:t>Histologically</a:t>
            </a:r>
            <a:r>
              <a:rPr lang="en-IN" dirty="0" smtClean="0"/>
              <a:t>, there is focal necrosis of </a:t>
            </a:r>
            <a:r>
              <a:rPr lang="en-IN" dirty="0" smtClean="0"/>
              <a:t>alveolar walls </a:t>
            </a:r>
            <a:r>
              <a:rPr lang="en-IN" dirty="0" smtClean="0"/>
              <a:t>associated with intra-alveolar </a:t>
            </a:r>
            <a:r>
              <a:rPr lang="en-IN" dirty="0" err="1" smtClean="0"/>
              <a:t>hemorrhages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Often the alveoli contain </a:t>
            </a:r>
            <a:r>
              <a:rPr lang="en-IN" dirty="0" err="1" smtClean="0"/>
              <a:t>hemosiderin</a:t>
            </a:r>
            <a:r>
              <a:rPr lang="en-IN" dirty="0" smtClean="0"/>
              <a:t>-laden macrophages 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In later stages there may be fibrous thickening of the </a:t>
            </a:r>
            <a:r>
              <a:rPr lang="en-IN" dirty="0" err="1" smtClean="0"/>
              <a:t>septae</a:t>
            </a:r>
            <a:r>
              <a:rPr lang="en-IN" dirty="0" smtClean="0"/>
              <a:t>, hypertrophy </a:t>
            </a:r>
            <a:r>
              <a:rPr lang="en-IN" dirty="0" smtClean="0"/>
              <a:t>of type II </a:t>
            </a:r>
            <a:r>
              <a:rPr lang="en-IN" dirty="0" err="1" smtClean="0"/>
              <a:t>pneumocytes</a:t>
            </a:r>
            <a:r>
              <a:rPr lang="en-IN" dirty="0" smtClean="0"/>
              <a:t>, and organization of </a:t>
            </a:r>
            <a:r>
              <a:rPr lang="en-IN" dirty="0" smtClean="0"/>
              <a:t>blood in </a:t>
            </a:r>
            <a:r>
              <a:rPr lang="en-IN" dirty="0" smtClean="0"/>
              <a:t>alveolar spaces.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In many cases </a:t>
            </a:r>
            <a:r>
              <a:rPr lang="en-IN" dirty="0" err="1" smtClean="0"/>
              <a:t>immunofluorescence</a:t>
            </a:r>
            <a:r>
              <a:rPr lang="en-IN" dirty="0" smtClean="0"/>
              <a:t> </a:t>
            </a:r>
            <a:r>
              <a:rPr lang="en-IN" dirty="0" smtClean="0"/>
              <a:t>studies reveal </a:t>
            </a:r>
            <a:r>
              <a:rPr lang="en-IN" dirty="0" smtClean="0"/>
              <a:t>linear deposits of immunoglobulins along the </a:t>
            </a:r>
            <a:r>
              <a:rPr lang="en-IN" dirty="0" smtClean="0"/>
              <a:t>basement membranes </a:t>
            </a:r>
            <a:r>
              <a:rPr lang="en-IN" dirty="0" smtClean="0"/>
              <a:t>of the </a:t>
            </a:r>
            <a:r>
              <a:rPr lang="en-IN" dirty="0" err="1" smtClean="0"/>
              <a:t>septal</a:t>
            </a:r>
            <a:r>
              <a:rPr lang="en-IN" dirty="0" smtClean="0"/>
              <a:t> walls.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The kidneys have the </a:t>
            </a:r>
            <a:r>
              <a:rPr lang="en-IN" dirty="0" smtClean="0"/>
              <a:t>characteristic findings </a:t>
            </a:r>
            <a:r>
              <a:rPr lang="en-IN" dirty="0" smtClean="0"/>
              <a:t>of focal </a:t>
            </a:r>
            <a:r>
              <a:rPr lang="en-IN" dirty="0" smtClean="0"/>
              <a:t>proliferative </a:t>
            </a:r>
            <a:r>
              <a:rPr lang="en-IN" dirty="0" err="1" smtClean="0"/>
              <a:t>glomerulonephritis</a:t>
            </a:r>
            <a:r>
              <a:rPr lang="en-IN" dirty="0" smtClean="0"/>
              <a:t> </a:t>
            </a:r>
            <a:r>
              <a:rPr lang="en-IN" dirty="0" smtClean="0"/>
              <a:t>in </a:t>
            </a:r>
            <a:r>
              <a:rPr lang="en-IN" dirty="0" smtClean="0"/>
              <a:t>early cases </a:t>
            </a:r>
            <a:r>
              <a:rPr lang="en-IN" dirty="0" smtClean="0"/>
              <a:t>or </a:t>
            </a:r>
            <a:r>
              <a:rPr lang="en-IN" dirty="0" err="1" smtClean="0"/>
              <a:t>crescentic</a:t>
            </a:r>
            <a:r>
              <a:rPr lang="en-IN" dirty="0" smtClean="0"/>
              <a:t> </a:t>
            </a:r>
            <a:r>
              <a:rPr lang="en-IN" dirty="0" err="1" smtClean="0"/>
              <a:t>glomerulonephritis</a:t>
            </a:r>
            <a:r>
              <a:rPr lang="en-IN" dirty="0" smtClean="0"/>
              <a:t> in patients with </a:t>
            </a:r>
            <a:r>
              <a:rPr lang="en-IN" dirty="0" smtClean="0"/>
              <a:t>rapidly progressive </a:t>
            </a:r>
            <a:r>
              <a:rPr lang="en-IN" dirty="0" err="1" smtClean="0"/>
              <a:t>glomerulonephritis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Diagnostic linear deposits </a:t>
            </a:r>
            <a:r>
              <a:rPr lang="en-IN" dirty="0" smtClean="0"/>
              <a:t>of immunoglobulins </a:t>
            </a:r>
            <a:r>
              <a:rPr lang="en-IN" dirty="0" smtClean="0"/>
              <a:t>and complement are seen by </a:t>
            </a:r>
            <a:r>
              <a:rPr lang="en-IN" dirty="0" err="1" smtClean="0"/>
              <a:t>immunofluorescence</a:t>
            </a:r>
            <a:r>
              <a:rPr lang="en-IN" dirty="0" smtClean="0"/>
              <a:t> studies </a:t>
            </a:r>
            <a:r>
              <a:rPr lang="en-IN" dirty="0" smtClean="0"/>
              <a:t>along the </a:t>
            </a:r>
            <a:r>
              <a:rPr lang="en-IN" dirty="0" err="1" smtClean="0"/>
              <a:t>glomerular</a:t>
            </a:r>
            <a:r>
              <a:rPr lang="en-IN" dirty="0" smtClean="0"/>
              <a:t> </a:t>
            </a:r>
            <a:r>
              <a:rPr lang="en-IN" dirty="0" smtClean="0"/>
              <a:t>basement membranes even in </a:t>
            </a:r>
            <a:r>
              <a:rPr lang="en-IN" dirty="0" smtClean="0"/>
              <a:t>the few patients without renal disease.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Pulmonary embolism causes more than 50,000 deaths in the United States each year.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Its incidence at autopsy has varied from 1% in the general population of hospital patients to 30% in patients dying after severe burns, trauma, or fractures.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It is the sole or a major contributing cause of death in about 10% of adults who die acutely in hospitals.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By contrast, large-vessel pulmonary thromboses are rare and develop only in the presence of pulmonary hypertension, pulmonary atherosclerosis, and heart failure.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600" i="1" dirty="0" smtClean="0"/>
              <a:t>Most cases begin clinically with respiratory </a:t>
            </a:r>
            <a:r>
              <a:rPr lang="en-IN" sz="1600" dirty="0" smtClean="0"/>
              <a:t>symptoms, principally </a:t>
            </a:r>
            <a:r>
              <a:rPr lang="en-IN" sz="1600" dirty="0" err="1" smtClean="0"/>
              <a:t>hemoptysis</a:t>
            </a:r>
            <a:r>
              <a:rPr lang="en-IN" sz="1600" dirty="0" smtClean="0"/>
              <a:t>, and radiographic evidence of focal pulmonary consolidations. </a:t>
            </a:r>
          </a:p>
          <a:p>
            <a:pPr>
              <a:buFont typeface="Wingdings" pitchFamily="2" charset="2"/>
              <a:buChar char="Ø"/>
            </a:pPr>
            <a:r>
              <a:rPr lang="en-IN" sz="1600" dirty="0" smtClean="0"/>
              <a:t>Soon</a:t>
            </a:r>
            <a:r>
              <a:rPr lang="en-IN" sz="1600" dirty="0" smtClean="0"/>
              <a:t>, manifestations </a:t>
            </a:r>
            <a:r>
              <a:rPr lang="en-IN" sz="1600" dirty="0" smtClean="0"/>
              <a:t>of </a:t>
            </a:r>
            <a:r>
              <a:rPr lang="en-IN" sz="1600" dirty="0" err="1" smtClean="0"/>
              <a:t>glomerulonephritis</a:t>
            </a:r>
            <a:r>
              <a:rPr lang="en-IN" sz="1600" dirty="0" smtClean="0"/>
              <a:t> appear, leading to rapidly progressive renal failure. </a:t>
            </a:r>
          </a:p>
          <a:p>
            <a:pPr>
              <a:buFont typeface="Wingdings" pitchFamily="2" charset="2"/>
              <a:buChar char="Ø"/>
            </a:pPr>
            <a:r>
              <a:rPr lang="en-IN" sz="1600" dirty="0" smtClean="0"/>
              <a:t>The most common cause of death is </a:t>
            </a:r>
            <a:r>
              <a:rPr lang="en-IN" sz="1600" dirty="0" err="1" smtClean="0"/>
              <a:t>uremia</a:t>
            </a:r>
            <a:r>
              <a:rPr lang="en-IN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1600" dirty="0" smtClean="0"/>
              <a:t> The once dismal prognosis for this disease has been markedly improved by intensive </a:t>
            </a:r>
            <a:r>
              <a:rPr lang="en-IN" sz="1600" i="1" dirty="0" err="1" smtClean="0"/>
              <a:t>plasmapheresis</a:t>
            </a:r>
            <a:r>
              <a:rPr lang="en-IN" sz="1600" i="1" dirty="0" smtClean="0"/>
              <a:t>.</a:t>
            </a:r>
          </a:p>
          <a:p>
            <a:pPr>
              <a:buNone/>
            </a:pPr>
            <a:endParaRPr lang="en-IN" sz="1600" i="1" dirty="0" smtClean="0"/>
          </a:p>
          <a:p>
            <a:pPr>
              <a:buFont typeface="Wingdings" pitchFamily="2" charset="2"/>
              <a:buChar char="Ø"/>
            </a:pPr>
            <a:r>
              <a:rPr lang="en-IN" sz="1600" dirty="0" smtClean="0"/>
              <a:t>This procedure is thought to be beneficial by removing circulating </a:t>
            </a:r>
            <a:r>
              <a:rPr lang="en-IN" sz="1600" dirty="0" err="1" smtClean="0"/>
              <a:t>antibasement</a:t>
            </a:r>
            <a:r>
              <a:rPr lang="en-IN" sz="1600" dirty="0" smtClean="0"/>
              <a:t> membrane antibodies as well as chemical mediators of immunologic injury.</a:t>
            </a:r>
          </a:p>
          <a:p>
            <a:pPr>
              <a:buNone/>
            </a:pPr>
            <a:endParaRPr lang="en-IN" sz="1600" dirty="0" smtClean="0"/>
          </a:p>
          <a:p>
            <a:pPr>
              <a:buFont typeface="Wingdings" pitchFamily="2" charset="2"/>
              <a:buChar char="Ø"/>
            </a:pPr>
            <a:r>
              <a:rPr lang="en-IN" sz="1600" dirty="0" smtClean="0"/>
              <a:t>Simultaneous immunosuppressive therapy inhibits further antibody production, ameliorating both lung </a:t>
            </a:r>
            <a:r>
              <a:rPr lang="en-IN" sz="1600" dirty="0" err="1" smtClean="0"/>
              <a:t>hemorrhage</a:t>
            </a:r>
            <a:r>
              <a:rPr lang="en-IN" sz="1600" dirty="0" smtClean="0"/>
              <a:t> and </a:t>
            </a:r>
            <a:r>
              <a:rPr lang="en-IN" sz="1600" dirty="0" err="1" smtClean="0"/>
              <a:t>glomerulonephritis</a:t>
            </a:r>
            <a:r>
              <a:rPr lang="en-IN" sz="1600" dirty="0" smtClean="0"/>
              <a:t>.</a:t>
            </a:r>
            <a:endParaRPr lang="en-IN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smtClean="0"/>
              <a:t>Idiopathic Pulmonary </a:t>
            </a:r>
            <a:r>
              <a:rPr lang="en-IN" i="1" dirty="0" err="1" smtClean="0"/>
              <a:t>Hemosiderosis</a:t>
            </a:r>
            <a:r>
              <a:rPr lang="en-IN" i="1" dirty="0" smtClean="0"/>
              <a:t/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Idiopathic pulmonary </a:t>
            </a:r>
            <a:r>
              <a:rPr lang="en-IN" dirty="0" err="1" smtClean="0"/>
              <a:t>hemosiderosis</a:t>
            </a:r>
            <a:r>
              <a:rPr lang="en-IN" dirty="0" smtClean="0"/>
              <a:t> is a rare </a:t>
            </a:r>
            <a:r>
              <a:rPr lang="en-IN" dirty="0" smtClean="0"/>
              <a:t>disorder characterized </a:t>
            </a:r>
            <a:r>
              <a:rPr lang="en-IN" dirty="0" smtClean="0"/>
              <a:t>by intermittent, diffuse alveolar </a:t>
            </a:r>
            <a:r>
              <a:rPr lang="en-IN" dirty="0" err="1" smtClean="0"/>
              <a:t>hemorrhage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Most cases occur in young children, although the disease has been reported in adults as well.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It usually presents with an insidious onset of productive cough, </a:t>
            </a:r>
            <a:r>
              <a:rPr lang="en-IN" dirty="0" err="1" smtClean="0"/>
              <a:t>hemoptysis</a:t>
            </a:r>
            <a:r>
              <a:rPr lang="en-IN" dirty="0" smtClean="0"/>
              <a:t>, and </a:t>
            </a:r>
            <a:r>
              <a:rPr lang="en-IN" dirty="0" err="1" smtClean="0"/>
              <a:t>anemia</a:t>
            </a:r>
            <a:r>
              <a:rPr lang="en-IN" dirty="0" smtClean="0"/>
              <a:t> associated with diffuse pulmonary infiltrations</a:t>
            </a:r>
          </a:p>
          <a:p>
            <a:pPr>
              <a:buNone/>
            </a:pPr>
            <a:r>
              <a:rPr lang="en-IN" dirty="0" smtClean="0"/>
              <a:t>    similar to </a:t>
            </a:r>
            <a:r>
              <a:rPr lang="en-IN" dirty="0" err="1" smtClean="0"/>
              <a:t>Goodpasture</a:t>
            </a:r>
            <a:r>
              <a:rPr lang="en-IN" dirty="0" smtClean="0"/>
              <a:t> syndrome.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The cause and pathogenesis are unknown, and no </a:t>
            </a:r>
            <a:r>
              <a:rPr lang="en-IN" dirty="0" err="1" smtClean="0"/>
              <a:t>antibasement</a:t>
            </a:r>
            <a:r>
              <a:rPr lang="en-IN" dirty="0" smtClean="0"/>
              <a:t> membrane antibodies are detectable in serum or tissues.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However, </a:t>
            </a:r>
            <a:r>
              <a:rPr lang="en-IN" dirty="0" err="1" smtClean="0"/>
              <a:t>favorable</a:t>
            </a:r>
            <a:r>
              <a:rPr lang="en-IN" dirty="0" smtClean="0"/>
              <a:t> response to </a:t>
            </a:r>
            <a:r>
              <a:rPr lang="en-IN" dirty="0" smtClean="0"/>
              <a:t>long-term </a:t>
            </a:r>
            <a:r>
              <a:rPr lang="en-IN" dirty="0" err="1" smtClean="0"/>
              <a:t>immunosuppression</a:t>
            </a:r>
            <a:r>
              <a:rPr lang="en-IN" dirty="0" smtClean="0"/>
              <a:t> </a:t>
            </a:r>
            <a:r>
              <a:rPr lang="en-IN" dirty="0" smtClean="0"/>
              <a:t>with prednisone and/or </a:t>
            </a:r>
            <a:r>
              <a:rPr lang="en-IN" dirty="0" err="1" smtClean="0"/>
              <a:t>azathioprine</a:t>
            </a:r>
            <a:r>
              <a:rPr lang="en-IN" dirty="0" smtClean="0"/>
              <a:t> indicates </a:t>
            </a:r>
            <a:r>
              <a:rPr lang="en-IN" dirty="0" smtClean="0"/>
              <a:t>that an immunologic mechanism could </a:t>
            </a:r>
            <a:r>
              <a:rPr lang="en-IN" dirty="0" smtClean="0"/>
              <a:t>be involved </a:t>
            </a:r>
            <a:r>
              <a:rPr lang="en-IN" dirty="0" smtClean="0"/>
              <a:t>in the pulmonary capillary damage </a:t>
            </a:r>
            <a:r>
              <a:rPr lang="en-IN" dirty="0" smtClean="0"/>
              <a:t>underlying alveolar </a:t>
            </a:r>
            <a:r>
              <a:rPr lang="en-IN" dirty="0" smtClean="0"/>
              <a:t>bleeding.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In addition, long-term follow-up </a:t>
            </a:r>
            <a:r>
              <a:rPr lang="en-IN" dirty="0" smtClean="0"/>
              <a:t>of patients </a:t>
            </a:r>
            <a:r>
              <a:rPr lang="en-IN" dirty="0" smtClean="0"/>
              <a:t>shows that some of them develop other immune</a:t>
            </a:r>
          </a:p>
          <a:p>
            <a:pPr>
              <a:buNone/>
            </a:pPr>
            <a:r>
              <a:rPr lang="en-IN" dirty="0" smtClean="0"/>
              <a:t>    disorders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err="1" smtClean="0"/>
              <a:t>Polyangiitis</a:t>
            </a:r>
            <a:r>
              <a:rPr lang="en-IN" i="1" dirty="0" smtClean="0"/>
              <a:t> With </a:t>
            </a:r>
            <a:r>
              <a:rPr lang="en-IN" i="1" dirty="0" err="1" smtClean="0"/>
              <a:t>Granulomatosis</a:t>
            </a:r>
            <a:r>
              <a:rPr lang="en-IN" i="1" dirty="0" smtClean="0"/>
              <a:t/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Previously called </a:t>
            </a:r>
            <a:r>
              <a:rPr lang="en-IN" b="1" dirty="0" smtClean="0"/>
              <a:t>Wegener </a:t>
            </a:r>
            <a:r>
              <a:rPr lang="en-IN" b="1" dirty="0" err="1" smtClean="0"/>
              <a:t>granulomatosis</a:t>
            </a:r>
            <a:endParaRPr lang="en-IN" b="1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This autoimmune disease most often involves the upper respiratory tract and/or the lungs, with </a:t>
            </a:r>
            <a:r>
              <a:rPr lang="en-IN" dirty="0" err="1" smtClean="0"/>
              <a:t>hemoptysis</a:t>
            </a:r>
            <a:r>
              <a:rPr lang="en-IN" dirty="0" smtClean="0"/>
              <a:t> being the common presenting symptom.</a:t>
            </a: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err="1" smtClean="0"/>
              <a:t>Transbronchial</a:t>
            </a:r>
            <a:r>
              <a:rPr lang="en-IN" dirty="0" smtClean="0"/>
              <a:t> lung biopsy might provide the only tissue available for diagnosis.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Since the amount of tissue is small, necrosis and </a:t>
            </a:r>
            <a:r>
              <a:rPr lang="en-IN" dirty="0" err="1" smtClean="0"/>
              <a:t>granulomatous</a:t>
            </a:r>
            <a:r>
              <a:rPr lang="en-IN" dirty="0" smtClean="0"/>
              <a:t> </a:t>
            </a:r>
            <a:r>
              <a:rPr lang="en-IN" dirty="0" err="1" smtClean="0"/>
              <a:t>vasculitis</a:t>
            </a:r>
            <a:r>
              <a:rPr lang="en-IN" dirty="0" smtClean="0"/>
              <a:t> might not be present.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The diagnostically important features are </a:t>
            </a:r>
            <a:r>
              <a:rPr lang="en-IN" dirty="0" err="1" smtClean="0"/>
              <a:t>capillaritis</a:t>
            </a:r>
            <a:r>
              <a:rPr lang="en-IN" dirty="0" smtClean="0"/>
              <a:t> and scattered, poorly formed </a:t>
            </a:r>
            <a:r>
              <a:rPr lang="en-IN" dirty="0" err="1" smtClean="0"/>
              <a:t>granulomas</a:t>
            </a:r>
            <a:r>
              <a:rPr lang="en-IN" dirty="0" smtClean="0"/>
              <a:t> (unlike those of </a:t>
            </a:r>
            <a:r>
              <a:rPr lang="en-IN" dirty="0" err="1" smtClean="0"/>
              <a:t>sarcoidosis</a:t>
            </a:r>
            <a:r>
              <a:rPr lang="en-IN" dirty="0" smtClean="0"/>
              <a:t>,</a:t>
            </a:r>
          </a:p>
          <a:p>
            <a:pPr>
              <a:buNone/>
            </a:pPr>
            <a:r>
              <a:rPr lang="en-IN" dirty="0" smtClean="0"/>
              <a:t>    which are rounded and well-defined).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i="1" dirty="0" smtClean="0"/>
              <a:t>Pulmonary embolism usually occurs in</a:t>
            </a:r>
          </a:p>
          <a:p>
            <a:pPr>
              <a:buNone/>
            </a:pPr>
            <a:r>
              <a:rPr lang="en-IN" dirty="0" smtClean="0"/>
              <a:t>    patients with a predisposing condition that produces an increased tendency to clot </a:t>
            </a:r>
            <a:r>
              <a:rPr lang="en-IN" b="1" dirty="0" smtClean="0"/>
              <a:t>(</a:t>
            </a:r>
            <a:r>
              <a:rPr lang="en-IN" b="1" dirty="0" err="1" smtClean="0"/>
              <a:t>thrombophilia</a:t>
            </a:r>
            <a:r>
              <a:rPr lang="en-IN" b="1" dirty="0" smtClean="0"/>
              <a:t>).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Patients often have cardiac disease or cancer, or have been immobilized for several days or weeks prior to the appearance of a symptomatic embolism.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8172400" cy="45693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/>
              <a:t>Those with hip fractures are </a:t>
            </a:r>
            <a:r>
              <a:rPr lang="en-IN" sz="2400" dirty="0" smtClean="0"/>
              <a:t>at  </a:t>
            </a:r>
            <a:r>
              <a:rPr lang="en-IN" sz="2400" dirty="0" smtClean="0"/>
              <a:t>particularly high risk. 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err="1" smtClean="0"/>
              <a:t>Hypercoagulable</a:t>
            </a:r>
            <a:r>
              <a:rPr lang="en-IN" sz="2400" dirty="0" smtClean="0"/>
              <a:t> states, either</a:t>
            </a:r>
          </a:p>
          <a:p>
            <a:pPr>
              <a:buFont typeface="Wingdings" pitchFamily="2" charset="2"/>
              <a:buChar char="Ø"/>
            </a:pPr>
            <a:r>
              <a:rPr lang="en-IN" sz="2400" b="1" dirty="0" smtClean="0"/>
              <a:t> Primary </a:t>
            </a:r>
            <a:endParaRPr lang="en-IN" sz="2400" b="1" dirty="0" smtClean="0"/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(</a:t>
            </a:r>
            <a:r>
              <a:rPr lang="en-IN" sz="2400" dirty="0" smtClean="0"/>
              <a:t>e.g., factor V Leiden, </a:t>
            </a:r>
            <a:r>
              <a:rPr lang="en-IN" sz="2400" dirty="0" err="1" smtClean="0"/>
              <a:t>prothrombin</a:t>
            </a:r>
            <a:r>
              <a:rPr lang="en-IN" sz="2400" dirty="0" smtClean="0"/>
              <a:t> mutations, and </a:t>
            </a:r>
            <a:r>
              <a:rPr lang="en-IN" sz="2400" dirty="0" err="1" smtClean="0"/>
              <a:t>antiphospholipid</a:t>
            </a:r>
            <a:r>
              <a:rPr lang="en-IN" sz="2400" dirty="0" smtClean="0"/>
              <a:t> syndrome) or </a:t>
            </a:r>
          </a:p>
          <a:p>
            <a:pPr>
              <a:buFont typeface="Wingdings" pitchFamily="2" charset="2"/>
              <a:buChar char="Ø"/>
            </a:pPr>
            <a:r>
              <a:rPr lang="en-IN" sz="2400" b="1" dirty="0" smtClean="0"/>
              <a:t>Secondar</a:t>
            </a:r>
            <a:r>
              <a:rPr lang="en-IN" sz="2400" b="1" i="1" dirty="0" smtClean="0"/>
              <a:t>y</a:t>
            </a:r>
            <a:r>
              <a:rPr lang="en-IN" sz="2400" i="1" dirty="0" smtClean="0"/>
              <a:t> </a:t>
            </a:r>
            <a:endParaRPr lang="en-IN" sz="2400" i="1" dirty="0" smtClean="0"/>
          </a:p>
          <a:p>
            <a:pPr>
              <a:buFont typeface="Wingdings" pitchFamily="2" charset="2"/>
              <a:buChar char="ü"/>
            </a:pPr>
            <a:r>
              <a:rPr lang="en-IN" sz="2400" i="1" dirty="0" smtClean="0"/>
              <a:t>(</a:t>
            </a:r>
            <a:r>
              <a:rPr lang="en-IN" sz="2400" i="1" dirty="0" smtClean="0"/>
              <a:t>e.g., </a:t>
            </a:r>
            <a:r>
              <a:rPr lang="en-IN" sz="2400" i="1" dirty="0" smtClean="0"/>
              <a:t>obesity, </a:t>
            </a:r>
            <a:r>
              <a:rPr lang="en-IN" sz="2400" dirty="0" smtClean="0"/>
              <a:t>recent </a:t>
            </a:r>
            <a:r>
              <a:rPr lang="en-IN" sz="2400" dirty="0" smtClean="0"/>
              <a:t>surgery, cancer, oral contraceptive use, pregnancy</a:t>
            </a:r>
            <a:r>
              <a:rPr lang="en-IN" sz="2400" dirty="0" smtClean="0"/>
              <a:t>), are </a:t>
            </a:r>
            <a:r>
              <a:rPr lang="en-IN" sz="2400" dirty="0" smtClean="0"/>
              <a:t>important risk factors. </a:t>
            </a:r>
          </a:p>
          <a:p>
            <a:pPr>
              <a:buNone/>
            </a:pPr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The </a:t>
            </a:r>
            <a:r>
              <a:rPr lang="en-IN" dirty="0" err="1" smtClean="0"/>
              <a:t>pathophysiologic</a:t>
            </a:r>
            <a:r>
              <a:rPr lang="en-IN" dirty="0" smtClean="0"/>
              <a:t> response and clinical </a:t>
            </a:r>
            <a:r>
              <a:rPr lang="en-IN" dirty="0" smtClean="0"/>
              <a:t>significance of </a:t>
            </a:r>
            <a:r>
              <a:rPr lang="en-IN" dirty="0" smtClean="0"/>
              <a:t>pulmonary embolism depend on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 smtClean="0"/>
              <a:t>extent to </a:t>
            </a:r>
            <a:r>
              <a:rPr lang="en-IN" dirty="0" smtClean="0"/>
              <a:t>which pulmonary </a:t>
            </a:r>
            <a:r>
              <a:rPr lang="en-IN" dirty="0" smtClean="0"/>
              <a:t>artery blood flow is obstructed,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 smtClean="0"/>
              <a:t>size </a:t>
            </a:r>
            <a:r>
              <a:rPr lang="en-IN" dirty="0" smtClean="0"/>
              <a:t>of the </a:t>
            </a:r>
            <a:r>
              <a:rPr lang="en-IN" dirty="0" smtClean="0"/>
              <a:t>occluded vessels,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 smtClean="0"/>
              <a:t>number of emboli, and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cardiovascular health </a:t>
            </a:r>
            <a:r>
              <a:rPr lang="en-IN" dirty="0" smtClean="0"/>
              <a:t>of the patient.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Emboli have two deleterious </a:t>
            </a:r>
            <a:r>
              <a:rPr lang="en-IN" dirty="0" err="1" smtClean="0"/>
              <a:t>pathophysiologic</a:t>
            </a:r>
            <a:r>
              <a:rPr lang="en-IN" dirty="0" smtClean="0"/>
              <a:t> consequences</a:t>
            </a:r>
            <a:r>
              <a:rPr lang="en-IN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i="1" dirty="0" smtClean="0"/>
              <a:t>Respiratory compromise </a:t>
            </a:r>
            <a:r>
              <a:rPr lang="en-IN" dirty="0" smtClean="0"/>
              <a:t>due to the </a:t>
            </a:r>
            <a:r>
              <a:rPr lang="en-IN" dirty="0" err="1" smtClean="0"/>
              <a:t>nonperfused</a:t>
            </a:r>
            <a:r>
              <a:rPr lang="en-IN" dirty="0" smtClean="0"/>
              <a:t>, although ventilated, segment;  and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i="1" dirty="0" smtClean="0"/>
              <a:t>Hemodynamic compromise due to increased resistance </a:t>
            </a:r>
            <a:r>
              <a:rPr lang="en-IN" dirty="0" smtClean="0"/>
              <a:t>to pulmonary blood flow caused by the embolic obstruction.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Sudden death often ensues, largely as a result of the blockage of blood flow through the </a:t>
            </a:r>
            <a:r>
              <a:rPr lang="en-IN" dirty="0" smtClean="0"/>
              <a:t>lungs.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Death may also be caused by acute right-sided heart failure </a:t>
            </a:r>
            <a:r>
              <a:rPr lang="en-IN" b="1" dirty="0" smtClean="0"/>
              <a:t>(</a:t>
            </a:r>
            <a:r>
              <a:rPr lang="en-IN" b="1" i="1" dirty="0" smtClean="0"/>
              <a:t>acute </a:t>
            </a:r>
            <a:r>
              <a:rPr lang="en-IN" b="1" i="1" dirty="0" err="1" smtClean="0"/>
              <a:t>cor</a:t>
            </a: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      </a:t>
            </a:r>
            <a:r>
              <a:rPr lang="en-IN" b="1" i="1" dirty="0" err="1" smtClean="0"/>
              <a:t>pulmonale</a:t>
            </a:r>
            <a:r>
              <a:rPr lang="en-IN" b="1" i="1" dirty="0" smtClean="0"/>
              <a:t>).</a:t>
            </a:r>
            <a:endParaRPr lang="en-IN" b="1" dirty="0" smtClean="0"/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MORPHOLOGY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Large emboli lodge in the main pulmonary artery or its major branches or at the bifurcation as a </a:t>
            </a:r>
            <a:r>
              <a:rPr lang="en-IN" b="1" dirty="0" smtClean="0"/>
              <a:t>saddle embolus.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Smaller emboli travel out into the more peripheral vessels, where they may cause </a:t>
            </a:r>
            <a:r>
              <a:rPr lang="en-IN" dirty="0" err="1" smtClean="0"/>
              <a:t>hemorrhage</a:t>
            </a:r>
            <a:r>
              <a:rPr lang="en-IN" dirty="0" smtClean="0"/>
              <a:t> or infarction.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In patients with adequate cardiovascular function, the bronchial arterial supply sustains the lung parenchyma; in this instance, </a:t>
            </a:r>
            <a:r>
              <a:rPr lang="en-IN" dirty="0" err="1" smtClean="0"/>
              <a:t>hemorrhage</a:t>
            </a:r>
            <a:r>
              <a:rPr lang="en-IN" dirty="0" smtClean="0"/>
              <a:t> may occur, but there is no infarction.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142" t="21055" r="26651" b="58262"/>
          <a:stretch>
            <a:fillRect/>
          </a:stretch>
        </p:blipFill>
        <p:spPr bwMode="auto">
          <a:xfrm>
            <a:off x="1115616" y="1192517"/>
            <a:ext cx="734481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3155</Words>
  <Application>Microsoft Office PowerPoint</Application>
  <PresentationFormat>On-screen Show (4:3)</PresentationFormat>
  <Paragraphs>254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Pulmonary vascular diseases</vt:lpstr>
      <vt:lpstr>Pulmonary Diseases of Vascular Origin</vt:lpstr>
      <vt:lpstr>Pulmonary Embolism and Infarction </vt:lpstr>
      <vt:lpstr>Slide 4</vt:lpstr>
      <vt:lpstr>Pathogenesis</vt:lpstr>
      <vt:lpstr>Slide 6</vt:lpstr>
      <vt:lpstr>Slide 7</vt:lpstr>
      <vt:lpstr>MORPHOLOGY </vt:lpstr>
      <vt:lpstr>Slide 9</vt:lpstr>
      <vt:lpstr>Slide 10</vt:lpstr>
      <vt:lpstr>Slide 11</vt:lpstr>
      <vt:lpstr>Clinical Course.</vt:lpstr>
      <vt:lpstr>Slide 13</vt:lpstr>
      <vt:lpstr>Slide 14</vt:lpstr>
      <vt:lpstr>Slide 15</vt:lpstr>
      <vt:lpstr>Slide 16</vt:lpstr>
      <vt:lpstr>Slide 17</vt:lpstr>
      <vt:lpstr>KEY CONCEPTS/ Summary </vt:lpstr>
      <vt:lpstr>Pulmonary Hypertension </vt:lpstr>
      <vt:lpstr>Pathogenesis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MORPHOLOGY </vt:lpstr>
      <vt:lpstr>Slide 29</vt:lpstr>
      <vt:lpstr>Slide 30</vt:lpstr>
      <vt:lpstr>Clinical Course</vt:lpstr>
      <vt:lpstr>Slide 32</vt:lpstr>
      <vt:lpstr>Diffuse Pulmonary Hemorrhage Syndromes </vt:lpstr>
      <vt:lpstr>Slide 34</vt:lpstr>
      <vt:lpstr>Slide 35</vt:lpstr>
      <vt:lpstr>Goodpasture Syndrome </vt:lpstr>
      <vt:lpstr>Pathogenesis</vt:lpstr>
      <vt:lpstr>Slide 38</vt:lpstr>
      <vt:lpstr>MORPHOLOGY </vt:lpstr>
      <vt:lpstr>Clinical Features</vt:lpstr>
      <vt:lpstr>Idiopathic Pulmonary Hemosiderosis </vt:lpstr>
      <vt:lpstr>Slide 42</vt:lpstr>
      <vt:lpstr>Polyangiitis With Granulomatosis </vt:lpstr>
      <vt:lpstr>Slide 44</vt:lpstr>
      <vt:lpstr>Thank you.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107</cp:revision>
  <dcterms:created xsi:type="dcterms:W3CDTF">2020-05-25T19:30:25Z</dcterms:created>
  <dcterms:modified xsi:type="dcterms:W3CDTF">2020-06-02T18:36:30Z</dcterms:modified>
</cp:coreProperties>
</file>