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216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2C4E-5DEE-4F51-9905-544A049372B9}" type="datetimeFigureOut">
              <a:rPr lang="en-IN" smtClean="0"/>
              <a:pPr/>
              <a:t>10-07-2020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90F3-FBB6-4034-83CC-2F922A3A683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0983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2C4E-5DEE-4F51-9905-544A049372B9}" type="datetimeFigureOut">
              <a:rPr lang="en-IN" smtClean="0"/>
              <a:pPr/>
              <a:t>10-07-2020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90F3-FBB6-4034-83CC-2F922A3A683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4355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2C4E-5DEE-4F51-9905-544A049372B9}" type="datetimeFigureOut">
              <a:rPr lang="en-IN" smtClean="0"/>
              <a:pPr/>
              <a:t>10-07-2020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90F3-FBB6-4034-83CC-2F922A3A683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8393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2C4E-5DEE-4F51-9905-544A049372B9}" type="datetimeFigureOut">
              <a:rPr lang="en-IN" smtClean="0"/>
              <a:pPr/>
              <a:t>10-07-2020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90F3-FBB6-4034-83CC-2F922A3A683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6384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2C4E-5DEE-4F51-9905-544A049372B9}" type="datetimeFigureOut">
              <a:rPr lang="en-IN" smtClean="0"/>
              <a:pPr/>
              <a:t>10-07-2020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90F3-FBB6-4034-83CC-2F922A3A683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4173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2C4E-5DEE-4F51-9905-544A049372B9}" type="datetimeFigureOut">
              <a:rPr lang="en-IN" smtClean="0"/>
              <a:pPr/>
              <a:t>10-07-2020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90F3-FBB6-4034-83CC-2F922A3A683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9926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2C4E-5DEE-4F51-9905-544A049372B9}" type="datetimeFigureOut">
              <a:rPr lang="en-IN" smtClean="0"/>
              <a:pPr/>
              <a:t>10-07-2020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90F3-FBB6-4034-83CC-2F922A3A683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6840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2C4E-5DEE-4F51-9905-544A049372B9}" type="datetimeFigureOut">
              <a:rPr lang="en-IN" smtClean="0"/>
              <a:pPr/>
              <a:t>10-07-2020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90F3-FBB6-4034-83CC-2F922A3A683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9799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2C4E-5DEE-4F51-9905-544A049372B9}" type="datetimeFigureOut">
              <a:rPr lang="en-IN" smtClean="0"/>
              <a:pPr/>
              <a:t>10-07-2020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90F3-FBB6-4034-83CC-2F922A3A683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3406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2C4E-5DEE-4F51-9905-544A049372B9}" type="datetimeFigureOut">
              <a:rPr lang="en-IN" smtClean="0"/>
              <a:pPr/>
              <a:t>10-07-2020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90F3-FBB6-4034-83CC-2F922A3A683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8401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2C4E-5DEE-4F51-9905-544A049372B9}" type="datetimeFigureOut">
              <a:rPr lang="en-IN" smtClean="0"/>
              <a:pPr/>
              <a:t>10-07-2020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90F3-FBB6-4034-83CC-2F922A3A683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72313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02C4E-5DEE-4F51-9905-544A049372B9}" type="datetimeFigureOut">
              <a:rPr lang="en-IN" smtClean="0"/>
              <a:pPr/>
              <a:t>10-07-2020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190F3-FBB6-4034-83CC-2F922A3A683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8262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PSE 1-5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03021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PSE-4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/>
              <a:t>PROBLEM NO: 4</a:t>
            </a:r>
          </a:p>
          <a:p>
            <a:r>
              <a:rPr lang="en-US" dirty="0"/>
              <a:t>A known asthmatic 65 years old lady has recently been diagnosed to be hypertensive with </a:t>
            </a:r>
            <a:r>
              <a:rPr lang="en-US" dirty="0" smtClean="0"/>
              <a:t>B.P. measuring </a:t>
            </a:r>
            <a:r>
              <a:rPr lang="en-US" dirty="0"/>
              <a:t>152/96 mm of Hg. Results of all the biochemical investigations were within </a:t>
            </a:r>
            <a:r>
              <a:rPr lang="en-US" dirty="0" smtClean="0"/>
              <a:t>the normal </a:t>
            </a:r>
            <a:r>
              <a:rPr lang="en-US" dirty="0"/>
              <a:t>limits. The patient was prescribed hydrochlorothiazide 27 mg/day. Three months </a:t>
            </a:r>
            <a:r>
              <a:rPr lang="en-US" dirty="0" smtClean="0"/>
              <a:t>later she </a:t>
            </a:r>
            <a:r>
              <a:rPr lang="en-US" dirty="0"/>
              <a:t>complained of pain in the small joints and on investigation her blood uric acid level </a:t>
            </a:r>
            <a:r>
              <a:rPr lang="en-US" dirty="0" smtClean="0"/>
              <a:t>was </a:t>
            </a:r>
            <a:r>
              <a:rPr lang="en-IN" dirty="0" smtClean="0"/>
              <a:t>14 </a:t>
            </a:r>
            <a:r>
              <a:rPr lang="en-IN" dirty="0"/>
              <a:t>mg/dl. (Normal reference range = 3 – 7 mg/dl)</a:t>
            </a:r>
          </a:p>
          <a:p>
            <a:r>
              <a:rPr lang="en-US" dirty="0"/>
              <a:t>1. Was the use of hydrochlorothiazide initially in this patient justified? Give reasons.</a:t>
            </a:r>
          </a:p>
          <a:p>
            <a:r>
              <a:rPr lang="en-US" dirty="0"/>
              <a:t>2. Why did the patient develop </a:t>
            </a:r>
            <a:r>
              <a:rPr lang="en-US" dirty="0" err="1"/>
              <a:t>hyperuricemia</a:t>
            </a:r>
            <a:r>
              <a:rPr lang="en-US" dirty="0"/>
              <a:t> and joint pain?</a:t>
            </a:r>
          </a:p>
          <a:p>
            <a:r>
              <a:rPr lang="en-US" dirty="0"/>
              <a:t>3. Which classes of drugs can be used to manage hypertension in this patient? Explain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29779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PSE4- ANSWERS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1ANS-Yes</a:t>
            </a:r>
            <a:r>
              <a:rPr lang="en-US" dirty="0"/>
              <a:t>. Guidelines for management of hypertension recommend </a:t>
            </a:r>
            <a:r>
              <a:rPr lang="en-US" dirty="0" smtClean="0"/>
              <a:t>thiazide diuretics </a:t>
            </a:r>
            <a:r>
              <a:rPr lang="en-US" dirty="0"/>
              <a:t>as one of the first line drugs. Since the patient is an </a:t>
            </a:r>
            <a:r>
              <a:rPr lang="en-US" dirty="0" smtClean="0"/>
              <a:t>elderly hypertensive </a:t>
            </a:r>
            <a:r>
              <a:rPr lang="en-US" dirty="0"/>
              <a:t>with no biochemical abnormalities on investigation use </a:t>
            </a:r>
            <a:r>
              <a:rPr lang="en-US" dirty="0" smtClean="0"/>
              <a:t>of </a:t>
            </a:r>
            <a:r>
              <a:rPr lang="en-IN" dirty="0" smtClean="0"/>
              <a:t>hydrochlorothiazide </a:t>
            </a:r>
            <a:r>
              <a:rPr lang="en-IN" dirty="0"/>
              <a:t>is justified</a:t>
            </a:r>
            <a:r>
              <a:rPr lang="en-IN" dirty="0" smtClean="0"/>
              <a:t>. </a:t>
            </a:r>
          </a:p>
          <a:p>
            <a:endParaRPr lang="en-IN" dirty="0"/>
          </a:p>
          <a:p>
            <a:r>
              <a:rPr lang="en-US" dirty="0" smtClean="0"/>
              <a:t>2ANS-Hydrochlorothiazide </a:t>
            </a:r>
            <a:r>
              <a:rPr lang="en-US" dirty="0"/>
              <a:t>inhibits uric acid secretion in the proximal tubule </a:t>
            </a:r>
            <a:r>
              <a:rPr lang="en-US" dirty="0" smtClean="0"/>
              <a:t>by competing </a:t>
            </a:r>
            <a:r>
              <a:rPr lang="en-US" dirty="0"/>
              <a:t>for the transporter, and also increases its reabsorption due </a:t>
            </a:r>
            <a:r>
              <a:rPr lang="en-US" dirty="0" smtClean="0"/>
              <a:t>to volume </a:t>
            </a:r>
            <a:r>
              <a:rPr lang="en-US" dirty="0"/>
              <a:t>contraction. Hence </a:t>
            </a:r>
            <a:r>
              <a:rPr lang="en-US" dirty="0" err="1"/>
              <a:t>hyperuricemia</a:t>
            </a:r>
            <a:r>
              <a:rPr lang="en-US" dirty="0"/>
              <a:t> can occur leading </a:t>
            </a:r>
            <a:r>
              <a:rPr lang="en-US" dirty="0" smtClean="0"/>
              <a:t>to precipitation </a:t>
            </a:r>
            <a:r>
              <a:rPr lang="en-US" dirty="0"/>
              <a:t>of uric acid in the joints and joint pain.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5246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PSE4- ANSWERS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3ANS-CCBs </a:t>
            </a:r>
            <a:r>
              <a:rPr lang="en-US" dirty="0"/>
              <a:t>like amlodipine – They do not worsen </a:t>
            </a:r>
            <a:r>
              <a:rPr lang="en-US" dirty="0" smtClean="0"/>
              <a:t>asthma Angiotensin </a:t>
            </a:r>
            <a:r>
              <a:rPr lang="en-US" dirty="0"/>
              <a:t>Receptor Blockers like losartan are preferred over </a:t>
            </a:r>
            <a:r>
              <a:rPr lang="en-US" dirty="0" smtClean="0"/>
              <a:t>ACE inhibitors </a:t>
            </a:r>
            <a:r>
              <a:rPr lang="en-US" dirty="0"/>
              <a:t>as they are less likely to cause dry cough which can </a:t>
            </a:r>
            <a:r>
              <a:rPr lang="en-US" dirty="0" smtClean="0"/>
              <a:t>worsen </a:t>
            </a:r>
            <a:r>
              <a:rPr lang="en-IN" dirty="0" smtClean="0"/>
              <a:t>asthma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28937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PSE-5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b="1" dirty="0"/>
              <a:t>PROBLEM NO: 5</a:t>
            </a:r>
          </a:p>
          <a:p>
            <a:r>
              <a:rPr lang="en-US" dirty="0"/>
              <a:t>Mr. </a:t>
            </a:r>
            <a:r>
              <a:rPr lang="en-US" dirty="0" err="1"/>
              <a:t>Girish</a:t>
            </a:r>
            <a:r>
              <a:rPr lang="en-US" dirty="0"/>
              <a:t>, aged 41 years attended the clinic for a checkup. On repeated examination the </a:t>
            </a:r>
            <a:r>
              <a:rPr lang="en-US" dirty="0" smtClean="0"/>
              <a:t>BP was </a:t>
            </a:r>
            <a:r>
              <a:rPr lang="en-US" dirty="0"/>
              <a:t>found to be 172/100 mm of Hg. All the other physical findings were normal. </a:t>
            </a:r>
            <a:r>
              <a:rPr lang="en-US" dirty="0" smtClean="0"/>
              <a:t>Serum electrolytes </a:t>
            </a:r>
            <a:r>
              <a:rPr lang="en-US" dirty="0"/>
              <a:t>were within normal limits. Fasting blood sugar level and postprandial </a:t>
            </a:r>
            <a:r>
              <a:rPr lang="en-US" dirty="0" smtClean="0"/>
              <a:t>sugar levels </a:t>
            </a:r>
            <a:r>
              <a:rPr lang="en-US" dirty="0"/>
              <a:t>were 110 &amp; 180 mg/dl, respectively. (Normal reference ranges: FBS: 60 – 90 </a:t>
            </a:r>
            <a:r>
              <a:rPr lang="en-US" dirty="0" smtClean="0"/>
              <a:t>mg/dl, </a:t>
            </a:r>
            <a:r>
              <a:rPr lang="en-IN" dirty="0" smtClean="0"/>
              <a:t>PPBS</a:t>
            </a:r>
            <a:r>
              <a:rPr lang="en-IN" dirty="0"/>
              <a:t>: 110 – 140 mg/dl).</a:t>
            </a:r>
          </a:p>
          <a:p>
            <a:r>
              <a:rPr lang="en-US" dirty="0"/>
              <a:t>1. Which antihypertensive drugs should be cautiously used in this patient? Give reason.</a:t>
            </a:r>
          </a:p>
          <a:p>
            <a:r>
              <a:rPr lang="en-US" dirty="0"/>
              <a:t>2. Which classes of antihypertensive drugs can be preferred? Give reason.</a:t>
            </a:r>
          </a:p>
          <a:p>
            <a:r>
              <a:rPr lang="en-US" dirty="0"/>
              <a:t>3. What other advice can be given as adjunctive therapy?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126359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PSE(5)-ANSWERS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1ANS-</a:t>
            </a:r>
            <a:r>
              <a:rPr lang="en-IN" i="1" dirty="0" smtClean="0"/>
              <a:t> </a:t>
            </a:r>
            <a:r>
              <a:rPr lang="en-US" dirty="0" smtClean="0"/>
              <a:t>β </a:t>
            </a:r>
            <a:r>
              <a:rPr lang="en-US" dirty="0"/>
              <a:t>blockers should be used with caution in this patient, as they </a:t>
            </a:r>
            <a:r>
              <a:rPr lang="en-US" dirty="0" smtClean="0"/>
              <a:t>can counteract </a:t>
            </a:r>
            <a:r>
              <a:rPr lang="en-US" dirty="0"/>
              <a:t>and delay the physiological correction of </a:t>
            </a:r>
            <a:r>
              <a:rPr lang="en-US" dirty="0" err="1"/>
              <a:t>hypoglycaemia</a:t>
            </a:r>
            <a:r>
              <a:rPr lang="en-US" dirty="0"/>
              <a:t> (</a:t>
            </a:r>
            <a:r>
              <a:rPr lang="en-US" dirty="0" smtClean="0"/>
              <a:t>β2  mediated </a:t>
            </a:r>
            <a:r>
              <a:rPr lang="en-US" dirty="0" err="1"/>
              <a:t>glycogenolysis</a:t>
            </a:r>
            <a:r>
              <a:rPr lang="en-US" dirty="0"/>
              <a:t>) and also mask symptoms of </a:t>
            </a:r>
            <a:r>
              <a:rPr lang="en-US" dirty="0" err="1" smtClean="0"/>
              <a:t>hypoglycaemia</a:t>
            </a:r>
            <a:r>
              <a:rPr lang="en-IN" dirty="0" smtClean="0"/>
              <a:t>(tremors</a:t>
            </a:r>
            <a:r>
              <a:rPr lang="en-IN" dirty="0"/>
              <a:t>, palpitation</a:t>
            </a:r>
            <a:r>
              <a:rPr lang="en-IN" dirty="0" smtClean="0"/>
              <a:t>).</a:t>
            </a:r>
          </a:p>
          <a:p>
            <a:endParaRPr lang="en-IN" dirty="0"/>
          </a:p>
          <a:p>
            <a:endParaRPr lang="en-IN" dirty="0"/>
          </a:p>
          <a:p>
            <a:r>
              <a:rPr lang="en-US" dirty="0" smtClean="0"/>
              <a:t>2ANS-ACE </a:t>
            </a:r>
            <a:r>
              <a:rPr lang="en-US" dirty="0"/>
              <a:t>inhibitors or Angiotensin Receptor Blockers (ARBs</a:t>
            </a:r>
            <a:r>
              <a:rPr lang="en-US" dirty="0" smtClean="0"/>
              <a:t>)- </a:t>
            </a:r>
            <a:r>
              <a:rPr lang="en-US" dirty="0" err="1" smtClean="0"/>
              <a:t>renoprotective</a:t>
            </a:r>
            <a:r>
              <a:rPr lang="en-US" dirty="0" smtClean="0"/>
              <a:t> </a:t>
            </a:r>
            <a:r>
              <a:rPr lang="en-US" dirty="0"/>
              <a:t>action that delays development/progression of </a:t>
            </a:r>
            <a:r>
              <a:rPr lang="en-US" dirty="0" smtClean="0"/>
              <a:t>diabetic </a:t>
            </a:r>
            <a:r>
              <a:rPr lang="en-IN" dirty="0" smtClean="0"/>
              <a:t>nephropathy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867680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PSE(5)-ANSWERS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3ANS-Lifestyle </a:t>
            </a:r>
            <a:r>
              <a:rPr lang="en-US" dirty="0"/>
              <a:t>modifications : intake of low salt diet, increased intake </a:t>
            </a:r>
            <a:r>
              <a:rPr lang="en-US" dirty="0" smtClean="0"/>
              <a:t>of dietary </a:t>
            </a:r>
            <a:r>
              <a:rPr lang="en-US" dirty="0" err="1"/>
              <a:t>fibres</a:t>
            </a:r>
            <a:r>
              <a:rPr lang="en-US" dirty="0"/>
              <a:t>, regular exercises, weight reduction, stop smoking </a:t>
            </a:r>
            <a:r>
              <a:rPr lang="en-US" dirty="0" smtClean="0"/>
              <a:t>and </a:t>
            </a:r>
            <a:r>
              <a:rPr lang="en-IN" dirty="0" smtClean="0"/>
              <a:t>alcohol </a:t>
            </a:r>
            <a:r>
              <a:rPr lang="en-IN" dirty="0"/>
              <a:t>intake</a:t>
            </a:r>
          </a:p>
        </p:txBody>
      </p:sp>
    </p:spTree>
    <p:extLst>
      <p:ext uri="{BB962C8B-B14F-4D97-AF65-F5344CB8AC3E}">
        <p14:creationId xmlns:p14="http://schemas.microsoft.com/office/powerpoint/2010/main" xmlns="" val="469453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PSE-1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PROBLEM NO: 1</a:t>
            </a:r>
          </a:p>
          <a:p>
            <a:r>
              <a:rPr lang="en-US" dirty="0"/>
              <a:t>A farmer while spraying an insecticide develops profuse sweating, muscle weakness </a:t>
            </a:r>
            <a:r>
              <a:rPr lang="en-US" dirty="0" smtClean="0"/>
              <a:t>and bronchospasm </a:t>
            </a:r>
            <a:r>
              <a:rPr lang="en-US" dirty="0"/>
              <a:t>and is admitted immediately to the hospital. On examination his pulse rate </a:t>
            </a:r>
            <a:r>
              <a:rPr lang="en-US" dirty="0" smtClean="0"/>
              <a:t>is 70/minute </a:t>
            </a:r>
            <a:r>
              <a:rPr lang="en-US" dirty="0"/>
              <a:t>and the pupils are constricted. He is suspected to have insecticide poisoning.</a:t>
            </a:r>
          </a:p>
          <a:p>
            <a:r>
              <a:rPr lang="en-US" dirty="0"/>
              <a:t>1. What type of insecticide could have caused this poisoning? Explain.</a:t>
            </a:r>
          </a:p>
          <a:p>
            <a:r>
              <a:rPr lang="en-US" dirty="0"/>
              <a:t>2. How do you confirm the diagnosis?</a:t>
            </a:r>
          </a:p>
          <a:p>
            <a:r>
              <a:rPr lang="en-US" dirty="0"/>
              <a:t>3. Outline the management of this poisoning.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5449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PSE-1 ANSWERS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425"/>
            <a:ext cx="10515600" cy="4681182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1ANS- </a:t>
            </a:r>
            <a:r>
              <a:rPr lang="en-US" dirty="0"/>
              <a:t>History is suggestive that the above mentioned is the case of </a:t>
            </a:r>
            <a:r>
              <a:rPr lang="en-US" dirty="0" err="1" smtClean="0"/>
              <a:t>organophophate</a:t>
            </a:r>
            <a:r>
              <a:rPr lang="en-US" dirty="0" smtClean="0"/>
              <a:t> (anticholinesterase</a:t>
            </a:r>
            <a:r>
              <a:rPr lang="en-US" dirty="0"/>
              <a:t>) poisoning. Local muscarinic manifestations at the site </a:t>
            </a:r>
            <a:r>
              <a:rPr lang="en-US" dirty="0" smtClean="0"/>
              <a:t>of exposure </a:t>
            </a:r>
            <a:r>
              <a:rPr lang="en-US" dirty="0"/>
              <a:t>(skin, eye, g.i.t.) occur immediately and are followed by </a:t>
            </a:r>
            <a:r>
              <a:rPr lang="en-US" dirty="0" smtClean="0"/>
              <a:t>complex systemic effects due </a:t>
            </a:r>
            <a:r>
              <a:rPr lang="en-US" dirty="0"/>
              <a:t>to muscarinic, nicotinic and central actions</a:t>
            </a:r>
            <a:r>
              <a:rPr lang="en-US" dirty="0" smtClean="0"/>
              <a:t>.</a:t>
            </a:r>
          </a:p>
          <a:p>
            <a:r>
              <a:rPr lang="en-IN" dirty="0" smtClean="0"/>
              <a:t>2ANS- </a:t>
            </a:r>
            <a:r>
              <a:rPr lang="en-US" dirty="0"/>
              <a:t>Organophosphate (OP) toxicity is a clinical diagnosis. Confirmation </a:t>
            </a:r>
            <a:r>
              <a:rPr lang="en-US" dirty="0" smtClean="0"/>
              <a:t>of organophosphate </a:t>
            </a:r>
            <a:r>
              <a:rPr lang="en-US" dirty="0"/>
              <a:t>poisoning is based on the measurement of </a:t>
            </a:r>
            <a:r>
              <a:rPr lang="en-US" dirty="0" smtClean="0"/>
              <a:t>cholinesterase activity</a:t>
            </a:r>
            <a:r>
              <a:rPr lang="en-US" dirty="0"/>
              <a:t>. Although red blood cell (RBC) and plasma (pseudo) </a:t>
            </a:r>
            <a:r>
              <a:rPr lang="en-US" dirty="0" smtClean="0"/>
              <a:t>cholinesterase (</a:t>
            </a:r>
            <a:r>
              <a:rPr lang="en-US" dirty="0" err="1" smtClean="0"/>
              <a:t>PChE</a:t>
            </a:r>
            <a:r>
              <a:rPr lang="en-US" dirty="0"/>
              <a:t>) levels can both be used, RBC cholinesterase correlates better </a:t>
            </a:r>
            <a:r>
              <a:rPr lang="en-US" dirty="0" err="1" smtClean="0"/>
              <a:t>withcentral</a:t>
            </a:r>
            <a:r>
              <a:rPr lang="en-US" dirty="0" smtClean="0"/>
              <a:t> </a:t>
            </a:r>
            <a:r>
              <a:rPr lang="en-US" dirty="0"/>
              <a:t>nervous system (CNS) </a:t>
            </a:r>
            <a:r>
              <a:rPr lang="en-US" dirty="0" err="1"/>
              <a:t>acetylcholinesterase</a:t>
            </a:r>
            <a:r>
              <a:rPr lang="en-US" dirty="0"/>
              <a:t> (</a:t>
            </a:r>
            <a:r>
              <a:rPr lang="en-US" dirty="0" err="1"/>
              <a:t>AChE</a:t>
            </a:r>
            <a:r>
              <a:rPr lang="en-US" dirty="0"/>
              <a:t>) and is, therefore, </a:t>
            </a:r>
            <a:r>
              <a:rPr lang="en-US" dirty="0" smtClean="0"/>
              <a:t>a more </a:t>
            </a:r>
            <a:r>
              <a:rPr lang="en-US" dirty="0"/>
              <a:t>useful marker of organophosphate poisoning.</a:t>
            </a:r>
          </a:p>
        </p:txBody>
      </p:sp>
    </p:spTree>
    <p:extLst>
      <p:ext uri="{BB962C8B-B14F-4D97-AF65-F5344CB8AC3E}">
        <p14:creationId xmlns:p14="http://schemas.microsoft.com/office/powerpoint/2010/main" xmlns="" val="315184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PSE-1 ANSWERS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719"/>
            <a:ext cx="10515600" cy="5158854"/>
          </a:xfrm>
        </p:spPr>
        <p:txBody>
          <a:bodyPr>
            <a:normAutofit/>
          </a:bodyPr>
          <a:lstStyle/>
          <a:p>
            <a:r>
              <a:rPr lang="en-IN" dirty="0" smtClean="0"/>
              <a:t>3ANS- </a:t>
            </a:r>
            <a:r>
              <a:rPr lang="en-US" dirty="0"/>
              <a:t>I. Termination of further exposure to the poison fresh air, wash the skin </a:t>
            </a:r>
            <a:r>
              <a:rPr lang="en-US" dirty="0" smtClean="0"/>
              <a:t>and mucous </a:t>
            </a:r>
            <a:r>
              <a:rPr lang="en-US" dirty="0"/>
              <a:t>membranes with soap and water, gastric lavage according to need.</a:t>
            </a:r>
          </a:p>
          <a:p>
            <a:r>
              <a:rPr lang="en-US" dirty="0"/>
              <a:t>2. Maintain patent airway, positive pressure respiration if it is failing.</a:t>
            </a:r>
          </a:p>
          <a:p>
            <a:r>
              <a:rPr lang="en-US" dirty="0"/>
              <a:t>3. Supportive measures- maintain BP, hydration, control of convulsions </a:t>
            </a:r>
            <a:r>
              <a:rPr lang="en-US" dirty="0" smtClean="0"/>
              <a:t>with </a:t>
            </a:r>
            <a:r>
              <a:rPr lang="en-IN" dirty="0" smtClean="0"/>
              <a:t>judicious </a:t>
            </a:r>
            <a:r>
              <a:rPr lang="en-IN" dirty="0"/>
              <a:t>use of </a:t>
            </a:r>
            <a:r>
              <a:rPr lang="en-IN" dirty="0" smtClean="0"/>
              <a:t>diazepam. </a:t>
            </a:r>
            <a:r>
              <a:rPr lang="en-US" dirty="0" smtClean="0"/>
              <a:t>All </a:t>
            </a:r>
            <a:r>
              <a:rPr lang="en-US" dirty="0"/>
              <a:t>cases of anti-</a:t>
            </a:r>
            <a:r>
              <a:rPr lang="en-US" dirty="0" err="1"/>
              <a:t>ChE</a:t>
            </a:r>
            <a:r>
              <a:rPr lang="en-US" dirty="0"/>
              <a:t> (</a:t>
            </a:r>
            <a:r>
              <a:rPr lang="en-US" dirty="0" err="1"/>
              <a:t>carbamate</a:t>
            </a:r>
            <a:r>
              <a:rPr lang="en-US" dirty="0"/>
              <a:t> or organophosphate) poisoning must </a:t>
            </a:r>
            <a:r>
              <a:rPr lang="en-US" dirty="0" smtClean="0"/>
              <a:t>be promptly </a:t>
            </a:r>
            <a:r>
              <a:rPr lang="en-US" dirty="0"/>
              <a:t>given atropine2 mg </a:t>
            </a:r>
            <a:r>
              <a:rPr lang="en-US" dirty="0" err="1"/>
              <a:t>i.v.</a:t>
            </a:r>
            <a:r>
              <a:rPr lang="en-US" dirty="0"/>
              <a:t> repeated every 10 min till dryness of mouth </a:t>
            </a:r>
            <a:r>
              <a:rPr lang="en-US" dirty="0" smtClean="0"/>
              <a:t>or other </a:t>
            </a:r>
            <a:r>
              <a:rPr lang="en-US" dirty="0"/>
              <a:t>signs of </a:t>
            </a:r>
            <a:r>
              <a:rPr lang="en-US" dirty="0" err="1"/>
              <a:t>atropinization</a:t>
            </a:r>
            <a:r>
              <a:rPr lang="en-US" dirty="0"/>
              <a:t> appear (</a:t>
            </a:r>
            <a:r>
              <a:rPr lang="en-US" dirty="0" err="1"/>
              <a:t>upto</a:t>
            </a:r>
            <a:r>
              <a:rPr lang="en-US" dirty="0"/>
              <a:t> 200 mg has been administered </a:t>
            </a:r>
            <a:r>
              <a:rPr lang="en-US" dirty="0" smtClean="0"/>
              <a:t>in a </a:t>
            </a:r>
            <a:r>
              <a:rPr lang="en-US" dirty="0"/>
              <a:t>day). Continued treatment with maintenance doses may be required for 1- </a:t>
            </a:r>
            <a:r>
              <a:rPr lang="en-US" dirty="0" smtClean="0"/>
              <a:t>2 </a:t>
            </a:r>
            <a:r>
              <a:rPr lang="en-IN" dirty="0" smtClean="0"/>
              <a:t>weeks. </a:t>
            </a:r>
            <a:r>
              <a:rPr lang="en-US" dirty="0" err="1" smtClean="0"/>
              <a:t>Pralidoxime</a:t>
            </a:r>
            <a:r>
              <a:rPr lang="en-US" dirty="0" smtClean="0"/>
              <a:t> </a:t>
            </a:r>
            <a:r>
              <a:rPr lang="en-US" dirty="0"/>
              <a:t>is injected </a:t>
            </a:r>
            <a:r>
              <a:rPr lang="en-US" dirty="0" err="1"/>
              <a:t>i.v.</a:t>
            </a:r>
            <a:r>
              <a:rPr lang="en-US" dirty="0"/>
              <a:t> slowly in a dose of 1 to 2 g (children 20-40 mg/kg).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485660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PSE-2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PROBLEM NO: 2</a:t>
            </a:r>
          </a:p>
          <a:p>
            <a:r>
              <a:rPr lang="en-US" dirty="0"/>
              <a:t>A </a:t>
            </a:r>
            <a:r>
              <a:rPr lang="en-US" dirty="0" err="1"/>
              <a:t>myasthenic</a:t>
            </a:r>
            <a:r>
              <a:rPr lang="en-US" dirty="0"/>
              <a:t> patient who was on </a:t>
            </a:r>
            <a:r>
              <a:rPr lang="en-US" dirty="0" err="1"/>
              <a:t>pyridostigmine</a:t>
            </a:r>
            <a:r>
              <a:rPr lang="en-US" dirty="0"/>
              <a:t> (220 mg/day) for seven years was </a:t>
            </a:r>
            <a:r>
              <a:rPr lang="en-US" dirty="0" smtClean="0"/>
              <a:t>brought to </a:t>
            </a:r>
            <a:r>
              <a:rPr lang="en-US" dirty="0"/>
              <a:t>the hospital with a history of severe weakness. The signs and symptoms, grip strength </a:t>
            </a:r>
            <a:r>
              <a:rPr lang="en-US" dirty="0" smtClean="0"/>
              <a:t>and vital </a:t>
            </a:r>
            <a:r>
              <a:rPr lang="en-US" dirty="0"/>
              <a:t>capacity tests, suggest a decrease in skeletal muscle strength.</a:t>
            </a:r>
          </a:p>
          <a:p>
            <a:r>
              <a:rPr lang="en-US" dirty="0"/>
              <a:t>1. What may be the probable cause for the weakness?</a:t>
            </a:r>
          </a:p>
          <a:p>
            <a:r>
              <a:rPr lang="en-US" dirty="0"/>
              <a:t>2. What test will you suggest and how will it help in deciding the line of treatment?</a:t>
            </a:r>
          </a:p>
          <a:p>
            <a:r>
              <a:rPr lang="en-US" dirty="0"/>
              <a:t>3. Name two drugs of different groups to be avoided in this patient.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679952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PSE-2 ANSWERS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1ANS-These </a:t>
            </a:r>
            <a:r>
              <a:rPr lang="en-US" dirty="0"/>
              <a:t>drugs have no effect on the basic disorder which often </a:t>
            </a:r>
            <a:r>
              <a:rPr lang="en-US" dirty="0" smtClean="0"/>
              <a:t>progresses; ultimately </a:t>
            </a:r>
            <a:r>
              <a:rPr lang="en-US" dirty="0"/>
              <a:t>it may not be possible to restore muscle strength adequately </a:t>
            </a:r>
            <a:r>
              <a:rPr lang="en-US" dirty="0" smtClean="0"/>
              <a:t>with </a:t>
            </a:r>
            <a:r>
              <a:rPr lang="en-IN" dirty="0" smtClean="0"/>
              <a:t>anti-</a:t>
            </a:r>
            <a:r>
              <a:rPr lang="en-IN" dirty="0" err="1" smtClean="0"/>
              <a:t>ChEs</a:t>
            </a:r>
            <a:r>
              <a:rPr lang="en-IN" dirty="0" smtClean="0"/>
              <a:t> </a:t>
            </a:r>
            <a:r>
              <a:rPr lang="en-IN" dirty="0"/>
              <a:t>alone</a:t>
            </a:r>
            <a:r>
              <a:rPr lang="en-IN" dirty="0" smtClean="0"/>
              <a:t>. </a:t>
            </a:r>
          </a:p>
          <a:p>
            <a:r>
              <a:rPr lang="en-IN" dirty="0" smtClean="0"/>
              <a:t>2.ANS Diagnostic </a:t>
            </a:r>
            <a:r>
              <a:rPr lang="en-IN" dirty="0"/>
              <a:t>tests for myasthenia gravis</a:t>
            </a:r>
          </a:p>
          <a:p>
            <a:r>
              <a:rPr lang="en-US" dirty="0"/>
              <a:t>(a) Ameliorative test: Initially </a:t>
            </a:r>
            <a:r>
              <a:rPr lang="en-US" dirty="0" err="1"/>
              <a:t>edrophonium</a:t>
            </a:r>
            <a:r>
              <a:rPr lang="en-US" dirty="0"/>
              <a:t> 2 mg is injected </a:t>
            </a:r>
            <a:r>
              <a:rPr lang="en-US" dirty="0" err="1"/>
              <a:t>i.v.</a:t>
            </a:r>
            <a:r>
              <a:rPr lang="en-US" dirty="0"/>
              <a:t> as a test </a:t>
            </a:r>
            <a:r>
              <a:rPr lang="en-US" dirty="0" err="1" smtClean="0"/>
              <a:t>dose.If</a:t>
            </a:r>
            <a:r>
              <a:rPr lang="en-US" dirty="0" smtClean="0"/>
              <a:t> </a:t>
            </a:r>
            <a:r>
              <a:rPr lang="en-US" dirty="0"/>
              <a:t>nothing untoward happens, the remaining 8 mg is injected after 30-60 </a:t>
            </a:r>
            <a:r>
              <a:rPr lang="en-US" dirty="0" smtClean="0"/>
              <a:t>sec. Reversal </a:t>
            </a:r>
            <a:r>
              <a:rPr lang="en-US" dirty="0"/>
              <a:t>of </a:t>
            </a:r>
            <a:r>
              <a:rPr lang="en-US" dirty="0" smtClean="0"/>
              <a:t>weakness and </a:t>
            </a:r>
            <a:r>
              <a:rPr lang="en-US" dirty="0"/>
              <a:t>short-lasting improvement in the strength of </a:t>
            </a:r>
            <a:r>
              <a:rPr lang="en-US" dirty="0" smtClean="0"/>
              <a:t>affected muscles </a:t>
            </a:r>
            <a:r>
              <a:rPr lang="en-US" dirty="0"/>
              <a:t>occurs only in myasthenia gravis and not in other muscular dystrophies.</a:t>
            </a:r>
          </a:p>
          <a:p>
            <a:r>
              <a:rPr lang="en-US" dirty="0"/>
              <a:t>(b) Provocative test: </a:t>
            </a:r>
            <a:r>
              <a:rPr lang="en-US" dirty="0" err="1"/>
              <a:t>myasthenics</a:t>
            </a:r>
            <a:r>
              <a:rPr lang="en-US" dirty="0"/>
              <a:t> are highly sensitive to d-</a:t>
            </a:r>
            <a:r>
              <a:rPr lang="en-US" dirty="0" err="1"/>
              <a:t>tubocurarine</a:t>
            </a:r>
            <a:r>
              <a:rPr lang="en-US" dirty="0"/>
              <a:t>; 0.5 </a:t>
            </a:r>
            <a:r>
              <a:rPr lang="en-US" dirty="0" smtClean="0"/>
              <a:t>mg </a:t>
            </a:r>
            <a:r>
              <a:rPr lang="en-US" dirty="0" err="1" smtClean="0"/>
              <a:t>i.v</a:t>
            </a:r>
            <a:r>
              <a:rPr lang="en-US" dirty="0" err="1"/>
              <a:t>.</a:t>
            </a:r>
            <a:r>
              <a:rPr lang="en-US" dirty="0"/>
              <a:t> causes marked "weakness in them but is </a:t>
            </a:r>
            <a:r>
              <a:rPr lang="en-US" dirty="0" err="1"/>
              <a:t>inefTective</a:t>
            </a:r>
            <a:r>
              <a:rPr lang="en-US" dirty="0"/>
              <a:t> in </a:t>
            </a:r>
            <a:r>
              <a:rPr lang="en-US" dirty="0" smtClean="0"/>
              <a:t>non-</a:t>
            </a:r>
            <a:r>
              <a:rPr lang="en-US" dirty="0" err="1" smtClean="0"/>
              <a:t>myasthenics</a:t>
            </a:r>
            <a:r>
              <a:rPr lang="en-US" dirty="0" smtClean="0"/>
              <a:t>. </a:t>
            </a:r>
            <a:r>
              <a:rPr lang="en-IN" dirty="0" smtClean="0"/>
              <a:t>This </a:t>
            </a:r>
            <a:r>
              <a:rPr lang="en-IN" dirty="0"/>
              <a:t>test is hazardous.</a:t>
            </a:r>
          </a:p>
          <a:p>
            <a:r>
              <a:rPr lang="en-US" dirty="0"/>
              <a:t>(c) Demonstration of anti- R antibodies in plasma or muscle biopsy specimen </a:t>
            </a:r>
            <a:r>
              <a:rPr lang="en-US" dirty="0" smtClean="0"/>
              <a:t>is </a:t>
            </a:r>
            <a:r>
              <a:rPr lang="en-IN" dirty="0" smtClean="0"/>
              <a:t>a </a:t>
            </a:r>
            <a:r>
              <a:rPr lang="en-IN" dirty="0"/>
              <a:t>more reliable test</a:t>
            </a:r>
            <a:r>
              <a:rPr lang="en-IN" dirty="0" smtClean="0"/>
              <a:t>. </a:t>
            </a:r>
          </a:p>
          <a:p>
            <a:r>
              <a:rPr lang="en-IN" dirty="0" smtClean="0"/>
              <a:t>3.ANS- </a:t>
            </a:r>
            <a:r>
              <a:rPr lang="en-IN" dirty="0"/>
              <a:t>Beta blockers &amp; </a:t>
            </a:r>
            <a:r>
              <a:rPr lang="en-IN" dirty="0" err="1"/>
              <a:t>Aminiglycosides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61819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PSE-3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PROBLEM NO: 3</a:t>
            </a:r>
          </a:p>
          <a:p>
            <a:r>
              <a:rPr lang="en-US" dirty="0"/>
              <a:t>An adult male, aged 38 years attended the clinic with a history of frequent giddiness </a:t>
            </a:r>
            <a:r>
              <a:rPr lang="en-US" dirty="0" smtClean="0"/>
              <a:t>and palpitation </a:t>
            </a:r>
            <a:r>
              <a:rPr lang="en-US" dirty="0"/>
              <a:t>for the last two weeks. On examination, his pulse was 86 beats / minute, </a:t>
            </a:r>
            <a:r>
              <a:rPr lang="en-US" dirty="0" smtClean="0"/>
              <a:t>regular, BP </a:t>
            </a:r>
            <a:r>
              <a:rPr lang="en-US" dirty="0"/>
              <a:t>176/113 mm of Hg. Routine investigations were within normal limits, except blood </a:t>
            </a:r>
            <a:r>
              <a:rPr lang="en-US" dirty="0" smtClean="0"/>
              <a:t>sugar which </a:t>
            </a:r>
            <a:r>
              <a:rPr lang="en-US" dirty="0"/>
              <a:t>was slightly elevated. The 24 hours urinary VMA was found to be 20 mg. (</a:t>
            </a:r>
            <a:r>
              <a:rPr lang="en-US" dirty="0" smtClean="0"/>
              <a:t>Normal reference </a:t>
            </a:r>
            <a:r>
              <a:rPr lang="en-US" dirty="0"/>
              <a:t>range = 4 – 8 mg)</a:t>
            </a:r>
          </a:p>
          <a:p>
            <a:r>
              <a:rPr lang="en-US" dirty="0"/>
              <a:t>1. What could be the reasons for the above symptoms, signs and laboratory findings?</a:t>
            </a:r>
          </a:p>
          <a:p>
            <a:r>
              <a:rPr lang="en-US" dirty="0"/>
              <a:t>2. Outline the drug therapy giving the rationale for their use.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46475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PSE-3 ANSWERS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1ANS- </a:t>
            </a:r>
            <a:r>
              <a:rPr lang="en-US" dirty="0"/>
              <a:t>The signs, symptoms and laboratory investigations are suggestive </a:t>
            </a:r>
            <a:r>
              <a:rPr lang="en-US" dirty="0" smtClean="0"/>
              <a:t>of </a:t>
            </a:r>
            <a:r>
              <a:rPr lang="en-US" dirty="0" err="1" smtClean="0"/>
              <a:t>Pheochromocytoma</a:t>
            </a:r>
            <a:r>
              <a:rPr lang="en-US" dirty="0"/>
              <a:t>. The BP is elevated, pulse rate is within </a:t>
            </a:r>
            <a:r>
              <a:rPr lang="en-US" dirty="0" smtClean="0"/>
              <a:t>normal limits </a:t>
            </a:r>
            <a:r>
              <a:rPr lang="en-US" dirty="0"/>
              <a:t>(due to reflex bradycardia). Urinary VMA is </a:t>
            </a:r>
            <a:r>
              <a:rPr lang="en-US" dirty="0" smtClean="0"/>
              <a:t>elevated </a:t>
            </a:r>
            <a:r>
              <a:rPr lang="en-US" dirty="0"/>
              <a:t>which </a:t>
            </a:r>
            <a:r>
              <a:rPr lang="en-US" dirty="0" smtClean="0"/>
              <a:t>is </a:t>
            </a:r>
            <a:r>
              <a:rPr lang="en-IN" dirty="0" smtClean="0"/>
              <a:t>diagnostic </a:t>
            </a:r>
            <a:r>
              <a:rPr lang="en-IN" dirty="0"/>
              <a:t>of </a:t>
            </a:r>
            <a:r>
              <a:rPr lang="en-IN" dirty="0" err="1"/>
              <a:t>pheochromocytoma</a:t>
            </a:r>
            <a:r>
              <a:rPr lang="en-IN" dirty="0" smtClean="0"/>
              <a:t>. 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136748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PSE-3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2 ANS-Definitive </a:t>
            </a:r>
            <a:r>
              <a:rPr lang="en-US" dirty="0"/>
              <a:t>treatment for </a:t>
            </a:r>
            <a:r>
              <a:rPr lang="en-US" dirty="0" err="1"/>
              <a:t>pheochromocytoma</a:t>
            </a:r>
            <a:r>
              <a:rPr lang="en-US" dirty="0"/>
              <a:t> is surgical excision. But </a:t>
            </a:r>
            <a:r>
              <a:rPr lang="en-US" dirty="0" smtClean="0"/>
              <a:t>for pre-operative </a:t>
            </a:r>
            <a:r>
              <a:rPr lang="en-US" dirty="0"/>
              <a:t>preparation and for inoperable or malignant </a:t>
            </a:r>
            <a:r>
              <a:rPr lang="en-US" dirty="0" smtClean="0"/>
              <a:t>tumors,</a:t>
            </a:r>
            <a:r>
              <a:rPr lang="en-IN" dirty="0" smtClean="0"/>
              <a:t>medical </a:t>
            </a:r>
            <a:r>
              <a:rPr lang="en-IN" dirty="0"/>
              <a:t>therapy is instituted.</a:t>
            </a:r>
          </a:p>
          <a:p>
            <a:r>
              <a:rPr lang="en-US" dirty="0"/>
              <a:t>1. </a:t>
            </a:r>
            <a:r>
              <a:rPr lang="en-US" b="1" dirty="0" err="1"/>
              <a:t>Phenoxybenzamine</a:t>
            </a:r>
            <a:r>
              <a:rPr lang="en-US" b="1" dirty="0"/>
              <a:t>: </a:t>
            </a:r>
            <a:r>
              <a:rPr lang="en-US" dirty="0"/>
              <a:t>A nonselective alpha blocker, 10mg twice a </a:t>
            </a:r>
            <a:r>
              <a:rPr lang="en-US" dirty="0" smtClean="0"/>
              <a:t>day is </a:t>
            </a:r>
            <a:r>
              <a:rPr lang="en-US" dirty="0"/>
              <a:t>started orally 1-3 weeks before surgery. For prolonged treatment </a:t>
            </a:r>
            <a:r>
              <a:rPr lang="en-US" dirty="0" smtClean="0"/>
              <a:t>in case </a:t>
            </a:r>
            <a:r>
              <a:rPr lang="en-US" dirty="0"/>
              <a:t>of inoperable tumors, dose is increased on every alternate </a:t>
            </a:r>
            <a:r>
              <a:rPr lang="en-US" dirty="0" smtClean="0"/>
              <a:t>day (40-120 </a:t>
            </a:r>
            <a:r>
              <a:rPr lang="en-US" dirty="0"/>
              <a:t>mg in 2-3 divided doses).</a:t>
            </a:r>
          </a:p>
          <a:p>
            <a:r>
              <a:rPr lang="en-IN" b="1" dirty="0"/>
              <a:t>Rationale:</a:t>
            </a:r>
          </a:p>
          <a:p>
            <a:r>
              <a:rPr lang="en-US" dirty="0" smtClean="0"/>
              <a:t> </a:t>
            </a:r>
            <a:r>
              <a:rPr lang="en-US" dirty="0"/>
              <a:t>Excess circulating CAs shift blood from vascular </a:t>
            </a:r>
            <a:r>
              <a:rPr lang="en-US" dirty="0" smtClean="0"/>
              <a:t>to extravascular </a:t>
            </a:r>
            <a:r>
              <a:rPr lang="en-US" dirty="0"/>
              <a:t>compartment; treatment with alpha </a:t>
            </a:r>
            <a:r>
              <a:rPr lang="en-US" dirty="0" smtClean="0"/>
              <a:t>blocker </a:t>
            </a:r>
            <a:r>
              <a:rPr lang="en-IN" dirty="0" smtClean="0"/>
              <a:t>normalizes </a:t>
            </a:r>
            <a:r>
              <a:rPr lang="en-IN" dirty="0"/>
              <a:t>blood distribution</a:t>
            </a:r>
          </a:p>
          <a:p>
            <a:r>
              <a:rPr lang="en-US" dirty="0" smtClean="0"/>
              <a:t>Handling </a:t>
            </a:r>
            <a:r>
              <a:rPr lang="en-US" dirty="0"/>
              <a:t>of tumor during surgery causes outpouring of </a:t>
            </a:r>
            <a:r>
              <a:rPr lang="en-US" dirty="0" err="1" smtClean="0"/>
              <a:t>Cas</a:t>
            </a:r>
            <a:r>
              <a:rPr lang="en-US" dirty="0" smtClean="0"/>
              <a:t> into </a:t>
            </a:r>
            <a:r>
              <a:rPr lang="en-US" dirty="0"/>
              <a:t>blood causing marked rise in BP; prevented </a:t>
            </a:r>
            <a:r>
              <a:rPr lang="en-US" dirty="0" smtClean="0"/>
              <a:t>by </a:t>
            </a:r>
            <a:r>
              <a:rPr lang="en-US" dirty="0" err="1" smtClean="0"/>
              <a:t>phenoxybenzamine</a:t>
            </a:r>
            <a:r>
              <a:rPr lang="en-US" dirty="0" smtClean="0"/>
              <a:t> </a:t>
            </a:r>
            <a:r>
              <a:rPr lang="en-US" dirty="0"/>
              <a:t>pre and intra- operatively as </a:t>
            </a:r>
            <a:r>
              <a:rPr lang="en-US" dirty="0" smtClean="0"/>
              <a:t>infusion  </a:t>
            </a:r>
            <a:r>
              <a:rPr lang="en-US" dirty="0"/>
              <a:t>Removal of tumor causes sudden fall in BP due to low </a:t>
            </a:r>
            <a:r>
              <a:rPr lang="en-US" dirty="0" smtClean="0"/>
              <a:t>blood volume</a:t>
            </a:r>
            <a:r>
              <a:rPr lang="en-US" dirty="0"/>
              <a:t>; corrected with adequate IV fluids and use of </a:t>
            </a:r>
            <a:r>
              <a:rPr lang="en-US" dirty="0" smtClean="0"/>
              <a:t>alpha </a:t>
            </a:r>
            <a:r>
              <a:rPr lang="en-IN" dirty="0" smtClean="0"/>
              <a:t>blocker</a:t>
            </a:r>
            <a:endParaRPr lang="en-IN" dirty="0"/>
          </a:p>
          <a:p>
            <a:r>
              <a:rPr lang="en-US" dirty="0" err="1"/>
              <a:t>Prazosin</a:t>
            </a:r>
            <a:r>
              <a:rPr lang="en-US" dirty="0"/>
              <a:t> can be used as an alternative</a:t>
            </a:r>
          </a:p>
          <a:p>
            <a:r>
              <a:rPr lang="en-US" dirty="0"/>
              <a:t>2. </a:t>
            </a:r>
            <a:r>
              <a:rPr lang="en-US" b="1" dirty="0" err="1"/>
              <a:t>Phentolamine</a:t>
            </a:r>
            <a:r>
              <a:rPr lang="en-US" b="1" dirty="0"/>
              <a:t>: </a:t>
            </a:r>
            <a:r>
              <a:rPr lang="en-US" dirty="0"/>
              <a:t>A nonselective alpha blocker, used for short term</a:t>
            </a:r>
          </a:p>
          <a:p>
            <a:r>
              <a:rPr lang="en-US" dirty="0"/>
              <a:t>control of hypertension in </a:t>
            </a:r>
            <a:r>
              <a:rPr lang="en-US" dirty="0" err="1"/>
              <a:t>pheochromocytoma</a:t>
            </a:r>
            <a:endParaRPr lang="en-US" dirty="0"/>
          </a:p>
          <a:p>
            <a:r>
              <a:rPr lang="en-US" dirty="0"/>
              <a:t>3. </a:t>
            </a:r>
            <a:r>
              <a:rPr lang="en-US" b="1" dirty="0" err="1"/>
              <a:t>Labetolol</a:t>
            </a:r>
            <a:r>
              <a:rPr lang="en-US" b="1" dirty="0"/>
              <a:t>: </a:t>
            </a:r>
            <a:r>
              <a:rPr lang="en-US" dirty="0"/>
              <a:t>A mixed alpha beta blocker can be used for short or long</a:t>
            </a:r>
          </a:p>
          <a:p>
            <a:r>
              <a:rPr lang="en-US" dirty="0"/>
              <a:t>term control of blood pressure in </a:t>
            </a:r>
            <a:r>
              <a:rPr lang="en-US" dirty="0" err="1"/>
              <a:t>pheochromocytoma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80629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1395</Words>
  <Application>Microsoft Office PowerPoint</Application>
  <PresentationFormat>Custom</PresentationFormat>
  <Paragraphs>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PSE 1-5</vt:lpstr>
      <vt:lpstr>PSE-1</vt:lpstr>
      <vt:lpstr>PSE-1 ANSWERS</vt:lpstr>
      <vt:lpstr>PSE-1 ANSWERS</vt:lpstr>
      <vt:lpstr>PSE-2</vt:lpstr>
      <vt:lpstr>PSE-2 ANSWERS</vt:lpstr>
      <vt:lpstr>PSE-3</vt:lpstr>
      <vt:lpstr>PSE-3 ANSWERS</vt:lpstr>
      <vt:lpstr>PSE-3 </vt:lpstr>
      <vt:lpstr>PSE-4 </vt:lpstr>
      <vt:lpstr>PSE4- ANSWERS</vt:lpstr>
      <vt:lpstr>PSE4- ANSWERS</vt:lpstr>
      <vt:lpstr>PSE-5</vt:lpstr>
      <vt:lpstr>PSE(5)-ANSWERS</vt:lpstr>
      <vt:lpstr>PSE(5)-ANSWERS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 1-5</dc:title>
  <dc:creator>Windows User</dc:creator>
  <cp:lastModifiedBy>DELL</cp:lastModifiedBy>
  <cp:revision>7</cp:revision>
  <dcterms:created xsi:type="dcterms:W3CDTF">2020-07-07T16:08:59Z</dcterms:created>
  <dcterms:modified xsi:type="dcterms:W3CDTF">2020-07-10T09:29:41Z</dcterms:modified>
</cp:coreProperties>
</file>