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8" r:id="rId15"/>
    <p:sldId id="268" r:id="rId16"/>
    <p:sldId id="269" r:id="rId17"/>
    <p:sldId id="270" r:id="rId18"/>
    <p:sldId id="271" r:id="rId19"/>
    <p:sldId id="272" r:id="rId20"/>
    <p:sldId id="279" r:id="rId21"/>
    <p:sldId id="273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35197-9C5A-489B-80C0-179150B12084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184BA-5225-4716-922E-C2D95D821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184BA-5225-4716-922E-C2D95D821F4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2984-BB3B-4D39-992A-B12651DBB4C0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6B3B-CCFA-424B-9FC7-A55D7313D7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2984-BB3B-4D39-992A-B12651DBB4C0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6B3B-CCFA-424B-9FC7-A55D7313D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2984-BB3B-4D39-992A-B12651DBB4C0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6B3B-CCFA-424B-9FC7-A55D7313D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2984-BB3B-4D39-992A-B12651DBB4C0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6B3B-CCFA-424B-9FC7-A55D7313D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2984-BB3B-4D39-992A-B12651DBB4C0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6756B3B-CCFA-424B-9FC7-A55D7313D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2984-BB3B-4D39-992A-B12651DBB4C0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6B3B-CCFA-424B-9FC7-A55D7313D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2984-BB3B-4D39-992A-B12651DBB4C0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6B3B-CCFA-424B-9FC7-A55D7313D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2984-BB3B-4D39-992A-B12651DBB4C0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6B3B-CCFA-424B-9FC7-A55D7313D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2984-BB3B-4D39-992A-B12651DBB4C0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6B3B-CCFA-424B-9FC7-A55D7313D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2984-BB3B-4D39-992A-B12651DBB4C0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6B3B-CCFA-424B-9FC7-A55D7313D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2984-BB3B-4D39-992A-B12651DBB4C0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56B3B-CCFA-424B-9FC7-A55D7313D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BDF2984-BB3B-4D39-992A-B12651DBB4C0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756B3B-CCFA-424B-9FC7-A55D7313D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CEREBRUM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981200"/>
          </a:xfrm>
        </p:spPr>
        <p:txBody>
          <a:bodyPr>
            <a:noAutofit/>
          </a:bodyPr>
          <a:lstStyle/>
          <a:p>
            <a:r>
              <a:rPr lang="en-IN" dirty="0" smtClean="0"/>
              <a:t>Dr </a:t>
            </a:r>
            <a:r>
              <a:rPr lang="en-IN" dirty="0" err="1" smtClean="0"/>
              <a:t>Rakesh</a:t>
            </a:r>
            <a:r>
              <a:rPr lang="en-IN" dirty="0" smtClean="0"/>
              <a:t> </a:t>
            </a:r>
            <a:r>
              <a:rPr lang="en-IN" dirty="0" err="1" smtClean="0"/>
              <a:t>Ranjan</a:t>
            </a:r>
            <a:endParaRPr lang="en-IN" dirty="0" smtClean="0"/>
          </a:p>
          <a:p>
            <a:r>
              <a:rPr lang="en-IN" dirty="0" smtClean="0"/>
              <a:t>Assistant Professor</a:t>
            </a:r>
          </a:p>
          <a:p>
            <a:r>
              <a:rPr lang="en-IN" dirty="0" smtClean="0"/>
              <a:t>Anatomy Dept</a:t>
            </a:r>
          </a:p>
          <a:p>
            <a:r>
              <a:rPr lang="en-IN" dirty="0" smtClean="0"/>
              <a:t>Sri Krishna Medical college, </a:t>
            </a:r>
            <a:r>
              <a:rPr lang="en-IN" dirty="0" err="1" smtClean="0"/>
              <a:t>Muz</a:t>
            </a:r>
            <a:endParaRPr lang="en-IN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Lobe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2766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Area inferior to the Lateral </a:t>
            </a:r>
            <a:r>
              <a:rPr lang="en-US" dirty="0" err="1" smtClean="0"/>
              <a:t>sulcus</a:t>
            </a:r>
            <a:endParaRPr lang="en-US" dirty="0" smtClean="0"/>
          </a:p>
          <a:p>
            <a:r>
              <a:rPr lang="en-US" dirty="0" smtClean="0"/>
              <a:t>Lateral surface – </a:t>
            </a:r>
          </a:p>
          <a:p>
            <a:pPr>
              <a:buFontTx/>
              <a:buChar char="-"/>
            </a:pPr>
            <a:r>
              <a:rPr lang="en-US" dirty="0" smtClean="0"/>
              <a:t>Two </a:t>
            </a:r>
            <a:r>
              <a:rPr lang="en-US" dirty="0" err="1" smtClean="0"/>
              <a:t>sulci</a:t>
            </a:r>
            <a:r>
              <a:rPr lang="en-US" dirty="0" smtClean="0"/>
              <a:t>-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Superior temporal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Middle temporal </a:t>
            </a:r>
          </a:p>
          <a:p>
            <a:pPr marL="514350" indent="-514350">
              <a:buFontTx/>
              <a:buChar char="-"/>
            </a:pPr>
            <a:r>
              <a:rPr lang="en-US" dirty="0" smtClean="0"/>
              <a:t>Three Temporal </a:t>
            </a:r>
            <a:r>
              <a:rPr lang="en-US" dirty="0" err="1" smtClean="0"/>
              <a:t>gyri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Superior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Middle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Inferior</a:t>
            </a: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7170" name="Picture 2" descr="C:\Documents and Settings\sssmcri\My Documents\Neuroanatomy\scan0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524000"/>
            <a:ext cx="686078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Medial and Inferior Surface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194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This surface is not clearly defined </a:t>
            </a:r>
          </a:p>
          <a:p>
            <a:r>
              <a:rPr lang="en-US" dirty="0" smtClean="0"/>
              <a:t>Some important area that should be recognized </a:t>
            </a:r>
          </a:p>
          <a:p>
            <a:r>
              <a:rPr lang="en-US" dirty="0" smtClean="0"/>
              <a:t>Corpus </a:t>
            </a:r>
            <a:r>
              <a:rPr lang="en-US" dirty="0" err="1" smtClean="0"/>
              <a:t>Callosum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Cingulate</a:t>
            </a:r>
            <a:r>
              <a:rPr lang="en-US" dirty="0" smtClean="0"/>
              <a:t> </a:t>
            </a:r>
            <a:r>
              <a:rPr lang="en-US" dirty="0" err="1" smtClean="0"/>
              <a:t>Gyrus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Callosal</a:t>
            </a:r>
            <a:r>
              <a:rPr lang="en-US" dirty="0" smtClean="0"/>
              <a:t> </a:t>
            </a:r>
            <a:r>
              <a:rPr lang="en-US" dirty="0" err="1" smtClean="0"/>
              <a:t>Sulcus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Cingulate</a:t>
            </a:r>
            <a:r>
              <a:rPr lang="en-US" dirty="0" smtClean="0"/>
              <a:t> </a:t>
            </a:r>
            <a:r>
              <a:rPr lang="en-US" dirty="0" err="1" smtClean="0"/>
              <a:t>Sulcus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8194" name="Picture 2" descr="C:\Documents and Settings\sssmcri\My Documents\Neuroanatomy\scan0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8723" y="1588374"/>
            <a:ext cx="6298677" cy="4736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Medial and Inferior Surface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4384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Paracentral</a:t>
            </a:r>
            <a:r>
              <a:rPr lang="en-US" dirty="0" smtClean="0"/>
              <a:t> Lobule </a:t>
            </a:r>
          </a:p>
          <a:p>
            <a:r>
              <a:rPr lang="en-US" dirty="0" err="1" smtClean="0"/>
              <a:t>Precuneus</a:t>
            </a:r>
            <a:r>
              <a:rPr lang="en-US" dirty="0" smtClean="0"/>
              <a:t>  </a:t>
            </a:r>
          </a:p>
          <a:p>
            <a:r>
              <a:rPr lang="en-US" dirty="0" err="1" smtClean="0"/>
              <a:t>Cuneus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Collateral </a:t>
            </a:r>
            <a:r>
              <a:rPr lang="en-US" dirty="0" err="1" smtClean="0"/>
              <a:t>Sulcus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Lingual </a:t>
            </a:r>
            <a:r>
              <a:rPr lang="en-US" dirty="0" err="1" smtClean="0"/>
              <a:t>Gyrus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Parahippo-Campal</a:t>
            </a:r>
            <a:r>
              <a:rPr lang="en-US" dirty="0" smtClean="0"/>
              <a:t> </a:t>
            </a:r>
            <a:r>
              <a:rPr lang="en-US" dirty="0" err="1" smtClean="0"/>
              <a:t>Gyrus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Uncus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9218" name="Picture 2" descr="C:\Documents and Settings\sssmcri\My Documents\Neuroanatomy\scan0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3233" y="1371601"/>
            <a:ext cx="6789636" cy="5105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Medial and Inferior Surface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Medial </a:t>
            </a:r>
            <a:r>
              <a:rPr lang="en-US" dirty="0" err="1" smtClean="0"/>
              <a:t>Occipitotemporal</a:t>
            </a:r>
            <a:r>
              <a:rPr lang="en-US" dirty="0" smtClean="0"/>
              <a:t> </a:t>
            </a:r>
            <a:r>
              <a:rPr lang="en-US" dirty="0" err="1" smtClean="0"/>
              <a:t>Gyrus</a:t>
            </a:r>
            <a:r>
              <a:rPr lang="en-US" dirty="0" smtClean="0"/>
              <a:t>  </a:t>
            </a:r>
          </a:p>
          <a:p>
            <a:r>
              <a:rPr lang="en-US" dirty="0" err="1" smtClean="0"/>
              <a:t>Rhinal</a:t>
            </a:r>
            <a:r>
              <a:rPr lang="en-US" dirty="0" smtClean="0"/>
              <a:t> </a:t>
            </a:r>
            <a:r>
              <a:rPr lang="en-US" dirty="0" err="1" smtClean="0"/>
              <a:t>Sulci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Occipitotemporal</a:t>
            </a:r>
            <a:r>
              <a:rPr lang="en-US" dirty="0" smtClean="0"/>
              <a:t> </a:t>
            </a:r>
            <a:r>
              <a:rPr lang="en-US" dirty="0" err="1" smtClean="0"/>
              <a:t>Sulcus</a:t>
            </a:r>
            <a:r>
              <a:rPr lang="en-US" dirty="0" smtClean="0"/>
              <a:t>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42" name="Picture 2" descr="C:\Documents and Settings\sssmcri\My Documents\Neuroanatomy\scan0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9531" y="1676399"/>
            <a:ext cx="6036470" cy="495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Medial and Inferior Surface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19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 the inferior surface of FRONTAL LOBE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OLFACTORY SULCUS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GYRUS RECTUS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ORBITAL GYRI</a:t>
            </a:r>
            <a:endParaRPr lang="en-US" dirty="0"/>
          </a:p>
        </p:txBody>
      </p:sp>
      <p:pic>
        <p:nvPicPr>
          <p:cNvPr id="11266" name="Picture 2" descr="C:\Documents and Settings\sssmcri\My Documents\Neuroanatomy\scan0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799" y="1600200"/>
            <a:ext cx="6248401" cy="5067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STRUCTURE AND FUNCTIONAL LOCALIZATION OF THE CEREBRAL CORTEX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696200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Mechanisms of the CEREBRAL CORTEX</a:t>
            </a:r>
          </a:p>
          <a:p>
            <a:r>
              <a:rPr lang="en-US" dirty="0" smtClean="0"/>
              <a:t>It is organized into vertical units of functional activity </a:t>
            </a:r>
          </a:p>
          <a:p>
            <a:r>
              <a:rPr lang="en-US" dirty="0" smtClean="0"/>
              <a:t>Functional unit possesses Afferent fibers, </a:t>
            </a:r>
            <a:r>
              <a:rPr lang="en-US" dirty="0" err="1" smtClean="0"/>
              <a:t>Internuncial</a:t>
            </a:r>
            <a:r>
              <a:rPr lang="en-US" dirty="0" smtClean="0"/>
              <a:t> neurons &amp; Efferent fibers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Cortical Areas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810000" cy="556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Frontal Lobe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Precentral</a:t>
            </a:r>
            <a:r>
              <a:rPr lang="en-US" dirty="0" smtClean="0"/>
              <a:t> Area -  </a:t>
            </a:r>
          </a:p>
          <a:p>
            <a:pPr marL="514350" indent="-514350">
              <a:buNone/>
            </a:pPr>
            <a:r>
              <a:rPr lang="en-US" dirty="0" smtClean="0"/>
              <a:t>Divided into Posterior Region – Referred as  Primary Motor or </a:t>
            </a:r>
            <a:r>
              <a:rPr lang="en-US" dirty="0" err="1" smtClean="0"/>
              <a:t>Brodmann’s</a:t>
            </a:r>
            <a:r>
              <a:rPr lang="en-US" dirty="0" smtClean="0"/>
              <a:t> Area -4 occupies the </a:t>
            </a:r>
            <a:r>
              <a:rPr lang="en-US" dirty="0" err="1" smtClean="0"/>
              <a:t>precentral</a:t>
            </a:r>
            <a:r>
              <a:rPr lang="en-US" dirty="0" smtClean="0"/>
              <a:t> </a:t>
            </a:r>
            <a:r>
              <a:rPr lang="en-US" dirty="0" err="1" smtClean="0"/>
              <a:t>gyrus</a:t>
            </a:r>
            <a:r>
              <a:rPr lang="en-US" dirty="0" smtClean="0"/>
              <a:t> </a:t>
            </a:r>
          </a:p>
          <a:p>
            <a:pPr marL="514350" indent="-514350">
              <a:buNone/>
            </a:pPr>
            <a:r>
              <a:rPr lang="en-US" dirty="0" smtClean="0"/>
              <a:t>Anterior Region  – Known as Secondary Motor or </a:t>
            </a:r>
            <a:r>
              <a:rPr lang="en-US" dirty="0" err="1" smtClean="0"/>
              <a:t>Brodmann’s</a:t>
            </a:r>
            <a:r>
              <a:rPr lang="en-US" dirty="0" smtClean="0"/>
              <a:t> Area – 6,part of Area 8, </a:t>
            </a:r>
            <a:endParaRPr lang="en-US" dirty="0"/>
          </a:p>
        </p:txBody>
      </p:sp>
      <p:pic>
        <p:nvPicPr>
          <p:cNvPr id="12290" name="Picture 2" descr="C:\Documents and Settings\sssmcri\My Documents\Neuroanatomy\scan0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905000"/>
            <a:ext cx="5557977" cy="3636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Cortical Areas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934200" cy="21336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SUPPLEMENTARY MOTOR AREA </a:t>
            </a:r>
          </a:p>
          <a:p>
            <a:r>
              <a:rPr lang="en-US" dirty="0" smtClean="0"/>
              <a:t>Frontal Eye Field  </a:t>
            </a:r>
          </a:p>
          <a:p>
            <a:r>
              <a:rPr lang="en-US" dirty="0" smtClean="0"/>
              <a:t>The Motor Speech Area of </a:t>
            </a:r>
            <a:r>
              <a:rPr lang="en-US" dirty="0" err="1" smtClean="0"/>
              <a:t>Broca</a:t>
            </a:r>
            <a:r>
              <a:rPr lang="en-US" dirty="0" smtClean="0"/>
              <a:t>(</a:t>
            </a:r>
            <a:r>
              <a:rPr lang="en-US" dirty="0" err="1" smtClean="0"/>
              <a:t>Brodmann’s</a:t>
            </a:r>
            <a:r>
              <a:rPr lang="en-US" dirty="0" smtClean="0"/>
              <a:t> Area – 44&amp;45)</a:t>
            </a:r>
          </a:p>
          <a:p>
            <a:r>
              <a:rPr lang="en-US" dirty="0" smtClean="0"/>
              <a:t>Prefrontal Cortex  </a:t>
            </a:r>
            <a:endParaRPr lang="en-US" dirty="0"/>
          </a:p>
        </p:txBody>
      </p:sp>
      <p:pic>
        <p:nvPicPr>
          <p:cNvPr id="13314" name="Picture 2" descr="C:\Documents and Settings\sssmcri\My Documents\Neuroanatomy\scan0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492987"/>
            <a:ext cx="5715000" cy="3504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Cortical Areas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01000" cy="2362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Parietal Lobe  </a:t>
            </a:r>
          </a:p>
          <a:p>
            <a:r>
              <a:rPr lang="en-US" dirty="0" smtClean="0"/>
              <a:t>Primary </a:t>
            </a:r>
            <a:r>
              <a:rPr lang="en-US" dirty="0" err="1" smtClean="0"/>
              <a:t>Somesthetic</a:t>
            </a:r>
            <a:r>
              <a:rPr lang="en-US" dirty="0" smtClean="0"/>
              <a:t> Area occupies the </a:t>
            </a:r>
            <a:r>
              <a:rPr lang="en-US" dirty="0" err="1" smtClean="0"/>
              <a:t>postcentral</a:t>
            </a:r>
            <a:r>
              <a:rPr lang="en-US" dirty="0" smtClean="0"/>
              <a:t> </a:t>
            </a:r>
            <a:r>
              <a:rPr lang="en-US" dirty="0" err="1" smtClean="0"/>
              <a:t>gyrus</a:t>
            </a:r>
            <a:r>
              <a:rPr lang="en-US" dirty="0" smtClean="0"/>
              <a:t> – </a:t>
            </a:r>
            <a:r>
              <a:rPr lang="en-US" dirty="0" err="1" smtClean="0"/>
              <a:t>Brodmann’s</a:t>
            </a:r>
            <a:r>
              <a:rPr lang="en-US" dirty="0" smtClean="0"/>
              <a:t> Area – 3,1&amp;2 </a:t>
            </a:r>
          </a:p>
          <a:p>
            <a:r>
              <a:rPr lang="en-US" dirty="0" smtClean="0"/>
              <a:t>Secondary </a:t>
            </a:r>
            <a:r>
              <a:rPr lang="en-US" dirty="0" err="1" smtClean="0"/>
              <a:t>Somesthetic</a:t>
            </a:r>
            <a:r>
              <a:rPr lang="en-US" dirty="0" smtClean="0"/>
              <a:t> Area  </a:t>
            </a:r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Brodmann’s</a:t>
            </a:r>
            <a:r>
              <a:rPr lang="en-US" dirty="0" smtClean="0"/>
              <a:t> Area – 5&amp;7 </a:t>
            </a:r>
            <a:endParaRPr lang="en-US" dirty="0"/>
          </a:p>
        </p:txBody>
      </p:sp>
      <p:pic>
        <p:nvPicPr>
          <p:cNvPr id="14338" name="Picture 2" descr="C:\Documents and Settings\sssmcri\My Documents\Neuroanatomy\scan0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4052099"/>
            <a:ext cx="5867400" cy="3193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Cortical Areas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905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Occipital Lobe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Primary Visual Area  ( BRODMANN’S AREA-17)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Secondary Visual Area  ( BRODMANN’S AREA-18&amp;19)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Occipital Eye Field  </a:t>
            </a:r>
            <a:endParaRPr lang="en-US" dirty="0"/>
          </a:p>
        </p:txBody>
      </p:sp>
      <p:pic>
        <p:nvPicPr>
          <p:cNvPr id="15362" name="Picture 2" descr="C:\Documents and Settings\sssmcri\My Documents\Neuroanatomy\scan0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202751"/>
            <a:ext cx="6648163" cy="3426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 descr="C:\Documents and Settings\sssmcri\My Documents\Neuroanatomy\scan00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67975" y="1600200"/>
            <a:ext cx="6008049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Documents and Settings\sssmcri\My Documents\Neuroanatomy\scan01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8778426" cy="5131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Cortical Areas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458200" cy="20573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Temporal Lobe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Primary Auditory Area( BRODMANN’S Area-41&amp;42)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Secondary Auditory Area(Auditory Association cortex)-BRODMANN’S Area - 22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Sensory Speech Area of </a:t>
            </a:r>
            <a:r>
              <a:rPr lang="en-US" dirty="0" err="1" smtClean="0"/>
              <a:t>Wernicke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16386" name="Picture 2" descr="C:\Documents and Settings\sssmcri\My Documents\Neuroanatomy\scan0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1" y="3158715"/>
            <a:ext cx="6476999" cy="3971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Cortical Areas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194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Taste Area- at lower end of </a:t>
            </a:r>
            <a:r>
              <a:rPr lang="en-US" dirty="0" err="1" smtClean="0"/>
              <a:t>postcentral</a:t>
            </a:r>
            <a:r>
              <a:rPr lang="en-US" dirty="0" smtClean="0"/>
              <a:t> </a:t>
            </a:r>
            <a:r>
              <a:rPr lang="en-US" dirty="0" err="1" smtClean="0"/>
              <a:t>gyrus</a:t>
            </a:r>
            <a:r>
              <a:rPr lang="en-US" dirty="0" smtClean="0"/>
              <a:t>( area-43)   </a:t>
            </a:r>
          </a:p>
          <a:p>
            <a:r>
              <a:rPr lang="en-US" dirty="0" smtClean="0"/>
              <a:t>Vestibular Area – lies opposite to auditory area</a:t>
            </a:r>
          </a:p>
          <a:p>
            <a:r>
              <a:rPr lang="en-US" dirty="0" err="1" smtClean="0"/>
              <a:t>Insula</a:t>
            </a: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1026" name="Picture 2" descr="C:\Documents and Settings\sssmcri\My Documents\Neuroanatomy\scan0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371600"/>
            <a:ext cx="6633156" cy="5021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Association Cortex </a:t>
            </a:r>
            <a:endParaRPr lang="en-US" dirty="0"/>
          </a:p>
        </p:txBody>
      </p:sp>
      <p:pic>
        <p:nvPicPr>
          <p:cNvPr id="2050" name="Picture 2" descr="C:\Documents and Settings\sssmcri\My Documents\Neuroanatomy\scan01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12798" y="1830768"/>
            <a:ext cx="5518404" cy="424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DOMINANCE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34290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Situated in the Anterior &amp; Middle Cranial </a:t>
            </a:r>
            <a:r>
              <a:rPr lang="en-US" dirty="0" err="1" smtClean="0"/>
              <a:t>Fossae</a:t>
            </a:r>
            <a:r>
              <a:rPr lang="en-US" dirty="0" smtClean="0"/>
              <a:t> of Skull </a:t>
            </a:r>
          </a:p>
          <a:p>
            <a:r>
              <a:rPr lang="en-US" dirty="0" smtClean="0"/>
              <a:t>Division –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Diencephalon - which forms the central core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Telencephalon</a:t>
            </a:r>
            <a:r>
              <a:rPr lang="en-US" dirty="0" smtClean="0"/>
              <a:t> - which forms the Cerebral Hemispheres  </a:t>
            </a:r>
            <a:endParaRPr lang="en-US" dirty="0"/>
          </a:p>
        </p:txBody>
      </p:sp>
      <p:pic>
        <p:nvPicPr>
          <p:cNvPr id="2050" name="Picture 2" descr="C:\Documents and Settings\sssmcri\My Documents\Neuroanatomy\scan0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8157" y="1447800"/>
            <a:ext cx="6268121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Cerebral Hemispheres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General Appearance </a:t>
            </a:r>
          </a:p>
          <a:p>
            <a:pPr>
              <a:buFontTx/>
              <a:buChar char="-"/>
            </a:pPr>
            <a:r>
              <a:rPr lang="en-US" sz="2400" dirty="0" smtClean="0"/>
              <a:t>Largest part of brain separated by a Longitudinal Cerebral Fissure </a:t>
            </a:r>
          </a:p>
          <a:p>
            <a:pPr>
              <a:buFontTx/>
              <a:buChar char="-"/>
            </a:pPr>
            <a:r>
              <a:rPr lang="en-US" sz="2400" dirty="0" smtClean="0"/>
              <a:t>To increase the surface area it is thrown into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Folds Or </a:t>
            </a:r>
            <a:r>
              <a:rPr lang="en-US" sz="2400" dirty="0" err="1" smtClean="0"/>
              <a:t>Gyri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Sulci</a:t>
            </a:r>
            <a:r>
              <a:rPr lang="en-US" sz="2400" dirty="0" smtClean="0"/>
              <a:t> or Fissures </a:t>
            </a:r>
            <a:endParaRPr lang="en-US" sz="2400" dirty="0"/>
          </a:p>
        </p:txBody>
      </p:sp>
      <p:pic>
        <p:nvPicPr>
          <p:cNvPr id="1026" name="Picture 2" descr="C:\Documents and Settings\sssmcri\My Documents\Neuroanatomy\scan0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981200"/>
            <a:ext cx="6224252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HEMISPHERE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447800"/>
            <a:ext cx="38100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Each Cerebral Hemispheres divided into Lobes and according to the Cranial bones under which they lie.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Frontal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Parietal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Occipital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Temporal  </a:t>
            </a:r>
            <a:endParaRPr lang="en-US" dirty="0"/>
          </a:p>
        </p:txBody>
      </p:sp>
      <p:pic>
        <p:nvPicPr>
          <p:cNvPr id="2051" name="Picture 3" descr="C:\Documents and Settings\sssmcri\My Documents\Neuroanatomy\scan0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0600" y="1143000"/>
            <a:ext cx="5994400" cy="5929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</a:t>
            </a:r>
            <a:r>
              <a:rPr lang="en-US" dirty="0" err="1" smtClean="0"/>
              <a:t>Sulci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Central </a:t>
            </a:r>
            <a:r>
              <a:rPr lang="en-US" dirty="0" err="1" smtClean="0"/>
              <a:t>sulcus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Lateral </a:t>
            </a:r>
            <a:r>
              <a:rPr lang="en-US" dirty="0" err="1" smtClean="0"/>
              <a:t>sulcus</a:t>
            </a:r>
            <a:r>
              <a:rPr lang="en-US" dirty="0" smtClean="0"/>
              <a:t> – three </a:t>
            </a:r>
            <a:r>
              <a:rPr lang="en-US" dirty="0" err="1" smtClean="0"/>
              <a:t>Ramus</a:t>
            </a: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Ant. Horizontal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Ant. Ascending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Post. </a:t>
            </a:r>
            <a:r>
              <a:rPr lang="en-US" dirty="0" err="1" smtClean="0"/>
              <a:t>Ramus</a:t>
            </a:r>
            <a:r>
              <a:rPr lang="en-US" dirty="0" smtClean="0"/>
              <a:t> </a:t>
            </a:r>
          </a:p>
          <a:p>
            <a:pPr marL="514350" indent="-514350"/>
            <a:r>
              <a:rPr lang="en-US" dirty="0" err="1" smtClean="0"/>
              <a:t>Parieto</a:t>
            </a:r>
            <a:r>
              <a:rPr lang="en-US" dirty="0" smtClean="0"/>
              <a:t>-occipital </a:t>
            </a:r>
            <a:r>
              <a:rPr lang="en-US" dirty="0" err="1" smtClean="0"/>
              <a:t>sulcus</a:t>
            </a:r>
            <a:r>
              <a:rPr lang="en-US" dirty="0" smtClean="0"/>
              <a:t> </a:t>
            </a:r>
          </a:p>
          <a:p>
            <a:pPr marL="514350" indent="-514350"/>
            <a:r>
              <a:rPr lang="en-US" dirty="0" err="1" smtClean="0"/>
              <a:t>Calcarine</a:t>
            </a:r>
            <a:r>
              <a:rPr lang="en-US" dirty="0" smtClean="0"/>
              <a:t> </a:t>
            </a:r>
            <a:r>
              <a:rPr lang="en-US" dirty="0" err="1" smtClean="0"/>
              <a:t>sulcus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3074" name="Picture 2" descr="C:\Documents and Settings\sssmcri\My Documents\Neuroanatomy\scan0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7333" y="1447800"/>
            <a:ext cx="5406667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Surfaces of Cerebral Hemispheres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Supero</a:t>
            </a:r>
            <a:r>
              <a:rPr lang="en-US" dirty="0" smtClean="0"/>
              <a:t>-Lateral </a:t>
            </a:r>
            <a:r>
              <a:rPr lang="en-US" sz="2400" dirty="0" smtClean="0"/>
              <a:t>Surface</a:t>
            </a:r>
            <a:r>
              <a:rPr lang="en-US" dirty="0" smtClean="0"/>
              <a:t> </a:t>
            </a:r>
          </a:p>
          <a:p>
            <a:r>
              <a:rPr lang="en-US" dirty="0" smtClean="0"/>
              <a:t>Medial surface </a:t>
            </a:r>
          </a:p>
          <a:p>
            <a:r>
              <a:rPr lang="en-US" dirty="0" smtClean="0"/>
              <a:t>Inferior Surface </a:t>
            </a:r>
            <a:endParaRPr lang="en-US" dirty="0"/>
          </a:p>
        </p:txBody>
      </p:sp>
      <p:pic>
        <p:nvPicPr>
          <p:cNvPr id="4098" name="Picture 2" descr="C:\Documents and Settings\sssmcri\My Documents\Neuroanatomy\scan0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371600"/>
            <a:ext cx="6629400" cy="5194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Frontal Lobe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242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Three </a:t>
            </a:r>
            <a:r>
              <a:rPr lang="en-US" sz="2400" dirty="0" err="1" smtClean="0"/>
              <a:t>sulci</a:t>
            </a:r>
            <a:r>
              <a:rPr lang="en-US" sz="2400" dirty="0" smtClean="0"/>
              <a:t> –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Precentral</a:t>
            </a:r>
            <a:r>
              <a:rPr lang="en-US" sz="24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Superior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Inferior </a:t>
            </a:r>
          </a:p>
          <a:p>
            <a:pPr marL="514350" indent="-514350">
              <a:buNone/>
            </a:pPr>
            <a:r>
              <a:rPr lang="en-US" sz="2400" dirty="0" smtClean="0"/>
              <a:t>Four </a:t>
            </a:r>
            <a:r>
              <a:rPr lang="en-US" sz="2400" dirty="0" err="1" smtClean="0"/>
              <a:t>Gyri</a:t>
            </a:r>
            <a:r>
              <a:rPr lang="en-US" sz="2400" dirty="0" smtClean="0"/>
              <a:t> –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Precentral</a:t>
            </a:r>
            <a:r>
              <a:rPr lang="en-US" sz="24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Superior  Frontal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Middle  Frontal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Inferior  Frontal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5" name="Picture 2" descr="C:\Documents and Settings\sssmcri\My Documents\Neuroanatomy\scan0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600200"/>
            <a:ext cx="5729402" cy="5975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Parietal Lobe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29718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Two </a:t>
            </a:r>
            <a:r>
              <a:rPr lang="en-US" dirty="0" err="1" smtClean="0"/>
              <a:t>sulci</a:t>
            </a:r>
            <a:r>
              <a:rPr lang="en-US" dirty="0" smtClean="0"/>
              <a:t> –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Postcentral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Intraparietal</a:t>
            </a:r>
            <a:r>
              <a:rPr lang="en-US" dirty="0" smtClean="0"/>
              <a:t> </a:t>
            </a:r>
          </a:p>
          <a:p>
            <a:pPr marL="514350" indent="-514350"/>
            <a:r>
              <a:rPr lang="en-US" dirty="0" smtClean="0"/>
              <a:t>Three </a:t>
            </a:r>
            <a:r>
              <a:rPr lang="en-US" dirty="0" err="1" smtClean="0"/>
              <a:t>Gyri</a:t>
            </a:r>
            <a:r>
              <a:rPr lang="en-US" dirty="0" smtClean="0"/>
              <a:t> –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Postcentral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Superior parietal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Inferior parietal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C:\Documents and Settings\sssmcri\My Documents\Neuroanatomy\scan0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6198" y="1600201"/>
            <a:ext cx="6904285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483</TotalTime>
  <Words>445</Words>
  <Application>Microsoft Office PowerPoint</Application>
  <PresentationFormat>On-screen Show (4:3)</PresentationFormat>
  <Paragraphs>127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Apex</vt:lpstr>
      <vt:lpstr>CEREBRUM </vt:lpstr>
      <vt:lpstr>Slide 2</vt:lpstr>
      <vt:lpstr>Slide 3</vt:lpstr>
      <vt:lpstr>The Cerebral Hemispheres </vt:lpstr>
      <vt:lpstr>CEREBRAL HEMISPHERE</vt:lpstr>
      <vt:lpstr>Main Sulci</vt:lpstr>
      <vt:lpstr>Surfaces of Cerebral Hemispheres  </vt:lpstr>
      <vt:lpstr>Frontal Lobe </vt:lpstr>
      <vt:lpstr>Parietal Lobe  </vt:lpstr>
      <vt:lpstr>Temporal Lobe </vt:lpstr>
      <vt:lpstr>Medial and Inferior Surface </vt:lpstr>
      <vt:lpstr>Medial and Inferior Surface </vt:lpstr>
      <vt:lpstr>Medial and Inferior Surface </vt:lpstr>
      <vt:lpstr>Medial and Inferior Surface </vt:lpstr>
      <vt:lpstr>STRUCTURE AND FUNCTIONAL LOCALIZATION OF THE CEREBRAL CORTEX </vt:lpstr>
      <vt:lpstr>Cortical Areas  </vt:lpstr>
      <vt:lpstr>Cortical Areas </vt:lpstr>
      <vt:lpstr>Cortical Areas </vt:lpstr>
      <vt:lpstr>Cortical Areas </vt:lpstr>
      <vt:lpstr>Slide 20</vt:lpstr>
      <vt:lpstr>Cortical Areas  </vt:lpstr>
      <vt:lpstr>Other Cortical Areas </vt:lpstr>
      <vt:lpstr>Association Cortex </vt:lpstr>
      <vt:lpstr>CEREBRAL DOMINANCE </vt:lpstr>
      <vt:lpstr>APPLIED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CEREBRUM </dc:title>
  <dc:creator>sss</dc:creator>
  <cp:lastModifiedBy>LENOVO</cp:lastModifiedBy>
  <cp:revision>62</cp:revision>
  <dcterms:created xsi:type="dcterms:W3CDTF">2011-12-20T16:11:21Z</dcterms:created>
  <dcterms:modified xsi:type="dcterms:W3CDTF">2020-07-02T08:18:02Z</dcterms:modified>
</cp:coreProperties>
</file>