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5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0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64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7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27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3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73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15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01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73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301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787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B2C58-D2DB-4299-BAB2-40157CEE091D}" type="datetimeFigureOut">
              <a:rPr lang="en-US" smtClean="0"/>
              <a:t>6/23/2020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5D2C5-1D21-470B-8CD7-59BFF3ADA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1.pn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1.png"/><Relationship Id="rId4" Type="http://schemas.openxmlformats.org/officeDocument/2006/relationships/image" Target="../media/image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5" Type="http://schemas.openxmlformats.org/officeDocument/2006/relationships/image" Target="../media/image1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1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24000" y="1828800"/>
            <a:ext cx="6672579" cy="838199"/>
          </a:xfrm>
        </p:spPr>
        <p:txBody>
          <a:bodyPr/>
          <a:lstStyle/>
          <a:p>
            <a:r>
              <a:rPr lang="en-US" b="1" dirty="0" smtClean="0"/>
              <a:t>PREVENTIVE PEDIATRICS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4294967295"/>
          </p:nvPr>
        </p:nvSpPr>
        <p:spPr>
          <a:xfrm>
            <a:off x="2057400" y="4038600"/>
            <a:ext cx="5715000" cy="17526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/>
              <a:t>DR.RACHNA RANI</a:t>
            </a:r>
          </a:p>
          <a:p>
            <a:pPr marL="0" indent="0">
              <a:buNone/>
            </a:pPr>
            <a:r>
              <a:rPr lang="en-US" b="1" dirty="0"/>
              <a:t>TUTOR,COMMUNITY MEDICINE</a:t>
            </a:r>
          </a:p>
          <a:p>
            <a:pPr marL="0" indent="0">
              <a:buNone/>
            </a:pPr>
            <a:r>
              <a:rPr lang="en-US" b="1" dirty="0"/>
              <a:t>SKMCH,MUZAFFARPUR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0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47"/>
    </mc:Choice>
    <mc:Fallback>
      <p:transition spd="slow" advTm="20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9682" rIns="0" bIns="0" rtlCol="0">
            <a:spAutoFit/>
          </a:bodyPr>
          <a:lstStyle/>
          <a:p>
            <a:pPr marL="457834" marR="5080">
              <a:lnSpc>
                <a:spcPts val="4190"/>
              </a:lnSpc>
              <a:spcBef>
                <a:spcPts val="240"/>
              </a:spcBef>
            </a:pPr>
            <a:r>
              <a:rPr sz="3500" spc="-5" dirty="0">
                <a:solidFill>
                  <a:srgbClr val="696363"/>
                </a:solidFill>
              </a:rPr>
              <a:t>Approaches for measuring</a:t>
            </a:r>
            <a:r>
              <a:rPr sz="3500" spc="-60" dirty="0">
                <a:solidFill>
                  <a:srgbClr val="696363"/>
                </a:solidFill>
              </a:rPr>
              <a:t> </a:t>
            </a:r>
            <a:r>
              <a:rPr sz="3500" spc="-5" dirty="0">
                <a:solidFill>
                  <a:srgbClr val="696363"/>
                </a:solidFill>
              </a:rPr>
              <a:t>Maternal  Mortality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6896734" cy="278320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10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0" dirty="0">
                <a:latin typeface="Arial"/>
                <a:cs typeface="Arial"/>
              </a:rPr>
              <a:t>Civil </a:t>
            </a:r>
            <a:r>
              <a:rPr sz="2600" dirty="0">
                <a:latin typeface="Arial"/>
                <a:cs typeface="Arial"/>
              </a:rPr>
              <a:t>registration</a:t>
            </a:r>
            <a:r>
              <a:rPr sz="2600" spc="-1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systems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6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65" dirty="0">
                <a:latin typeface="Arial"/>
                <a:cs typeface="Arial"/>
              </a:rPr>
              <a:t>Household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survey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5" dirty="0">
                <a:latin typeface="Arial"/>
                <a:cs typeface="Arial"/>
              </a:rPr>
              <a:t>Sisterhood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methods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4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45" dirty="0">
                <a:latin typeface="Arial"/>
                <a:cs typeface="Arial"/>
              </a:rPr>
              <a:t>Reproductive </a:t>
            </a:r>
            <a:r>
              <a:rPr sz="2600" dirty="0">
                <a:latin typeface="Arial"/>
                <a:cs typeface="Arial"/>
              </a:rPr>
              <a:t>age mortality studies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spc="-85" dirty="0">
                <a:latin typeface="Arial"/>
                <a:cs typeface="Arial"/>
              </a:rPr>
              <a:t>(RAMOS)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Verbal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autopsy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9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Census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2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17"/>
    </mc:Choice>
    <mc:Fallback>
      <p:transition spd="slow" advTm="15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8468" y="912898"/>
            <a:ext cx="5797480" cy="51069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34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76"/>
    </mc:Choice>
    <mc:Fallback>
      <p:transition spd="slow" advTm="36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10417"/>
            <a:ext cx="7625715" cy="384492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MMR </a:t>
            </a:r>
            <a:r>
              <a:rPr sz="2600" dirty="0">
                <a:latin typeface="Arial"/>
                <a:cs typeface="Arial"/>
              </a:rPr>
              <a:t>IN INDIA = 178 PER 100,000 LIVE</a:t>
            </a:r>
            <a:r>
              <a:rPr sz="2600" spc="-210" dirty="0">
                <a:latin typeface="Arial"/>
                <a:cs typeface="Arial"/>
              </a:rPr>
              <a:t> </a:t>
            </a:r>
            <a:r>
              <a:rPr sz="2600" spc="-45" dirty="0">
                <a:latin typeface="Arial"/>
                <a:cs typeface="Arial"/>
              </a:rPr>
              <a:t>BIRTHS</a:t>
            </a:r>
            <a:endParaRPr sz="2600">
              <a:latin typeface="Arial"/>
              <a:cs typeface="Arial"/>
            </a:endParaRPr>
          </a:p>
          <a:p>
            <a:pPr marL="287020" marR="287020" indent="-274955">
              <a:lnSpc>
                <a:spcPct val="100000"/>
              </a:lnSpc>
              <a:spcBef>
                <a:spcPts val="495"/>
              </a:spcBef>
            </a:pPr>
            <a:r>
              <a:rPr sz="2200" spc="8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0" dirty="0">
                <a:latin typeface="Arial"/>
                <a:cs typeface="Arial"/>
              </a:rPr>
              <a:t>KERALA, </a:t>
            </a:r>
            <a:r>
              <a:rPr sz="2600" dirty="0">
                <a:latin typeface="Arial"/>
                <a:cs typeface="Arial"/>
              </a:rPr>
              <a:t>MAHARASHTRA AND TN = 100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225" dirty="0">
                <a:latin typeface="Arial"/>
                <a:cs typeface="Arial"/>
              </a:rPr>
              <a:t>PER  </a:t>
            </a:r>
            <a:r>
              <a:rPr sz="2600" dirty="0">
                <a:latin typeface="Arial"/>
                <a:cs typeface="Arial"/>
              </a:rPr>
              <a:t>LAC LIVE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BIRTHS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ASSAM </a:t>
            </a:r>
            <a:r>
              <a:rPr sz="2600" dirty="0">
                <a:latin typeface="Arial"/>
                <a:cs typeface="Arial"/>
              </a:rPr>
              <a:t>= HIGHEST – 328/100,000 LIVE</a:t>
            </a:r>
            <a:r>
              <a:rPr sz="2600" spc="-135" dirty="0">
                <a:latin typeface="Arial"/>
                <a:cs typeface="Arial"/>
              </a:rPr>
              <a:t> </a:t>
            </a:r>
            <a:r>
              <a:rPr sz="2600" spc="-100" dirty="0">
                <a:latin typeface="Arial"/>
                <a:cs typeface="Arial"/>
              </a:rPr>
              <a:t>BIRTHS</a:t>
            </a:r>
            <a:endParaRPr sz="2600">
              <a:latin typeface="Arial"/>
              <a:cs typeface="Arial"/>
            </a:endParaRPr>
          </a:p>
          <a:p>
            <a:pPr marL="287020" marR="365760" indent="-274955">
              <a:lnSpc>
                <a:spcPct val="100000"/>
              </a:lnSpc>
              <a:spcBef>
                <a:spcPts val="50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SRS </a:t>
            </a:r>
            <a:r>
              <a:rPr sz="2600" dirty="0">
                <a:latin typeface="Arial"/>
                <a:cs typeface="Arial"/>
              </a:rPr>
              <a:t>(CENTRAL REGISTRATION SYSTEM)  INTRODUCED “RHIME” THAT IS  REPRESENTATIVE, RE SAMPLED,</a:t>
            </a:r>
            <a:r>
              <a:rPr sz="2600" spc="-1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ROUTINE  HOUSEHOLD INTERVIEW OF MORTALITY  WITH MEDICAL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EVALUATION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7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326"/>
    </mc:Choice>
    <mc:Fallback>
      <p:transition spd="slow" advTm="2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71930"/>
            <a:ext cx="6356985" cy="3577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955">
              <a:lnSpc>
                <a:spcPct val="100000"/>
              </a:lnSpc>
              <a:spcBef>
                <a:spcPts val="105"/>
              </a:spcBef>
            </a:pPr>
            <a:r>
              <a:rPr sz="2200" spc="10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05" dirty="0">
                <a:latin typeface="Arial"/>
                <a:cs typeface="Arial"/>
              </a:rPr>
              <a:t>MAJOR </a:t>
            </a:r>
            <a:r>
              <a:rPr sz="2600" dirty="0">
                <a:latin typeface="Arial"/>
                <a:cs typeface="Arial"/>
              </a:rPr>
              <a:t>CAUSES ACOORDING TO</a:t>
            </a:r>
            <a:r>
              <a:rPr sz="2600" spc="-215" dirty="0">
                <a:latin typeface="Arial"/>
                <a:cs typeface="Arial"/>
              </a:rPr>
              <a:t> </a:t>
            </a:r>
            <a:r>
              <a:rPr sz="2600" spc="-225" dirty="0">
                <a:latin typeface="Arial"/>
                <a:cs typeface="Arial"/>
              </a:rPr>
              <a:t>SRS  </a:t>
            </a:r>
            <a:r>
              <a:rPr sz="2600" dirty="0">
                <a:latin typeface="Arial"/>
                <a:cs typeface="Arial"/>
              </a:rPr>
              <a:t>SURVEY: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5" dirty="0">
                <a:latin typeface="Arial"/>
                <a:cs typeface="Arial"/>
              </a:rPr>
              <a:t>HEMORRHAGE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38%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  <a:tabLst>
                <a:tab pos="3076575" algn="l"/>
              </a:tabLst>
            </a:pPr>
            <a:r>
              <a:rPr sz="2200" spc="5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50" dirty="0">
                <a:latin typeface="Arial"/>
                <a:cs typeface="Arial"/>
              </a:rPr>
              <a:t>HYPERTENSION	</a:t>
            </a:r>
            <a:r>
              <a:rPr sz="2600" dirty="0">
                <a:latin typeface="Arial"/>
                <a:cs typeface="Arial"/>
              </a:rPr>
              <a:t>5%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SEPSIS</a:t>
            </a:r>
            <a:r>
              <a:rPr sz="2600" spc="-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11%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OBS </a:t>
            </a:r>
            <a:r>
              <a:rPr sz="2600" dirty="0">
                <a:latin typeface="Arial"/>
                <a:cs typeface="Arial"/>
              </a:rPr>
              <a:t>LABOR 5</a:t>
            </a:r>
            <a:r>
              <a:rPr sz="2600" spc="-17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%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ABORTION</a:t>
            </a:r>
            <a:r>
              <a:rPr sz="2600" spc="-3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8%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2200" spc="9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90" dirty="0">
                <a:latin typeface="Arial"/>
                <a:cs typeface="Arial"/>
              </a:rPr>
              <a:t>ANEMIA</a:t>
            </a:r>
            <a:r>
              <a:rPr sz="2600" spc="-2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19%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939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51"/>
    </mc:Choice>
    <mc:Fallback>
      <p:transition spd="slow" advTm="16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79829" y="769716"/>
            <a:ext cx="6402939" cy="53217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045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561"/>
    </mc:Choice>
    <mc:Fallback>
      <p:transition spd="slow" advTm="50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22123" rIns="0" bIns="0" rtlCol="0">
            <a:spAutoFit/>
          </a:bodyPr>
          <a:lstStyle/>
          <a:p>
            <a:pPr marL="457834" marR="508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696363"/>
                </a:solidFill>
              </a:rPr>
              <a:t>NATIONAL MATERNAL HEALTH</a:t>
            </a:r>
            <a:r>
              <a:rPr sz="3200" spc="-7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CARE  INDICATORS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2959709"/>
            <a:ext cx="6597650" cy="186372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200" spc="6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65" dirty="0">
                <a:latin typeface="Arial"/>
                <a:cs typeface="Arial"/>
              </a:rPr>
              <a:t>ANTENATAL</a:t>
            </a:r>
            <a:r>
              <a:rPr sz="2600" spc="-3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CARE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2200" spc="4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45" dirty="0">
                <a:latin typeface="Arial"/>
                <a:cs typeface="Arial"/>
              </a:rPr>
              <a:t>INSTITUTIONAL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DELIVERY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15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55" dirty="0">
                <a:latin typeface="Arial"/>
                <a:cs typeface="Arial"/>
              </a:rPr>
              <a:t>IFA </a:t>
            </a:r>
            <a:r>
              <a:rPr sz="2600" dirty="0">
                <a:latin typeface="Arial"/>
                <a:cs typeface="Arial"/>
              </a:rPr>
              <a:t>TABLET</a:t>
            </a:r>
            <a:r>
              <a:rPr sz="2600" spc="-18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CONSUMPTION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00" spc="6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65" dirty="0">
                <a:latin typeface="Arial"/>
                <a:cs typeface="Arial"/>
              </a:rPr>
              <a:t>POSTNATAL </a:t>
            </a:r>
            <a:r>
              <a:rPr sz="2600" dirty="0">
                <a:latin typeface="Arial"/>
                <a:cs typeface="Arial"/>
              </a:rPr>
              <a:t>CHECK UP WITHIN 2</a:t>
            </a:r>
            <a:r>
              <a:rPr sz="2600" spc="-170" dirty="0">
                <a:latin typeface="Arial"/>
                <a:cs typeface="Arial"/>
              </a:rPr>
              <a:t> </a:t>
            </a:r>
            <a:r>
              <a:rPr sz="2600" spc="-150" dirty="0">
                <a:latin typeface="Arial"/>
                <a:cs typeface="Arial"/>
              </a:rPr>
              <a:t>DAYS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2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253"/>
    </mc:Choice>
    <mc:Fallback>
      <p:transition spd="slow" advTm="46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0518" y="3275076"/>
            <a:ext cx="7463748" cy="8404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29"/>
    </mc:Choice>
    <mc:Fallback>
      <p:transition spd="slow" advTm="1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280796"/>
            <a:ext cx="6035675" cy="413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50" spc="-5" dirty="0">
                <a:solidFill>
                  <a:srgbClr val="696363"/>
                </a:solidFill>
              </a:rPr>
              <a:t>PREVENTIVE AND SOCIAL</a:t>
            </a:r>
            <a:r>
              <a:rPr sz="2550" spc="30" dirty="0">
                <a:solidFill>
                  <a:srgbClr val="696363"/>
                </a:solidFill>
              </a:rPr>
              <a:t> </a:t>
            </a:r>
            <a:r>
              <a:rPr sz="2550" spc="-5" dirty="0">
                <a:solidFill>
                  <a:srgbClr val="696363"/>
                </a:solidFill>
              </a:rPr>
              <a:t>MEASURES</a:t>
            </a:r>
            <a:endParaRPr sz="2550"/>
          </a:p>
        </p:txBody>
      </p:sp>
      <p:sp>
        <p:nvSpPr>
          <p:cNvPr id="3" name="object 3"/>
          <p:cNvSpPr txBox="1"/>
          <p:nvPr/>
        </p:nvSpPr>
        <p:spPr>
          <a:xfrm>
            <a:off x="947419" y="812952"/>
            <a:ext cx="7587615" cy="489267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433070" indent="-421005">
              <a:lnSpc>
                <a:spcPct val="100000"/>
              </a:lnSpc>
              <a:spcBef>
                <a:spcPts val="535"/>
              </a:spcBef>
              <a:buClr>
                <a:srgbClr val="D24717"/>
              </a:buClr>
              <a:buSzPct val="86111"/>
              <a:buAutoNum type="arabicPeriod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EARLY REGISTRATION </a:t>
            </a:r>
            <a:r>
              <a:rPr sz="1800" spc="25" dirty="0">
                <a:latin typeface="Arial"/>
                <a:cs typeface="Arial"/>
              </a:rPr>
              <a:t>OF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PREGNANCY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45"/>
              </a:spcBef>
              <a:buClr>
                <a:srgbClr val="D24717"/>
              </a:buClr>
              <a:buSzPct val="86111"/>
              <a:buAutoNum type="arabicPeriod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AT LEAST </a:t>
            </a:r>
            <a:r>
              <a:rPr sz="1800" spc="15" dirty="0">
                <a:latin typeface="Arial"/>
                <a:cs typeface="Arial"/>
              </a:rPr>
              <a:t>4 </a:t>
            </a:r>
            <a:r>
              <a:rPr sz="1800" spc="25" dirty="0">
                <a:latin typeface="Arial"/>
                <a:cs typeface="Arial"/>
              </a:rPr>
              <a:t>ANTENATAL </a:t>
            </a:r>
            <a:r>
              <a:rPr sz="1800" spc="15" dirty="0">
                <a:latin typeface="Arial"/>
                <a:cs typeface="Arial"/>
              </a:rPr>
              <a:t>CHECK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UPS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55"/>
              </a:spcBef>
              <a:buClr>
                <a:srgbClr val="D24717"/>
              </a:buClr>
              <a:buSzPct val="86111"/>
              <a:buAutoNum type="arabicPeriod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DIETARY SUPPLEMENTATION, </a:t>
            </a:r>
            <a:r>
              <a:rPr sz="1800" spc="15" dirty="0">
                <a:latin typeface="Arial"/>
                <a:cs typeface="Arial"/>
              </a:rPr>
              <a:t>INCLUDING </a:t>
            </a:r>
            <a:r>
              <a:rPr sz="1800" spc="20" dirty="0">
                <a:latin typeface="Arial"/>
                <a:cs typeface="Arial"/>
              </a:rPr>
              <a:t>CORRECTION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25" dirty="0">
                <a:latin typeface="Arial"/>
                <a:cs typeface="Arial"/>
              </a:rPr>
              <a:t>OF</a:t>
            </a:r>
            <a:endParaRPr sz="1800">
              <a:latin typeface="Arial"/>
              <a:cs typeface="Arial"/>
            </a:endParaRPr>
          </a:p>
          <a:p>
            <a:pPr marL="433070">
              <a:lnSpc>
                <a:spcPct val="100000"/>
              </a:lnSpc>
              <a:spcBef>
                <a:spcPts val="50"/>
              </a:spcBef>
            </a:pPr>
            <a:r>
              <a:rPr sz="1800" spc="20" dirty="0">
                <a:latin typeface="Arial"/>
                <a:cs typeface="Arial"/>
              </a:rPr>
              <a:t>ANEMIA</a:t>
            </a:r>
            <a:endParaRPr sz="1800">
              <a:latin typeface="Arial"/>
              <a:cs typeface="Arial"/>
            </a:endParaRPr>
          </a:p>
          <a:p>
            <a:pPr marL="433070" marR="618490" indent="-421005">
              <a:lnSpc>
                <a:spcPct val="102200"/>
              </a:lnSpc>
              <a:spcBef>
                <a:spcPts val="400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PREVENTION </a:t>
            </a:r>
            <a:r>
              <a:rPr sz="1800" spc="25" dirty="0">
                <a:latin typeface="Arial"/>
                <a:cs typeface="Arial"/>
              </a:rPr>
              <a:t>OF </a:t>
            </a:r>
            <a:r>
              <a:rPr sz="1800" spc="20" dirty="0">
                <a:latin typeface="Arial"/>
                <a:cs typeface="Arial"/>
              </a:rPr>
              <a:t>INFECTION AND HEMORRHAGE </a:t>
            </a:r>
            <a:r>
              <a:rPr sz="1800" spc="15" dirty="0">
                <a:latin typeface="Arial"/>
                <a:cs typeface="Arial"/>
              </a:rPr>
              <a:t>DURING  PUERPERIUM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40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PREVENTION </a:t>
            </a:r>
            <a:r>
              <a:rPr sz="1800" spc="25" dirty="0">
                <a:latin typeface="Arial"/>
                <a:cs typeface="Arial"/>
              </a:rPr>
              <a:t>OF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COMPLICATIONS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59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5" dirty="0">
                <a:latin typeface="Arial"/>
                <a:cs typeface="Arial"/>
              </a:rPr>
              <a:t>TREATMENT OF </a:t>
            </a:r>
            <a:r>
              <a:rPr sz="1800" spc="15" dirty="0">
                <a:latin typeface="Arial"/>
                <a:cs typeface="Arial"/>
              </a:rPr>
              <a:t>MEDICAL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CONDITIONS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45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ANTI-MALARIA </a:t>
            </a:r>
            <a:r>
              <a:rPr sz="1800" spc="25" dirty="0">
                <a:latin typeface="Arial"/>
                <a:cs typeface="Arial"/>
              </a:rPr>
              <a:t>AND TETANUS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PROPHYLAXIS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45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CLEAN DELIVERY</a:t>
            </a:r>
            <a:r>
              <a:rPr sz="1800" spc="1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PRACTICE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55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TRAINED LOCAL DAIS AND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FHW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45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INSTITUTIONAL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DELIVERIES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40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5" dirty="0">
                <a:latin typeface="Arial"/>
                <a:cs typeface="Arial"/>
              </a:rPr>
              <a:t>PROMOTION OF </a:t>
            </a:r>
            <a:r>
              <a:rPr sz="1800" spc="15" dirty="0">
                <a:latin typeface="Arial"/>
                <a:cs typeface="Arial"/>
              </a:rPr>
              <a:t>FAMILY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15" dirty="0">
                <a:latin typeface="Arial"/>
                <a:cs typeface="Arial"/>
              </a:rPr>
              <a:t>PLANNING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59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IDENTIFICATION </a:t>
            </a:r>
            <a:r>
              <a:rPr sz="1800" spc="25" dirty="0">
                <a:latin typeface="Arial"/>
                <a:cs typeface="Arial"/>
              </a:rPr>
              <a:t>OF </a:t>
            </a:r>
            <a:r>
              <a:rPr sz="1800" spc="20" dirty="0">
                <a:latin typeface="Arial"/>
                <a:cs typeface="Arial"/>
              </a:rPr>
              <a:t>EVERY </a:t>
            </a:r>
            <a:r>
              <a:rPr sz="1800" spc="25" dirty="0">
                <a:latin typeface="Arial"/>
                <a:cs typeface="Arial"/>
              </a:rPr>
              <a:t>MATERNAL DEATH </a:t>
            </a:r>
            <a:r>
              <a:rPr sz="1800" spc="20" dirty="0">
                <a:latin typeface="Arial"/>
                <a:cs typeface="Arial"/>
              </a:rPr>
              <a:t>AND </a:t>
            </a:r>
            <a:r>
              <a:rPr sz="1800" spc="25" dirty="0">
                <a:latin typeface="Arial"/>
                <a:cs typeface="Arial"/>
              </a:rPr>
              <a:t>ITS</a:t>
            </a:r>
            <a:r>
              <a:rPr sz="1800" spc="-195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CAUSE</a:t>
            </a:r>
            <a:endParaRPr sz="1800">
              <a:latin typeface="Arial"/>
              <a:cs typeface="Arial"/>
            </a:endParaRPr>
          </a:p>
          <a:p>
            <a:pPr marL="433070" indent="-421005">
              <a:lnSpc>
                <a:spcPct val="100000"/>
              </a:lnSpc>
              <a:spcBef>
                <a:spcPts val="445"/>
              </a:spcBef>
              <a:buClr>
                <a:srgbClr val="D24717"/>
              </a:buClr>
              <a:buSzPct val="86111"/>
              <a:buAutoNum type="arabicPeriod" startAt="4"/>
              <a:tabLst>
                <a:tab pos="433070" algn="l"/>
                <a:tab pos="433705" algn="l"/>
              </a:tabLst>
            </a:pPr>
            <a:r>
              <a:rPr sz="1800" spc="20" dirty="0">
                <a:latin typeface="Arial"/>
                <a:cs typeface="Arial"/>
              </a:rPr>
              <a:t>SAFE </a:t>
            </a:r>
            <a:r>
              <a:rPr sz="1800" spc="25" dirty="0">
                <a:latin typeface="Arial"/>
                <a:cs typeface="Arial"/>
              </a:rPr>
              <a:t>ABORTION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20" dirty="0">
                <a:latin typeface="Arial"/>
                <a:cs typeface="Arial"/>
              </a:rPr>
              <a:t>SERVICES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33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43"/>
    </mc:Choice>
    <mc:Fallback>
      <p:transition spd="slow" advTm="3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5954" y="504481"/>
            <a:ext cx="6367113" cy="60212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35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443"/>
    </mc:Choice>
    <mc:Fallback>
      <p:transition spd="slow" advTm="62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14399" y="2263172"/>
            <a:ext cx="7772400" cy="30479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3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04"/>
    </mc:Choice>
    <mc:Fallback>
      <p:transition spd="slow" advTm="37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68560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INDICATORS OF MCH</a:t>
            </a:r>
            <a:r>
              <a:rPr sz="400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CARE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10417"/>
            <a:ext cx="6269990" cy="3702050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527685" indent="-515620">
              <a:lnSpc>
                <a:spcPct val="100000"/>
              </a:lnSpc>
              <a:spcBef>
                <a:spcPts val="58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MATERNAL MORTALITY</a:t>
            </a:r>
            <a:r>
              <a:rPr sz="2600" spc="-6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RATIO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PERINATAL MORTALITY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NEONATAL MORTALITY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POST NEONATAL MORTALITY</a:t>
            </a:r>
            <a:r>
              <a:rPr sz="2600" spc="-95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INFANT MORTALITY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9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1-4 YEAR MORTALITY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500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UNDER-5 MORTALITY</a:t>
            </a:r>
            <a:r>
              <a:rPr sz="2600" spc="-120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  <a:p>
            <a:pPr marL="527685" indent="-515620">
              <a:lnSpc>
                <a:spcPct val="100000"/>
              </a:lnSpc>
              <a:spcBef>
                <a:spcPts val="495"/>
              </a:spcBef>
              <a:buClr>
                <a:srgbClr val="D24717"/>
              </a:buClr>
              <a:buSzPct val="84615"/>
              <a:buAutoNum type="arabicPeriod"/>
              <a:tabLst>
                <a:tab pos="527685" algn="l"/>
                <a:tab pos="528320" algn="l"/>
              </a:tabLst>
            </a:pPr>
            <a:r>
              <a:rPr sz="2600" dirty="0">
                <a:latin typeface="Arial"/>
                <a:cs typeface="Arial"/>
              </a:rPr>
              <a:t>CHILD SURVIVAL</a:t>
            </a:r>
            <a:r>
              <a:rPr sz="2600" spc="-40" dirty="0">
                <a:latin typeface="Arial"/>
                <a:cs typeface="Arial"/>
              </a:rPr>
              <a:t> </a:t>
            </a:r>
            <a:r>
              <a:rPr sz="2600" spc="5" dirty="0">
                <a:latin typeface="Arial"/>
                <a:cs typeface="Arial"/>
              </a:rPr>
              <a:t>RATE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2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07"/>
    </mc:Choice>
    <mc:Fallback>
      <p:transition spd="slow" advTm="16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454152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STILL BIRTH</a:t>
            </a:r>
            <a:r>
              <a:rPr sz="4000" spc="-35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RATE</a:t>
            </a:r>
            <a:endParaRPr sz="4000"/>
          </a:p>
        </p:txBody>
      </p:sp>
      <p:sp>
        <p:nvSpPr>
          <p:cNvPr id="3" name="object 3"/>
          <p:cNvSpPr/>
          <p:nvPr/>
        </p:nvSpPr>
        <p:spPr>
          <a:xfrm>
            <a:off x="1226075" y="2938272"/>
            <a:ext cx="7460724" cy="1591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0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15"/>
    </mc:Choice>
    <mc:Fallback>
      <p:transition spd="slow" advTm="15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75657" y="3165765"/>
            <a:ext cx="7315200" cy="11883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66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66"/>
    </mc:Choice>
    <mc:Fallback>
      <p:transition spd="slow" advTm="2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282397"/>
            <a:ext cx="6463665" cy="558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500" spc="-5" dirty="0">
                <a:solidFill>
                  <a:srgbClr val="696363"/>
                </a:solidFill>
              </a:rPr>
              <a:t>PERINATAL MORTALITY</a:t>
            </a:r>
            <a:r>
              <a:rPr sz="3500" spc="-55" dirty="0">
                <a:solidFill>
                  <a:srgbClr val="696363"/>
                </a:solidFill>
              </a:rPr>
              <a:t> </a:t>
            </a:r>
            <a:r>
              <a:rPr sz="3500" spc="-5" dirty="0">
                <a:solidFill>
                  <a:srgbClr val="696363"/>
                </a:solidFill>
              </a:rPr>
              <a:t>RATE</a:t>
            </a:r>
            <a:endParaRPr sz="3500"/>
          </a:p>
        </p:txBody>
      </p:sp>
      <p:sp>
        <p:nvSpPr>
          <p:cNvPr id="3" name="object 3"/>
          <p:cNvSpPr txBox="1"/>
          <p:nvPr/>
        </p:nvSpPr>
        <p:spPr>
          <a:xfrm>
            <a:off x="947419" y="1150366"/>
            <a:ext cx="7680325" cy="329755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marR="73025" indent="-515620">
              <a:lnSpc>
                <a:spcPct val="100000"/>
              </a:lnSpc>
              <a:spcBef>
                <a:spcPts val="95"/>
              </a:spcBef>
              <a:buClr>
                <a:srgbClr val="D24717"/>
              </a:buClr>
              <a:buSzPct val="84090"/>
              <a:buAutoNum type="arabicPeriod"/>
              <a:tabLst>
                <a:tab pos="527685" algn="l"/>
                <a:tab pos="528320" algn="l"/>
              </a:tabLst>
            </a:pPr>
            <a:r>
              <a:rPr sz="2200" b="1" spc="-5" dirty="0">
                <a:latin typeface="Arial"/>
                <a:cs typeface="Arial"/>
              </a:rPr>
              <a:t>BABIES CHOSEN FOR INCLUSION IN PERINATAL  STATISTICS SHOULD BE THOSE ABOVE A MINIMUM  BW I,E 1000 GM AT</a:t>
            </a:r>
            <a:r>
              <a:rPr sz="2200" b="1" spc="2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BIRTH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buClr>
                <a:srgbClr val="D24717"/>
              </a:buClr>
              <a:buFont typeface="Arial"/>
              <a:buAutoNum type="arabicPeriod"/>
            </a:pPr>
            <a:endParaRPr sz="3150">
              <a:latin typeface="Arial"/>
              <a:cs typeface="Arial"/>
            </a:endParaRPr>
          </a:p>
          <a:p>
            <a:pPr marL="527685" marR="5080" indent="-515620">
              <a:lnSpc>
                <a:spcPct val="100000"/>
              </a:lnSpc>
              <a:spcBef>
                <a:spcPts val="5"/>
              </a:spcBef>
              <a:buClr>
                <a:srgbClr val="D24717"/>
              </a:buClr>
              <a:buSzPct val="84090"/>
              <a:buAutoNum type="arabicPeriod"/>
              <a:tabLst>
                <a:tab pos="527685" algn="l"/>
                <a:tab pos="528320" algn="l"/>
              </a:tabLst>
            </a:pPr>
            <a:r>
              <a:rPr sz="2200" b="1" spc="-5" dirty="0">
                <a:latin typeface="Arial"/>
                <a:cs typeface="Arial"/>
              </a:rPr>
              <a:t>IF BW IS NA, A GA OF ATLEAST 28 WKS SHOULD BE  </a:t>
            </a:r>
            <a:r>
              <a:rPr sz="2200" b="1" spc="-10" dirty="0">
                <a:latin typeface="Arial"/>
                <a:cs typeface="Arial"/>
              </a:rPr>
              <a:t>USED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D24717"/>
              </a:buClr>
              <a:buFont typeface="Arial"/>
              <a:buAutoNum type="arabicPeriod"/>
            </a:pPr>
            <a:endParaRPr sz="3150">
              <a:latin typeface="Arial"/>
              <a:cs typeface="Arial"/>
            </a:endParaRPr>
          </a:p>
          <a:p>
            <a:pPr marL="527685" marR="579120" indent="-515620">
              <a:lnSpc>
                <a:spcPct val="100000"/>
              </a:lnSpc>
              <a:buClr>
                <a:srgbClr val="D24717"/>
              </a:buClr>
              <a:buSzPct val="84090"/>
              <a:buAutoNum type="arabicPeriod"/>
              <a:tabLst>
                <a:tab pos="527685" algn="l"/>
                <a:tab pos="528320" algn="l"/>
              </a:tabLst>
            </a:pPr>
            <a:r>
              <a:rPr sz="2200" b="1" spc="-5" dirty="0">
                <a:latin typeface="Arial"/>
                <a:cs typeface="Arial"/>
              </a:rPr>
              <a:t>IF 1 AND 2 ARE NA, </a:t>
            </a:r>
            <a:r>
              <a:rPr sz="2200" b="1" spc="-10" dirty="0">
                <a:latin typeface="Arial"/>
                <a:cs typeface="Arial"/>
              </a:rPr>
              <a:t>BODY </a:t>
            </a:r>
            <a:r>
              <a:rPr sz="2200" b="1" spc="-5" dirty="0">
                <a:latin typeface="Arial"/>
                <a:cs typeface="Arial"/>
              </a:rPr>
              <a:t>LENGTH OF ATLEAST  35CM SHOULD BE</a:t>
            </a:r>
            <a:r>
              <a:rPr sz="2200" b="1" spc="3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USED</a:t>
            </a:r>
            <a:endParaRPr sz="22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9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48"/>
    </mc:Choice>
    <mc:Fallback>
      <p:transition spd="slow" advTm="21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" y="67056"/>
            <a:ext cx="9019540" cy="6699884"/>
            <a:chOff x="60960" y="67056"/>
            <a:chExt cx="9019540" cy="6699884"/>
          </a:xfrm>
        </p:grpSpPr>
        <p:sp>
          <p:nvSpPr>
            <p:cNvPr id="3" name="object 3"/>
            <p:cNvSpPr/>
            <p:nvPr/>
          </p:nvSpPr>
          <p:spPr>
            <a:xfrm>
              <a:off x="502167" y="511287"/>
              <a:ext cx="7414896" cy="23629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8891" y="2997707"/>
              <a:ext cx="7829285" cy="337899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84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12"/>
    </mc:Choice>
    <mc:Fallback>
      <p:transition spd="slow" advTm="37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5037" y="1927828"/>
            <a:ext cx="7196426" cy="34695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9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48"/>
    </mc:Choice>
    <mc:Fallback>
      <p:transition spd="slow" advTm="19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350646"/>
            <a:ext cx="721233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696363"/>
                </a:solidFill>
              </a:rPr>
              <a:t>WHY PERINATAL MORTALITY</a:t>
            </a:r>
            <a:r>
              <a:rPr sz="3200" spc="-70" dirty="0">
                <a:solidFill>
                  <a:srgbClr val="696363"/>
                </a:solidFill>
              </a:rPr>
              <a:t> </a:t>
            </a:r>
            <a:r>
              <a:rPr sz="3200" dirty="0">
                <a:solidFill>
                  <a:srgbClr val="696363"/>
                </a:solidFill>
              </a:rPr>
              <a:t>RATE?</a:t>
            </a:r>
            <a:endParaRPr sz="3200"/>
          </a:p>
        </p:txBody>
      </p:sp>
      <p:sp>
        <p:nvSpPr>
          <p:cNvPr id="3" name="object 3"/>
          <p:cNvSpPr txBox="1"/>
          <p:nvPr/>
        </p:nvSpPr>
        <p:spPr>
          <a:xfrm>
            <a:off x="947419" y="1124458"/>
            <a:ext cx="7566659" cy="463232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87020" marR="107950" indent="-274955">
              <a:lnSpc>
                <a:spcPts val="1939"/>
              </a:lnSpc>
              <a:spcBef>
                <a:spcPts val="345"/>
              </a:spcBef>
            </a:pPr>
            <a:r>
              <a:rPr sz="1500" spc="325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1800" dirty="0">
                <a:latin typeface="Arial"/>
                <a:cs typeface="Arial"/>
              </a:rPr>
              <a:t>WITH </a:t>
            </a:r>
            <a:r>
              <a:rPr sz="1800" spc="-5" dirty="0">
                <a:latin typeface="Arial"/>
                <a:cs typeface="Arial"/>
              </a:rPr>
              <a:t>DECLINE </a:t>
            </a:r>
            <a:r>
              <a:rPr sz="1800" dirty="0">
                <a:latin typeface="Arial"/>
                <a:cs typeface="Arial"/>
              </a:rPr>
              <a:t>OF IMR, PMR HAS ASSUMED GREATER  SIGNIFICANCE AS A YARDSTICK OF OBSTETRIC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-11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PEDIATRIC  </a:t>
            </a:r>
            <a:r>
              <a:rPr sz="1800" spc="-5" dirty="0">
                <a:latin typeface="Arial"/>
                <a:cs typeface="Arial"/>
              </a:rPr>
              <a:t>CARE </a:t>
            </a:r>
            <a:r>
              <a:rPr sz="1800" dirty="0">
                <a:latin typeface="Arial"/>
                <a:cs typeface="Arial"/>
              </a:rPr>
              <a:t>BEFORE </a:t>
            </a:r>
            <a:r>
              <a:rPr sz="1800" spc="-5" dirty="0">
                <a:latin typeface="Arial"/>
                <a:cs typeface="Arial"/>
              </a:rPr>
              <a:t>AND AROUND </a:t>
            </a:r>
            <a:r>
              <a:rPr sz="1800" dirty="0">
                <a:latin typeface="Arial"/>
                <a:cs typeface="Arial"/>
              </a:rPr>
              <a:t>THE TIME OF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BIRTH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287020" marR="5080" indent="-274955">
              <a:lnSpc>
                <a:spcPts val="1939"/>
              </a:lnSpc>
              <a:spcBef>
                <a:spcPts val="1305"/>
              </a:spcBef>
            </a:pPr>
            <a:r>
              <a:rPr sz="1500" spc="325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1800" spc="-5" dirty="0">
                <a:latin typeface="Arial"/>
                <a:cs typeface="Arial"/>
              </a:rPr>
              <a:t>2 </a:t>
            </a:r>
            <a:r>
              <a:rPr sz="1800" dirty="0">
                <a:latin typeface="Arial"/>
                <a:cs typeface="Arial"/>
              </a:rPr>
              <a:t>TYPES OF DEATH RATES ARE COMBINED THAT IS </a:t>
            </a:r>
            <a:r>
              <a:rPr sz="1800" spc="-45" dirty="0">
                <a:latin typeface="Arial"/>
                <a:cs typeface="Arial"/>
              </a:rPr>
              <a:t>STILLBIRTHS  </a:t>
            </a:r>
            <a:r>
              <a:rPr sz="1800" spc="-5" dirty="0">
                <a:latin typeface="Arial"/>
                <a:cs typeface="Arial"/>
              </a:rPr>
              <a:t>AND EARLY </a:t>
            </a:r>
            <a:r>
              <a:rPr sz="1800" dirty="0">
                <a:latin typeface="Arial"/>
                <a:cs typeface="Arial"/>
              </a:rPr>
              <a:t>NEONATAL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DEATH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287020" marR="57785" indent="-274955">
              <a:lnSpc>
                <a:spcPct val="90000"/>
              </a:lnSpc>
              <a:spcBef>
                <a:spcPts val="1275"/>
              </a:spcBef>
            </a:pPr>
            <a:r>
              <a:rPr sz="1500" spc="325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1800" dirty="0">
                <a:latin typeface="Arial"/>
                <a:cs typeface="Arial"/>
              </a:rPr>
              <a:t>A PROPORTION OF </a:t>
            </a:r>
            <a:r>
              <a:rPr sz="1800" spc="-5" dirty="0">
                <a:latin typeface="Arial"/>
                <a:cs typeface="Arial"/>
              </a:rPr>
              <a:t>DEATHS OCCURING </a:t>
            </a:r>
            <a:r>
              <a:rPr sz="1800" dirty="0">
                <a:latin typeface="Arial"/>
                <a:cs typeface="Arial"/>
              </a:rPr>
              <a:t>AFTER BIRTH </a:t>
            </a:r>
            <a:r>
              <a:rPr sz="1800" spc="-5" dirty="0">
                <a:latin typeface="Arial"/>
                <a:cs typeface="Arial"/>
              </a:rPr>
              <a:t>ARE  INCORRECTLY </a:t>
            </a:r>
            <a:r>
              <a:rPr sz="1800" dirty="0">
                <a:latin typeface="Arial"/>
                <a:cs typeface="Arial"/>
              </a:rPr>
              <a:t>REGISTERED AS STILLBIRTHS,THEREBY  INFLATING STILLBIRTH RATE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LOWERING NEONATAL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DEATH  RATE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>
              <a:latin typeface="Arial"/>
              <a:cs typeface="Arial"/>
            </a:endParaRPr>
          </a:p>
          <a:p>
            <a:pPr marL="287020" marR="184150" indent="-274955">
              <a:lnSpc>
                <a:spcPct val="90000"/>
              </a:lnSpc>
              <a:spcBef>
                <a:spcPts val="1290"/>
              </a:spcBef>
            </a:pPr>
            <a:r>
              <a:rPr sz="1500" spc="325" dirty="0">
                <a:solidFill>
                  <a:srgbClr val="D24717"/>
                </a:solidFill>
                <a:latin typeface="Arial"/>
                <a:cs typeface="Arial"/>
              </a:rPr>
              <a:t> </a:t>
            </a:r>
            <a:r>
              <a:rPr sz="1800" dirty="0">
                <a:latin typeface="Arial"/>
                <a:cs typeface="Arial"/>
              </a:rPr>
              <a:t>THE </a:t>
            </a:r>
            <a:r>
              <a:rPr sz="1800" spc="-5" dirty="0">
                <a:latin typeface="Arial"/>
                <a:cs typeface="Arial"/>
              </a:rPr>
              <a:t>VALUE </a:t>
            </a:r>
            <a:r>
              <a:rPr sz="1800" dirty="0">
                <a:latin typeface="Arial"/>
                <a:cs typeface="Arial"/>
              </a:rPr>
              <a:t>OF PMR IS THAT IT GIVES A GOOD INDICATION OF  THE </a:t>
            </a:r>
            <a:r>
              <a:rPr sz="1800" spc="-5" dirty="0">
                <a:latin typeface="Arial"/>
                <a:cs typeface="Arial"/>
              </a:rPr>
              <a:t>EXTENT </a:t>
            </a:r>
            <a:r>
              <a:rPr sz="1800" dirty="0">
                <a:latin typeface="Arial"/>
                <a:cs typeface="Arial"/>
              </a:rPr>
              <a:t>OF </a:t>
            </a:r>
            <a:r>
              <a:rPr sz="1800" spc="-5" dirty="0">
                <a:latin typeface="Arial"/>
                <a:cs typeface="Arial"/>
              </a:rPr>
              <a:t>PREGNANCY </a:t>
            </a:r>
            <a:r>
              <a:rPr sz="1800" dirty="0">
                <a:latin typeface="Arial"/>
                <a:cs typeface="Arial"/>
              </a:rPr>
              <a:t>WASTAGE AS </a:t>
            </a:r>
            <a:r>
              <a:rPr sz="1800" spc="-5" dirty="0">
                <a:latin typeface="Arial"/>
                <a:cs typeface="Arial"/>
              </a:rPr>
              <a:t>WELL </a:t>
            </a:r>
            <a:r>
              <a:rPr sz="1800" dirty="0">
                <a:latin typeface="Arial"/>
                <a:cs typeface="Arial"/>
              </a:rPr>
              <a:t>AS THE  QUALITY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dirty="0">
                <a:latin typeface="Arial"/>
                <a:cs typeface="Arial"/>
              </a:rPr>
              <a:t>QUANTITY </a:t>
            </a:r>
            <a:r>
              <a:rPr sz="1800" spc="-5" dirty="0">
                <a:latin typeface="Arial"/>
                <a:cs typeface="Arial"/>
              </a:rPr>
              <a:t>OFNHEALTH CARE AVAILABLE </a:t>
            </a:r>
            <a:r>
              <a:rPr sz="1800" spc="5" dirty="0">
                <a:latin typeface="Arial"/>
                <a:cs typeface="Arial"/>
              </a:rPr>
              <a:t>TO </a:t>
            </a:r>
            <a:r>
              <a:rPr sz="1800" dirty="0">
                <a:latin typeface="Arial"/>
                <a:cs typeface="Arial"/>
              </a:rPr>
              <a:t>THE  MOTHER </a:t>
            </a:r>
            <a:r>
              <a:rPr sz="1800" spc="-5" dirty="0">
                <a:latin typeface="Arial"/>
                <a:cs typeface="Arial"/>
              </a:rPr>
              <a:t>AND </a:t>
            </a:r>
            <a:r>
              <a:rPr sz="1800" spc="5" dirty="0">
                <a:latin typeface="Arial"/>
                <a:cs typeface="Arial"/>
              </a:rPr>
              <a:t>THE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NEWBORN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11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61"/>
    </mc:Choice>
    <mc:Fallback>
      <p:transition spd="slow" advTm="45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THANK YOU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STAY HOME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STAY SAFE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STUDY SINCERELY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70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20"/>
    </mc:Choice>
    <mc:Fallback>
      <p:transition spd="slow" advTm="3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75323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MATERNAL MORTALITY</a:t>
            </a:r>
            <a:r>
              <a:rPr sz="400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RATIO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1471930"/>
            <a:ext cx="7644130" cy="3196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7020" marR="5080" indent="-274955">
              <a:lnSpc>
                <a:spcPct val="100000"/>
              </a:lnSpc>
              <a:spcBef>
                <a:spcPts val="105"/>
              </a:spcBef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MATERNAL </a:t>
            </a:r>
            <a:r>
              <a:rPr sz="2600" dirty="0">
                <a:latin typeface="Arial"/>
                <a:cs typeface="Arial"/>
              </a:rPr>
              <a:t>DEATH IS DEFINED AS THE  </a:t>
            </a:r>
            <a:r>
              <a:rPr sz="2600" spc="5" dirty="0">
                <a:latin typeface="Arial"/>
                <a:cs typeface="Arial"/>
              </a:rPr>
              <a:t>DEATH </a:t>
            </a:r>
            <a:r>
              <a:rPr sz="2600" dirty="0">
                <a:latin typeface="Arial"/>
                <a:cs typeface="Arial"/>
              </a:rPr>
              <a:t>OF A </a:t>
            </a:r>
            <a:r>
              <a:rPr sz="2600" spc="5" dirty="0">
                <a:latin typeface="Arial"/>
                <a:cs typeface="Arial"/>
              </a:rPr>
              <a:t>WOMAN </a:t>
            </a:r>
            <a:r>
              <a:rPr sz="2600" dirty="0">
                <a:latin typeface="Arial"/>
                <a:cs typeface="Arial"/>
              </a:rPr>
              <a:t>WHILE </a:t>
            </a:r>
            <a:r>
              <a:rPr sz="2600" spc="5" dirty="0">
                <a:latin typeface="Arial"/>
                <a:cs typeface="Arial"/>
              </a:rPr>
              <a:t>PREGNANT </a:t>
            </a:r>
            <a:r>
              <a:rPr sz="2600" dirty="0">
                <a:latin typeface="Arial"/>
                <a:cs typeface="Arial"/>
              </a:rPr>
              <a:t>OR  WITHIN 42 DAYS OF TERMINATION OF  PREGNANCY, IRRESPECTIVE OF DURATION  AND SITE OF PREGNANCY, FROM ANY  CAUSE RELATED TO OR </a:t>
            </a:r>
            <a:r>
              <a:rPr sz="2600" spc="5" dirty="0">
                <a:latin typeface="Arial"/>
                <a:cs typeface="Arial"/>
              </a:rPr>
              <a:t>AGGRAVATED </a:t>
            </a:r>
            <a:r>
              <a:rPr sz="2600" dirty="0">
                <a:latin typeface="Arial"/>
                <a:cs typeface="Arial"/>
              </a:rPr>
              <a:t>BY  PREGNANCY OR ITS MANAGEMENT BUT NOT  FROM ACCIDENTAL OR INCIDENTAL</a:t>
            </a:r>
            <a:r>
              <a:rPr sz="2600" spc="-8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CAUSES.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4"/>
    </mc:Choice>
    <mc:Fallback>
      <p:transition spd="slow" advTm="20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736218"/>
            <a:ext cx="12369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696363"/>
                </a:solidFill>
                <a:latin typeface="Arial"/>
                <a:cs typeface="Arial"/>
              </a:rPr>
              <a:t>MMR</a:t>
            </a:r>
            <a:endParaRPr sz="4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9495" y="2421635"/>
            <a:ext cx="8604503" cy="227228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6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80"/>
    </mc:Choice>
    <mc:Fallback>
      <p:transition spd="slow" advTm="2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419" y="1471930"/>
            <a:ext cx="7259320" cy="2134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spc="12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125" dirty="0">
                <a:latin typeface="Arial"/>
                <a:cs typeface="Arial"/>
              </a:rPr>
              <a:t>LATE </a:t>
            </a:r>
            <a:r>
              <a:rPr sz="2600" dirty="0">
                <a:latin typeface="Arial"/>
                <a:cs typeface="Arial"/>
              </a:rPr>
              <a:t>MATERNAL</a:t>
            </a:r>
            <a:r>
              <a:rPr sz="2600" spc="-1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DEATH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Arial"/>
              <a:cs typeface="Arial"/>
            </a:endParaRPr>
          </a:p>
          <a:p>
            <a:pPr marL="287020" marR="5080" indent="-274955">
              <a:lnSpc>
                <a:spcPct val="100000"/>
              </a:lnSpc>
            </a:pPr>
            <a:r>
              <a:rPr sz="2600" spc="5" dirty="0">
                <a:latin typeface="Arial"/>
                <a:cs typeface="Arial"/>
              </a:rPr>
              <a:t>THE DEATH </a:t>
            </a:r>
            <a:r>
              <a:rPr sz="2600" dirty="0">
                <a:latin typeface="Arial"/>
                <a:cs typeface="Arial"/>
              </a:rPr>
              <a:t>OF A </a:t>
            </a:r>
            <a:r>
              <a:rPr sz="2600" spc="5" dirty="0">
                <a:latin typeface="Arial"/>
                <a:cs typeface="Arial"/>
              </a:rPr>
              <a:t>WOMAN FROM </a:t>
            </a:r>
            <a:r>
              <a:rPr sz="2600" dirty="0">
                <a:latin typeface="Arial"/>
                <a:cs typeface="Arial"/>
              </a:rPr>
              <a:t>DIRECT OR  INDIRECT CAUSES, &gt;42 DAYS BUT &lt;1</a:t>
            </a:r>
            <a:r>
              <a:rPr sz="2600" spc="-9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YEAR  AFTER TERMINATION OF</a:t>
            </a:r>
            <a:r>
              <a:rPr sz="2600" spc="-7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PREGNANCY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4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7"/>
    </mc:Choice>
    <mc:Fallback>
      <p:transition spd="slow" advTm="10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2820" y="3032760"/>
            <a:ext cx="7535229" cy="124629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2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18"/>
    </mc:Choice>
    <mc:Fallback>
      <p:transition spd="slow" advTm="1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7056"/>
            <a:ext cx="9144000" cy="6699884"/>
            <a:chOff x="0" y="67056"/>
            <a:chExt cx="9144000" cy="6699884"/>
          </a:xfrm>
        </p:grpSpPr>
        <p:sp>
          <p:nvSpPr>
            <p:cNvPr id="3" name="object 3"/>
            <p:cNvSpPr/>
            <p:nvPr/>
          </p:nvSpPr>
          <p:spPr>
            <a:xfrm>
              <a:off x="0" y="260603"/>
              <a:ext cx="9127236" cy="213969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709672"/>
              <a:ext cx="9144000" cy="47243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4884" y="3140963"/>
              <a:ext cx="8929116" cy="22357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8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846"/>
    </mc:Choice>
    <mc:Fallback>
      <p:transition spd="slow" advTm="69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7419" y="736218"/>
            <a:ext cx="49911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696363"/>
                </a:solidFill>
              </a:rPr>
              <a:t>MATERNAL</a:t>
            </a:r>
            <a:r>
              <a:rPr sz="4000" spc="-50" dirty="0">
                <a:solidFill>
                  <a:srgbClr val="696363"/>
                </a:solidFill>
              </a:rPr>
              <a:t> </a:t>
            </a:r>
            <a:r>
              <a:rPr sz="4000" spc="-5" dirty="0">
                <a:solidFill>
                  <a:srgbClr val="696363"/>
                </a:solidFill>
              </a:rPr>
              <a:t>DEATHS</a:t>
            </a:r>
            <a:endParaRPr sz="4000"/>
          </a:p>
        </p:txBody>
      </p:sp>
      <p:sp>
        <p:nvSpPr>
          <p:cNvPr id="3" name="object 3"/>
          <p:cNvSpPr txBox="1"/>
          <p:nvPr/>
        </p:nvSpPr>
        <p:spPr>
          <a:xfrm>
            <a:off x="947419" y="2670784"/>
            <a:ext cx="7669530" cy="283781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2200" spc="85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85" dirty="0">
                <a:latin typeface="Arial"/>
                <a:cs typeface="Arial"/>
              </a:rPr>
              <a:t>Direct </a:t>
            </a:r>
            <a:r>
              <a:rPr sz="2600" dirty="0">
                <a:latin typeface="Arial"/>
                <a:cs typeface="Arial"/>
              </a:rPr>
              <a:t>obstetric</a:t>
            </a:r>
            <a:r>
              <a:rPr sz="2600" spc="-12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deaths</a:t>
            </a:r>
            <a:endParaRPr sz="2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2200" spc="70" dirty="0">
                <a:solidFill>
                  <a:srgbClr val="D24717"/>
                </a:solidFill>
                <a:latin typeface="Arial"/>
                <a:cs typeface="Arial"/>
              </a:rPr>
              <a:t></a:t>
            </a:r>
            <a:r>
              <a:rPr sz="2600" spc="70" dirty="0">
                <a:latin typeface="Arial"/>
                <a:cs typeface="Arial"/>
              </a:rPr>
              <a:t>Indirect </a:t>
            </a:r>
            <a:r>
              <a:rPr sz="2600" dirty="0">
                <a:latin typeface="Arial"/>
                <a:cs typeface="Arial"/>
              </a:rPr>
              <a:t>obstetric</a:t>
            </a:r>
            <a:r>
              <a:rPr sz="2600" spc="-100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deaths</a:t>
            </a:r>
            <a:endParaRPr sz="2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9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250">
              <a:latin typeface="Arial"/>
              <a:cs typeface="Arial"/>
            </a:endParaRPr>
          </a:p>
          <a:p>
            <a:pPr marL="287020" marR="5080" indent="-274955">
              <a:lnSpc>
                <a:spcPct val="90000"/>
              </a:lnSpc>
            </a:pPr>
            <a:r>
              <a:rPr sz="2600" spc="5" dirty="0">
                <a:latin typeface="Arial"/>
                <a:cs typeface="Arial"/>
              </a:rPr>
              <a:t>The </a:t>
            </a:r>
            <a:r>
              <a:rPr sz="2600" dirty="0">
                <a:latin typeface="Arial"/>
                <a:cs typeface="Arial"/>
              </a:rPr>
              <a:t>maternal mortality rate, the direct obstetric rate  and the indirect obstetric rate are fine measures</a:t>
            </a:r>
            <a:r>
              <a:rPr sz="2600" spc="-5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of  the quality of maternal</a:t>
            </a:r>
            <a:r>
              <a:rPr sz="2600" spc="-25" dirty="0">
                <a:latin typeface="Arial"/>
                <a:cs typeface="Arial"/>
              </a:rPr>
              <a:t> </a:t>
            </a:r>
            <a:r>
              <a:rPr sz="2600" dirty="0">
                <a:latin typeface="Arial"/>
                <a:cs typeface="Arial"/>
              </a:rPr>
              <a:t>services</a:t>
            </a:r>
            <a:endParaRPr sz="2600">
              <a:latin typeface="Arial"/>
              <a:cs typeface="Arial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5"/>
    </mc:Choice>
    <mc:Fallback>
      <p:transition spd="slow" advTm="136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3290" y="2369463"/>
            <a:ext cx="7414896" cy="2748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28"/>
    </mc:Choice>
    <mc:Fallback>
      <p:transition spd="slow" advTm="30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497</Words>
  <Application>Microsoft Office PowerPoint</Application>
  <PresentationFormat>On-screen Show (4:3)</PresentationFormat>
  <Paragraphs>82</Paragraphs>
  <Slides>26</Slides>
  <Notes>0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PREVENTIVE PEDIATRICS</vt:lpstr>
      <vt:lpstr>INDICATORS OF MCH CARE</vt:lpstr>
      <vt:lpstr>MATERNAL MORTALITY RATIO</vt:lpstr>
      <vt:lpstr>PowerPoint Presentation</vt:lpstr>
      <vt:lpstr>PowerPoint Presentation</vt:lpstr>
      <vt:lpstr>PowerPoint Presentation</vt:lpstr>
      <vt:lpstr>PowerPoint Presentation</vt:lpstr>
      <vt:lpstr>MATERNAL DEATHS</vt:lpstr>
      <vt:lpstr>PowerPoint Presentation</vt:lpstr>
      <vt:lpstr>Approaches for measuring Maternal  Mortality</vt:lpstr>
      <vt:lpstr>PowerPoint Presentation</vt:lpstr>
      <vt:lpstr>PowerPoint Presentation</vt:lpstr>
      <vt:lpstr>PowerPoint Presentation</vt:lpstr>
      <vt:lpstr>PowerPoint Presentation</vt:lpstr>
      <vt:lpstr>NATIONAL MATERNAL HEALTH CARE  INDICATORS</vt:lpstr>
      <vt:lpstr>PowerPoint Presentation</vt:lpstr>
      <vt:lpstr>PREVENTIVE AND SOCIAL MEASURES</vt:lpstr>
      <vt:lpstr>PowerPoint Presentation</vt:lpstr>
      <vt:lpstr>PowerPoint Presentation</vt:lpstr>
      <vt:lpstr>STILL BIRTH RATE</vt:lpstr>
      <vt:lpstr>PowerPoint Presentation</vt:lpstr>
      <vt:lpstr>PERINATAL MORTALITY RATE</vt:lpstr>
      <vt:lpstr>PowerPoint Presentation</vt:lpstr>
      <vt:lpstr>PowerPoint Presentation</vt:lpstr>
      <vt:lpstr>WHY PERINATAL MORTALITY RATE?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sflj</dc:creator>
  <cp:lastModifiedBy>sflj</cp:lastModifiedBy>
  <cp:revision>5</cp:revision>
  <dcterms:created xsi:type="dcterms:W3CDTF">2020-06-23T06:10:26Z</dcterms:created>
  <dcterms:modified xsi:type="dcterms:W3CDTF">2020-06-23T14:58:51Z</dcterms:modified>
</cp:coreProperties>
</file>