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85" r:id="rId2"/>
    <p:sldId id="256" r:id="rId3"/>
    <p:sldId id="257" r:id="rId4"/>
    <p:sldId id="258" r:id="rId5"/>
    <p:sldId id="260" r:id="rId6"/>
    <p:sldId id="277" r:id="rId7"/>
    <p:sldId id="278" r:id="rId8"/>
    <p:sldId id="279" r:id="rId9"/>
    <p:sldId id="280" r:id="rId10"/>
    <p:sldId id="261" r:id="rId11"/>
    <p:sldId id="281" r:id="rId12"/>
    <p:sldId id="282" r:id="rId13"/>
    <p:sldId id="283" r:id="rId14"/>
    <p:sldId id="284" r:id="rId15"/>
    <p:sldId id="263" r:id="rId16"/>
    <p:sldId id="262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A76E0-8063-4238-BFA7-D0746F41701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61F57-80B3-41DA-ABA7-9CA82AAE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61F57-80B3-41DA-ABA7-9CA82AAE18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1BA8A1-9F65-4989-9021-DC6057BE05F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F40616-8E2D-4597-860C-994CC596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981200"/>
          </a:xfrm>
        </p:spPr>
        <p:txBody>
          <a:bodyPr/>
          <a:lstStyle/>
          <a:p>
            <a:r>
              <a:rPr lang="en-IN" dirty="0" smtClean="0"/>
              <a:t>			</a:t>
            </a:r>
            <a:br>
              <a:rPr lang="en-IN" dirty="0" smtClean="0"/>
            </a:br>
            <a:r>
              <a:rPr lang="en-IN" dirty="0" smtClean="0"/>
              <a:t>	</a:t>
            </a:r>
            <a:r>
              <a:rPr lang="en-IN" dirty="0" smtClean="0"/>
              <a:t>		The Pons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772400" cy="31242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Dr </a:t>
            </a:r>
            <a:r>
              <a:rPr lang="en-IN" sz="3200" dirty="0" err="1" smtClean="0"/>
              <a:t>Rakesh</a:t>
            </a:r>
            <a:r>
              <a:rPr lang="en-IN" sz="3200" dirty="0" smtClean="0"/>
              <a:t> </a:t>
            </a:r>
            <a:r>
              <a:rPr lang="en-IN" sz="3200" dirty="0" err="1" smtClean="0"/>
              <a:t>Ranjan</a:t>
            </a:r>
            <a:endParaRPr lang="en-IN" sz="3200" dirty="0" smtClean="0"/>
          </a:p>
          <a:p>
            <a:r>
              <a:rPr lang="en-IN" sz="3200" dirty="0" smtClean="0"/>
              <a:t>Assistant Professor</a:t>
            </a:r>
          </a:p>
          <a:p>
            <a:r>
              <a:rPr lang="en-IN" sz="3200" dirty="0" smtClean="0"/>
              <a:t>Anatomy Dept</a:t>
            </a:r>
          </a:p>
          <a:p>
            <a:r>
              <a:rPr lang="en-IN" sz="3200" dirty="0" smtClean="0"/>
              <a:t>Sri Krishna Medical college, </a:t>
            </a:r>
            <a:r>
              <a:rPr lang="en-IN" sz="3200" dirty="0" err="1" smtClean="0"/>
              <a:t>Muz</a:t>
            </a:r>
            <a:endParaRPr lang="en-IN" sz="3200" dirty="0" smtClean="0"/>
          </a:p>
          <a:p>
            <a:endParaRPr lang="en-IN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 basilar part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879056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Pontine Nuclei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White matter of basilar part longitudinal </a:t>
            </a:r>
            <a:r>
              <a:rPr lang="en-US" b="1" dirty="0" err="1" smtClean="0"/>
              <a:t>fibres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cortico</a:t>
            </a:r>
            <a:r>
              <a:rPr lang="en-US" dirty="0" smtClean="0"/>
              <a:t>-spinal and </a:t>
            </a:r>
            <a:r>
              <a:rPr lang="en-US" dirty="0" err="1" smtClean="0"/>
              <a:t>corticonuclear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Corticopontine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Transverse </a:t>
            </a:r>
            <a:r>
              <a:rPr lang="en-US" b="1" dirty="0" err="1" smtClean="0"/>
              <a:t>fibres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Ponto </a:t>
            </a:r>
            <a:r>
              <a:rPr lang="en-US" dirty="0" err="1" smtClean="0"/>
              <a:t>cerebellar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0"/>
            <a:ext cx="5810648" cy="38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Transverse section Through The Cranial part(Trigeminal Nuclei)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Motor Nucleus of the Trigeminal Nerve </a:t>
            </a:r>
          </a:p>
          <a:p>
            <a:r>
              <a:rPr lang="en-US" dirty="0" smtClean="0"/>
              <a:t>Principal Sensory Nucleus of the Trigeminal Nerve </a:t>
            </a:r>
          </a:p>
          <a:p>
            <a:r>
              <a:rPr lang="en-US" dirty="0" smtClean="0"/>
              <a:t>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 </a:t>
            </a:r>
          </a:p>
          <a:p>
            <a:r>
              <a:rPr lang="en-US" dirty="0" smtClean="0"/>
              <a:t>Trapezoid body </a:t>
            </a:r>
          </a:p>
          <a:p>
            <a:r>
              <a:rPr lang="en-US" dirty="0" smtClean="0"/>
              <a:t>Medial </a:t>
            </a:r>
            <a:r>
              <a:rPr lang="en-US" dirty="0" err="1" smtClean="0"/>
              <a:t>Lemniscus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Lateral &amp; Spinal </a:t>
            </a:r>
            <a:r>
              <a:rPr lang="en-US" dirty="0" err="1" smtClean="0"/>
              <a:t>Lemniscus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0"/>
            <a:ext cx="6248400" cy="38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7384256" cy="4525963"/>
          </a:xfrm>
        </p:spPr>
        <p:txBody>
          <a:bodyPr/>
          <a:lstStyle/>
          <a:p>
            <a:r>
              <a:rPr lang="en-US" dirty="0" smtClean="0"/>
              <a:t>Transit of </a:t>
            </a:r>
            <a:r>
              <a:rPr lang="en-US" dirty="0" err="1" smtClean="0"/>
              <a:t>fibres</a:t>
            </a:r>
            <a:r>
              <a:rPr lang="en-US" dirty="0" smtClean="0"/>
              <a:t>  between higher and lower </a:t>
            </a:r>
            <a:r>
              <a:rPr lang="en-US" dirty="0" err="1" smtClean="0"/>
              <a:t>centres</a:t>
            </a:r>
            <a:r>
              <a:rPr lang="en-US" dirty="0" smtClean="0"/>
              <a:t> of nervous system </a:t>
            </a:r>
          </a:p>
          <a:p>
            <a:r>
              <a:rPr lang="en-US" dirty="0" smtClean="0"/>
              <a:t>Trigeminal system </a:t>
            </a:r>
          </a:p>
          <a:p>
            <a:r>
              <a:rPr lang="en-US" dirty="0" smtClean="0"/>
              <a:t>Auditory system </a:t>
            </a:r>
          </a:p>
          <a:p>
            <a:r>
              <a:rPr lang="en-US" dirty="0" err="1" smtClean="0"/>
              <a:t>Cortico-ponto-cerebellar</a:t>
            </a:r>
            <a:r>
              <a:rPr lang="en-US" dirty="0" smtClean="0"/>
              <a:t> pathway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802856" cy="4525963"/>
          </a:xfrm>
        </p:spPr>
        <p:txBody>
          <a:bodyPr/>
          <a:lstStyle/>
          <a:p>
            <a:r>
              <a:rPr lang="en-US" b="1" u="sng" dirty="0" smtClean="0"/>
              <a:t>Ventral part </a:t>
            </a:r>
            <a:endParaRPr lang="en-US" dirty="0" smtClean="0"/>
          </a:p>
          <a:p>
            <a:r>
              <a:rPr lang="en-US" dirty="0" smtClean="0"/>
              <a:t>Para-median and short </a:t>
            </a:r>
            <a:r>
              <a:rPr lang="en-US" dirty="0" err="1" smtClean="0"/>
              <a:t>circumfrential</a:t>
            </a:r>
            <a:r>
              <a:rPr lang="en-US" dirty="0" smtClean="0"/>
              <a:t>  branches of basilar  artery</a:t>
            </a:r>
          </a:p>
          <a:p>
            <a:r>
              <a:rPr lang="en-US" dirty="0" smtClean="0"/>
              <a:t>Anterior inferior </a:t>
            </a:r>
            <a:r>
              <a:rPr lang="en-US" dirty="0" err="1" smtClean="0"/>
              <a:t>cerebellar</a:t>
            </a:r>
            <a:r>
              <a:rPr lang="en-US" dirty="0" smtClean="0"/>
              <a:t> artery </a:t>
            </a:r>
          </a:p>
          <a:p>
            <a:r>
              <a:rPr lang="en-US" dirty="0" smtClean="0"/>
              <a:t>Superior </a:t>
            </a:r>
            <a:r>
              <a:rPr lang="en-US" dirty="0" err="1" smtClean="0"/>
              <a:t>cerebellar</a:t>
            </a:r>
            <a:r>
              <a:rPr lang="en-US" dirty="0" smtClean="0"/>
              <a:t> artery</a:t>
            </a:r>
            <a:endParaRPr lang="en-US" dirty="0"/>
          </a:p>
        </p:txBody>
      </p:sp>
      <p:pic>
        <p:nvPicPr>
          <p:cNvPr id="1026" name="Picture 2" descr="E:\Dr Rakesh ranjan\Anatomy\Brain\Neuroanatomy\scan0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863" y="1819530"/>
            <a:ext cx="5109137" cy="4581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Pontine </a:t>
            </a:r>
            <a:r>
              <a:rPr lang="en-US" dirty="0" err="1" smtClean="0"/>
              <a:t>haemorrhage</a:t>
            </a:r>
            <a:endParaRPr lang="en-US" dirty="0" smtClean="0"/>
          </a:p>
          <a:p>
            <a:r>
              <a:rPr lang="en-US" dirty="0" smtClean="0"/>
              <a:t>Tumor in </a:t>
            </a:r>
            <a:r>
              <a:rPr lang="en-US" dirty="0" err="1" smtClean="0"/>
              <a:t>cerebello</a:t>
            </a:r>
            <a:r>
              <a:rPr lang="en-US" dirty="0" smtClean="0"/>
              <a:t> </a:t>
            </a:r>
            <a:r>
              <a:rPr lang="en-US" dirty="0" err="1" smtClean="0"/>
              <a:t>pontine</a:t>
            </a:r>
            <a:r>
              <a:rPr lang="en-US" dirty="0" smtClean="0"/>
              <a:t> angle leads to involvement of choroid plexuses, 7</a:t>
            </a:r>
            <a:r>
              <a:rPr lang="en-US" baseline="30000" dirty="0" smtClean="0"/>
              <a:t>th</a:t>
            </a:r>
            <a:r>
              <a:rPr lang="en-US" dirty="0" smtClean="0"/>
              <a:t> ,8</a:t>
            </a:r>
            <a:r>
              <a:rPr lang="en-US" baseline="30000" dirty="0" smtClean="0"/>
              <a:t>th</a:t>
            </a:r>
            <a:r>
              <a:rPr lang="en-US" dirty="0" smtClean="0"/>
              <a:t> nerve and </a:t>
            </a:r>
            <a:r>
              <a:rPr lang="en-US" dirty="0" err="1" smtClean="0"/>
              <a:t>flocculus</a:t>
            </a:r>
            <a:endParaRPr lang="en-US" dirty="0" smtClean="0"/>
          </a:p>
          <a:p>
            <a:r>
              <a:rPr lang="en-US" dirty="0" err="1" smtClean="0"/>
              <a:t>Astrocytoma</a:t>
            </a:r>
            <a:r>
              <a:rPr lang="en-US" dirty="0" smtClean="0"/>
              <a:t> of Pons – </a:t>
            </a:r>
          </a:p>
          <a:p>
            <a:pPr>
              <a:buFontTx/>
              <a:buChar char="-"/>
            </a:pPr>
            <a:r>
              <a:rPr lang="en-US" smtClean="0"/>
              <a:t>Symptoms &amp; Signs </a:t>
            </a:r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Tegmentum</a:t>
            </a:r>
            <a:r>
              <a:rPr lang="en-US" dirty="0" smtClean="0"/>
              <a:t> in the lower part</a:t>
            </a:r>
            <a:br>
              <a:rPr lang="en-US" dirty="0" smtClean="0"/>
            </a:br>
            <a:r>
              <a:rPr lang="en-US" dirty="0" smtClean="0"/>
              <a:t>at facial </a:t>
            </a:r>
            <a:r>
              <a:rPr lang="en-US" dirty="0" err="1" smtClean="0"/>
              <a:t>colliculus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Cranial nerve nuclei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Abducent</a:t>
            </a:r>
            <a:r>
              <a:rPr lang="en-US" dirty="0" smtClean="0"/>
              <a:t> nerve nucleus</a:t>
            </a:r>
          </a:p>
          <a:p>
            <a:r>
              <a:rPr lang="en-US" dirty="0" smtClean="0"/>
              <a:t>Lies in the median plane on either side</a:t>
            </a:r>
          </a:p>
          <a:p>
            <a:r>
              <a:rPr lang="en-US" dirty="0" smtClean="0"/>
              <a:t>In line with the hypoglossal nucleus below</a:t>
            </a:r>
          </a:p>
          <a:p>
            <a:r>
              <a:rPr lang="en-US" dirty="0" smtClean="0"/>
              <a:t>Forming one of the components of general somatic efferent column</a:t>
            </a:r>
            <a:endParaRPr lang="en-US" dirty="0"/>
          </a:p>
        </p:txBody>
      </p:sp>
      <p:pic>
        <p:nvPicPr>
          <p:cNvPr id="5122" name="Picture 2" descr="C:\Documents and Settings\Anotomy department\My Documents\My Scans\2011-12 (Dec)\scan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876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Grey matter of basilar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Pontine nuclei which lies between longitudinal and transverse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They are the relay pathway for the </a:t>
            </a:r>
            <a:r>
              <a:rPr lang="en-US" dirty="0" err="1" smtClean="0"/>
              <a:t>cortico-ponto-cerebellar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Basilar part is uniform through out its length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9218" name="Picture 2" descr="C:\Documents and Settings\Anotomy department\My Documents\My Scans\2011-12 (Dec)\scan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343400" cy="449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Facial nucleus </a:t>
            </a:r>
            <a:r>
              <a:rPr lang="en-US" dirty="0" smtClean="0"/>
              <a:t>lies in the </a:t>
            </a:r>
            <a:r>
              <a:rPr lang="en-US" dirty="0" err="1" smtClean="0"/>
              <a:t>ventro</a:t>
            </a:r>
            <a:r>
              <a:rPr lang="en-US" dirty="0" smtClean="0"/>
              <a:t>-lateral part</a:t>
            </a:r>
          </a:p>
          <a:p>
            <a:r>
              <a:rPr lang="en-US" dirty="0" smtClean="0"/>
              <a:t>Dorsal </a:t>
            </a:r>
            <a:r>
              <a:rPr lang="en-US" dirty="0" err="1" smtClean="0"/>
              <a:t>andlateral</a:t>
            </a:r>
            <a:r>
              <a:rPr lang="en-US" dirty="0" smtClean="0"/>
              <a:t> to it is spinal tract of trigeminal nerve</a:t>
            </a:r>
          </a:p>
          <a:p>
            <a:r>
              <a:rPr lang="en-US" dirty="0" err="1" smtClean="0"/>
              <a:t>Fibres</a:t>
            </a:r>
            <a:r>
              <a:rPr lang="en-US" dirty="0" smtClean="0"/>
              <a:t> arising from the facial nucleus takes an unusual course</a:t>
            </a:r>
          </a:p>
          <a:p>
            <a:r>
              <a:rPr lang="en-US" dirty="0" smtClean="0"/>
              <a:t>First towards lower pole of </a:t>
            </a:r>
            <a:r>
              <a:rPr lang="en-US" dirty="0" err="1" smtClean="0"/>
              <a:t>abducent</a:t>
            </a:r>
            <a:r>
              <a:rPr lang="en-US" dirty="0" smtClean="0"/>
              <a:t> nucleus then towards its upper pole</a:t>
            </a:r>
            <a:endParaRPr lang="en-US" dirty="0"/>
          </a:p>
        </p:txBody>
      </p:sp>
      <p:pic>
        <p:nvPicPr>
          <p:cNvPr id="6146" name="Picture 2" descr="C:\Documents and Settings\Anotomy department\My Documents\My Scans\2011-12 (Dec)\scan0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6482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Neurobiotaxis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dirty="0" smtClean="0"/>
              <a:t>Facial nerve nucleus migrates  towards its sensory source or stimulation  [nucleus f spinal tract of trigeminal nerve ] to complete the reflex arc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Documents and Settings\Anotomy department\My Documents\My Scans\2011-12 (Dec)\scan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800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Vestibular nuclei </a:t>
            </a:r>
            <a:r>
              <a:rPr lang="en-US" dirty="0" smtClean="0"/>
              <a:t>lie deep to the vestibular area</a:t>
            </a:r>
          </a:p>
          <a:p>
            <a:r>
              <a:rPr lang="en-US" dirty="0" smtClean="0"/>
              <a:t>It has 4 components superior, inferior , medial and lateral </a:t>
            </a:r>
          </a:p>
          <a:p>
            <a:r>
              <a:rPr lang="en-US" dirty="0" smtClean="0"/>
              <a:t>Afferents from the vestibular part of </a:t>
            </a:r>
            <a:r>
              <a:rPr lang="en-US" dirty="0" err="1" smtClean="0"/>
              <a:t>vestibulo</a:t>
            </a:r>
            <a:r>
              <a:rPr lang="en-US" dirty="0" smtClean="0"/>
              <a:t>-cochlear nerve</a:t>
            </a:r>
          </a:p>
          <a:p>
            <a:r>
              <a:rPr lang="en-US" dirty="0" err="1" smtClean="0"/>
              <a:t>Efferents</a:t>
            </a:r>
            <a:r>
              <a:rPr lang="en-US" dirty="0" smtClean="0"/>
              <a:t> to </a:t>
            </a:r>
            <a:r>
              <a:rPr lang="en-US" dirty="0" err="1" smtClean="0"/>
              <a:t>cerebellum,medial</a:t>
            </a:r>
            <a:r>
              <a:rPr lang="en-US" dirty="0" smtClean="0"/>
              <a:t> longitudinal </a:t>
            </a:r>
            <a:r>
              <a:rPr lang="en-US" dirty="0" err="1" smtClean="0"/>
              <a:t>bundle,lateral</a:t>
            </a:r>
            <a:r>
              <a:rPr lang="en-US" dirty="0" smtClean="0"/>
              <a:t> </a:t>
            </a:r>
            <a:r>
              <a:rPr lang="en-US" dirty="0" err="1" smtClean="0"/>
              <a:t>lemniscus</a:t>
            </a:r>
            <a:r>
              <a:rPr lang="en-US" dirty="0" smtClean="0"/>
              <a:t> and spinal cord</a:t>
            </a:r>
            <a:endParaRPr lang="en-US" dirty="0"/>
          </a:p>
        </p:txBody>
      </p:sp>
      <p:pic>
        <p:nvPicPr>
          <p:cNvPr id="13314" name="Picture 2" descr="C:\Documents and Settings\Anotomy department\My Documents\My Scans\2011-12 (Dec)\scan0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572000" cy="4114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The Pons 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2964656" cy="4525963"/>
          </a:xfrm>
        </p:spPr>
        <p:txBody>
          <a:bodyPr/>
          <a:lstStyle/>
          <a:p>
            <a:r>
              <a:rPr lang="en-US" dirty="0" smtClean="0"/>
              <a:t>Pons in </a:t>
            </a:r>
            <a:r>
              <a:rPr lang="en-US" dirty="0" err="1" smtClean="0"/>
              <a:t>latin</a:t>
            </a:r>
            <a:r>
              <a:rPr lang="en-US" dirty="0" smtClean="0"/>
              <a:t> means Bridge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connects the mid-brain with medulla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13766"/>
            <a:ext cx="5943600" cy="40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Cochlear nuclei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Dorsal and ventral</a:t>
            </a:r>
            <a:endParaRPr lang="en-US" dirty="0" smtClean="0"/>
          </a:p>
          <a:p>
            <a:r>
              <a:rPr lang="en-US" dirty="0" smtClean="0"/>
              <a:t>Afferents from cochlear nerve</a:t>
            </a:r>
          </a:p>
          <a:p>
            <a:r>
              <a:rPr lang="en-US" dirty="0" smtClean="0"/>
              <a:t>Second neurons from these nuclei decussate  and form trapezoid in the lower </a:t>
            </a:r>
            <a:r>
              <a:rPr lang="en-US" dirty="0" err="1" smtClean="0"/>
              <a:t>ponssome</a:t>
            </a:r>
            <a:r>
              <a:rPr lang="en-US" dirty="0" smtClean="0"/>
              <a:t> from cochlear nucleus end in </a:t>
            </a:r>
            <a:r>
              <a:rPr lang="en-US" dirty="0" err="1" smtClean="0"/>
              <a:t>olivary</a:t>
            </a:r>
            <a:r>
              <a:rPr lang="en-US" dirty="0" smtClean="0"/>
              <a:t> nucleus</a:t>
            </a:r>
            <a:endParaRPr lang="en-US" dirty="0"/>
          </a:p>
        </p:txBody>
      </p:sp>
      <p:pic>
        <p:nvPicPr>
          <p:cNvPr id="10242" name="Picture 2" descr="C:\Documents and Settings\Anotomy department\My Documents\My Scans\2011-12 (Dec)\scan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Third neuron from this nuclei are added to the auditory pathway and form the </a:t>
            </a:r>
            <a:r>
              <a:rPr lang="en-US" dirty="0" smtClean="0">
                <a:solidFill>
                  <a:srgbClr val="FF0000"/>
                </a:solidFill>
              </a:rPr>
              <a:t>lateral </a:t>
            </a:r>
            <a:r>
              <a:rPr lang="en-US" dirty="0" err="1" smtClean="0">
                <a:solidFill>
                  <a:srgbClr val="FF0000"/>
                </a:solidFill>
              </a:rPr>
              <a:t>lemniscus</a:t>
            </a:r>
            <a:endParaRPr lang="en-US" dirty="0" smtClean="0"/>
          </a:p>
          <a:p>
            <a:r>
              <a:rPr lang="en-US" dirty="0" err="1" smtClean="0"/>
              <a:t>Lacrimatory</a:t>
            </a:r>
            <a:r>
              <a:rPr lang="en-US" dirty="0" smtClean="0"/>
              <a:t> and </a:t>
            </a:r>
            <a:r>
              <a:rPr lang="en-US" dirty="0" err="1" smtClean="0"/>
              <a:t>saliatory</a:t>
            </a:r>
            <a:r>
              <a:rPr lang="en-US" dirty="0" smtClean="0"/>
              <a:t> nucleus in the caudal end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Nucleus of spinal tract of trigeminal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Documents and Settings\Anotomy department\My Documents\My Scans\2011-12 (Dec)\scan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495800" cy="4993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White matter</a:t>
            </a:r>
          </a:p>
          <a:p>
            <a:r>
              <a:rPr lang="en-US" b="1" u="sng" dirty="0" smtClean="0"/>
              <a:t>Trapezoid body </a:t>
            </a:r>
          </a:p>
          <a:p>
            <a:r>
              <a:rPr lang="en-US" dirty="0" smtClean="0"/>
              <a:t>Transverse band of </a:t>
            </a:r>
            <a:r>
              <a:rPr lang="en-US" dirty="0" err="1" smtClean="0"/>
              <a:t>fibres</a:t>
            </a:r>
            <a:r>
              <a:rPr lang="en-US" dirty="0" smtClean="0"/>
              <a:t> from the ventral cochlear nuclei of 2 sides</a:t>
            </a:r>
          </a:p>
          <a:p>
            <a:r>
              <a:rPr lang="en-US" dirty="0" smtClean="0"/>
              <a:t>Nerve cells of the trapezoid body are dorsal and ventral trapezoid nuclei</a:t>
            </a:r>
            <a:endParaRPr lang="en-US" dirty="0"/>
          </a:p>
        </p:txBody>
      </p:sp>
      <p:pic>
        <p:nvPicPr>
          <p:cNvPr id="12290" name="Picture 2" descr="C:\Documents and Settings\Anotomy department\My Documents\My Scans\2011-12 (Dec)\scan0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648200" cy="426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Emerging </a:t>
            </a:r>
            <a:r>
              <a:rPr lang="en-US" b="1" dirty="0" err="1" smtClean="0"/>
              <a:t>fibres</a:t>
            </a:r>
            <a:r>
              <a:rPr lang="en-US" b="1" dirty="0" smtClean="0"/>
              <a:t> of sixth and seventh cranial nerves</a:t>
            </a:r>
          </a:p>
          <a:p>
            <a:r>
              <a:rPr lang="en-US" b="1" u="sng" dirty="0" smtClean="0"/>
              <a:t>Trigeminal </a:t>
            </a:r>
            <a:r>
              <a:rPr lang="en-US" b="1" u="sng" dirty="0" err="1" smtClean="0"/>
              <a:t>lemniscus</a:t>
            </a:r>
            <a:endParaRPr lang="en-US" b="1" u="sng" dirty="0" smtClean="0"/>
          </a:p>
          <a:p>
            <a:r>
              <a:rPr lang="en-US" dirty="0" smtClean="0"/>
              <a:t>Second neuron </a:t>
            </a:r>
            <a:r>
              <a:rPr lang="en-US" dirty="0" err="1" smtClean="0"/>
              <a:t>fibres</a:t>
            </a:r>
            <a:r>
              <a:rPr lang="en-US" dirty="0" smtClean="0"/>
              <a:t> in the path way of pain and temperature</a:t>
            </a:r>
          </a:p>
          <a:p>
            <a:r>
              <a:rPr lang="en-US" b="1" dirty="0" smtClean="0"/>
              <a:t>Medial longitudinal fasciculus</a:t>
            </a:r>
            <a:r>
              <a:rPr lang="en-US" dirty="0" smtClean="0"/>
              <a:t> close to mid 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Other tracts</a:t>
            </a:r>
          </a:p>
          <a:p>
            <a:r>
              <a:rPr lang="en-US" dirty="0" smtClean="0"/>
              <a:t>Medial to lateral </a:t>
            </a:r>
          </a:p>
          <a:p>
            <a:r>
              <a:rPr lang="en-US" dirty="0" smtClean="0"/>
              <a:t>Medial </a:t>
            </a:r>
            <a:r>
              <a:rPr lang="en-US" dirty="0" err="1" smtClean="0"/>
              <a:t>lemniscus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Trigeminal </a:t>
            </a:r>
            <a:r>
              <a:rPr lang="en-US" dirty="0" err="1" smtClean="0"/>
              <a:t>lemniscus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Spinal </a:t>
            </a:r>
            <a:r>
              <a:rPr lang="en-US" dirty="0" err="1" smtClean="0"/>
              <a:t>lemniscus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lemniscus</a:t>
            </a:r>
            <a:endParaRPr lang="en-US" dirty="0"/>
          </a:p>
        </p:txBody>
      </p:sp>
      <p:pic>
        <p:nvPicPr>
          <p:cNvPr id="14338" name="Picture 2" descr="C:\Documents and Settings\Anotomy department\My Documents\My Scans\2011-12 (Dec)\scan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648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Tegmentum</a:t>
            </a:r>
            <a:r>
              <a:rPr lang="en-US" dirty="0" smtClean="0"/>
              <a:t> in the upper part of </a:t>
            </a:r>
            <a:r>
              <a:rPr lang="en-US" dirty="0" err="1" smtClean="0"/>
              <a:t>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Bounded laterally  by 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peduncles</a:t>
            </a:r>
          </a:p>
          <a:p>
            <a:r>
              <a:rPr lang="en-US" dirty="0" smtClean="0"/>
              <a:t>Medial to it is main sensory nucleus of 5</a:t>
            </a:r>
            <a:r>
              <a:rPr lang="en-US" baseline="30000" dirty="0" smtClean="0"/>
              <a:t>th</a:t>
            </a:r>
            <a:r>
              <a:rPr lang="en-US" dirty="0" smtClean="0"/>
              <a:t> nerve</a:t>
            </a:r>
          </a:p>
          <a:p>
            <a:r>
              <a:rPr lang="en-US" dirty="0" smtClean="0"/>
              <a:t>Further medially motor nucleus  of 5</a:t>
            </a:r>
            <a:r>
              <a:rPr lang="en-US" baseline="30000" dirty="0" smtClean="0"/>
              <a:t>th</a:t>
            </a:r>
            <a:r>
              <a:rPr lang="en-US" dirty="0" smtClean="0"/>
              <a:t> nerve</a:t>
            </a:r>
          </a:p>
          <a:p>
            <a:r>
              <a:rPr lang="en-US" dirty="0" smtClean="0"/>
              <a:t>A small part of superior </a:t>
            </a:r>
            <a:r>
              <a:rPr lang="en-US" dirty="0" err="1" smtClean="0"/>
              <a:t>olivary</a:t>
            </a:r>
            <a:r>
              <a:rPr lang="en-US" dirty="0" smtClean="0"/>
              <a:t> nucleus</a:t>
            </a:r>
            <a:endParaRPr lang="en-US" dirty="0"/>
          </a:p>
        </p:txBody>
      </p:sp>
      <p:pic>
        <p:nvPicPr>
          <p:cNvPr id="15362" name="Picture 2" descr="C:\Documents and Settings\Anotomy department\My Documents\My Scans\2011-12 (Dec)\scan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1752600"/>
            <a:ext cx="433546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 err="1" smtClean="0"/>
              <a:t>lemniscus</a:t>
            </a:r>
            <a:r>
              <a:rPr lang="en-US" dirty="0" smtClean="0"/>
              <a:t> very prominent 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fibres</a:t>
            </a:r>
            <a:r>
              <a:rPr lang="en-US" dirty="0" smtClean="0"/>
              <a:t> of trapezoid body </a:t>
            </a:r>
          </a:p>
          <a:p>
            <a:r>
              <a:rPr lang="en-US" dirty="0" smtClean="0"/>
              <a:t>Reticular formation </a:t>
            </a:r>
          </a:p>
          <a:p>
            <a:r>
              <a:rPr lang="en-US" dirty="0" smtClean="0"/>
              <a:t>Medial </a:t>
            </a:r>
            <a:r>
              <a:rPr lang="en-US" dirty="0" err="1" smtClean="0"/>
              <a:t>lemniscus</a:t>
            </a:r>
            <a:endParaRPr lang="en-US" dirty="0" smtClean="0"/>
          </a:p>
          <a:p>
            <a:r>
              <a:rPr lang="en-US" dirty="0" smtClean="0"/>
              <a:t>Medial longitudinal bundle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Transit of </a:t>
            </a:r>
            <a:r>
              <a:rPr lang="en-US" dirty="0" err="1" smtClean="0"/>
              <a:t>fibres</a:t>
            </a:r>
            <a:r>
              <a:rPr lang="en-US" dirty="0" smtClean="0"/>
              <a:t>  between higher and lower </a:t>
            </a:r>
            <a:r>
              <a:rPr lang="en-US" dirty="0" err="1" smtClean="0"/>
              <a:t>centres</a:t>
            </a:r>
            <a:r>
              <a:rPr lang="en-US" dirty="0" smtClean="0"/>
              <a:t> of nervous system </a:t>
            </a:r>
          </a:p>
          <a:p>
            <a:r>
              <a:rPr lang="en-US" dirty="0" smtClean="0"/>
              <a:t>Trigeminal system </a:t>
            </a:r>
          </a:p>
          <a:p>
            <a:r>
              <a:rPr lang="en-US" dirty="0" smtClean="0"/>
              <a:t>Auditory system </a:t>
            </a:r>
          </a:p>
          <a:p>
            <a:r>
              <a:rPr lang="en-US" dirty="0" err="1" smtClean="0"/>
              <a:t>Cortico-ponto-cerebellar</a:t>
            </a:r>
            <a:r>
              <a:rPr lang="en-US" dirty="0" smtClean="0"/>
              <a:t> pathway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Para-median and short </a:t>
            </a:r>
            <a:r>
              <a:rPr lang="en-US" dirty="0" err="1" smtClean="0"/>
              <a:t>circumfrential</a:t>
            </a:r>
            <a:r>
              <a:rPr lang="en-US" dirty="0" smtClean="0"/>
              <a:t>  branches of basilar  artery</a:t>
            </a:r>
          </a:p>
          <a:p>
            <a:r>
              <a:rPr lang="en-US" dirty="0" smtClean="0"/>
              <a:t>Anterior inferior </a:t>
            </a:r>
            <a:r>
              <a:rPr lang="en-US" dirty="0" err="1" smtClean="0"/>
              <a:t>cerebellar</a:t>
            </a:r>
            <a:r>
              <a:rPr lang="en-US" dirty="0" smtClean="0"/>
              <a:t> artery </a:t>
            </a:r>
          </a:p>
          <a:p>
            <a:r>
              <a:rPr lang="en-US" dirty="0" smtClean="0"/>
              <a:t>Superior </a:t>
            </a:r>
            <a:r>
              <a:rPr lang="en-US" dirty="0" err="1" smtClean="0"/>
              <a:t>cerebellar</a:t>
            </a:r>
            <a:r>
              <a:rPr lang="en-US" dirty="0" smtClean="0"/>
              <a:t> artery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161" y="2438400"/>
            <a:ext cx="492883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Pontine </a:t>
            </a:r>
            <a:r>
              <a:rPr lang="en-US" dirty="0" err="1" smtClean="0"/>
              <a:t>haemorrhage</a:t>
            </a:r>
            <a:endParaRPr lang="en-US" dirty="0" smtClean="0"/>
          </a:p>
          <a:p>
            <a:r>
              <a:rPr lang="en-US" dirty="0" smtClean="0"/>
              <a:t>Tumor in </a:t>
            </a:r>
            <a:r>
              <a:rPr lang="en-US" dirty="0" err="1" smtClean="0"/>
              <a:t>cerebello</a:t>
            </a:r>
            <a:r>
              <a:rPr lang="en-US" dirty="0" smtClean="0"/>
              <a:t> </a:t>
            </a:r>
            <a:r>
              <a:rPr lang="en-US" dirty="0" err="1" smtClean="0"/>
              <a:t>pontine</a:t>
            </a:r>
            <a:r>
              <a:rPr lang="en-US" dirty="0" smtClean="0"/>
              <a:t> angle leads to involvement of choroid plexuses, 7</a:t>
            </a:r>
            <a:r>
              <a:rPr lang="en-US" baseline="30000" dirty="0" smtClean="0"/>
              <a:t>th</a:t>
            </a:r>
            <a:r>
              <a:rPr lang="en-US" dirty="0" smtClean="0"/>
              <a:t> ,8</a:t>
            </a:r>
            <a:r>
              <a:rPr lang="en-US" baseline="30000" dirty="0" smtClean="0"/>
              <a:t>th</a:t>
            </a:r>
            <a:r>
              <a:rPr lang="en-US" dirty="0" smtClean="0"/>
              <a:t> nerve and </a:t>
            </a:r>
            <a:r>
              <a:rPr lang="en-US" smtClean="0"/>
              <a:t>flocculus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Gross Anatomy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Pons has 2 surfaces</a:t>
            </a:r>
          </a:p>
          <a:p>
            <a:r>
              <a:rPr lang="en-US" dirty="0" smtClean="0"/>
              <a:t>Ventral and dorsal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838" y="3352800"/>
            <a:ext cx="45711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95800" cy="31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65045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Convex in both direction</a:t>
            </a:r>
          </a:p>
          <a:p>
            <a:r>
              <a:rPr lang="en-US" dirty="0" smtClean="0"/>
              <a:t>Transversely running </a:t>
            </a:r>
            <a:r>
              <a:rPr lang="en-US" dirty="0" err="1" smtClean="0"/>
              <a:t>fibres</a:t>
            </a:r>
            <a:r>
              <a:rPr lang="en-US" dirty="0" smtClean="0"/>
              <a:t>  from median plane laterally</a:t>
            </a:r>
          </a:p>
          <a:p>
            <a:r>
              <a:rPr lang="en-US" dirty="0" smtClean="0"/>
              <a:t>Vertical basilar </a:t>
            </a:r>
            <a:r>
              <a:rPr lang="en-US" dirty="0" err="1" smtClean="0"/>
              <a:t>sulcus</a:t>
            </a:r>
            <a:r>
              <a:rPr lang="en-US" dirty="0" smtClean="0"/>
              <a:t>  which  lodges the basilar artery</a:t>
            </a:r>
          </a:p>
          <a:p>
            <a:r>
              <a:rPr lang="en-US" dirty="0" smtClean="0"/>
              <a:t>Laterally at junction of </a:t>
            </a:r>
            <a:r>
              <a:rPr lang="en-US" dirty="0" err="1" smtClean="0"/>
              <a:t>pons</a:t>
            </a:r>
            <a:r>
              <a:rPr lang="en-US" dirty="0" smtClean="0"/>
              <a:t> with middle </a:t>
            </a:r>
            <a:r>
              <a:rPr lang="en-US" dirty="0" err="1" smtClean="0"/>
              <a:t>cerebellar</a:t>
            </a:r>
            <a:r>
              <a:rPr lang="en-US" dirty="0" smtClean="0"/>
              <a:t> peduncle trigeminal nerve is attached by two roots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089587"/>
            <a:ext cx="5193019" cy="35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Dorsal Surface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80285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Dorsal surface is hidden by cerebellum and forms upper  half  of the floor of fourth ventricle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Ferruginea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362" y="2514600"/>
            <a:ext cx="514090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 of The Pons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2964656" cy="4525963"/>
          </a:xfrm>
        </p:spPr>
        <p:txBody>
          <a:bodyPr/>
          <a:lstStyle/>
          <a:p>
            <a:r>
              <a:rPr lang="en-US" dirty="0" smtClean="0"/>
              <a:t>Pons divided into 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Posterior </a:t>
            </a:r>
            <a:r>
              <a:rPr lang="en-US" dirty="0" err="1" smtClean="0"/>
              <a:t>Tegmentum</a:t>
            </a:r>
            <a:r>
              <a:rPr lang="en-US" dirty="0" smtClean="0"/>
              <a:t> 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Anterior Basal </a:t>
            </a:r>
            <a:endParaRPr lang="en-IN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60327"/>
            <a:ext cx="6705600" cy="439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sections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Through caudal part,  passing through the Facial </a:t>
            </a:r>
            <a:r>
              <a:rPr lang="en-US" dirty="0" err="1" smtClean="0"/>
              <a:t>Colliculus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Through Cranial part, passing through the Trigeminal Nuclei </a:t>
            </a:r>
            <a:endParaRPr lang="en-IN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724400" cy="309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4800600" cy="293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21664"/>
          </a:xfrm>
        </p:spPr>
        <p:txBody>
          <a:bodyPr/>
          <a:lstStyle/>
          <a:p>
            <a:r>
              <a:rPr lang="en-US" dirty="0" smtClean="0"/>
              <a:t>Transverse Section Through the Caudal part(Facial </a:t>
            </a:r>
            <a:r>
              <a:rPr lang="en-US" dirty="0" err="1" smtClean="0"/>
              <a:t>Colliculus</a:t>
            </a:r>
            <a:r>
              <a:rPr lang="en-US" dirty="0" smtClean="0"/>
              <a:t>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057400"/>
            <a:ext cx="3498056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Medial </a:t>
            </a:r>
            <a:r>
              <a:rPr lang="en-US" sz="2400" dirty="0" err="1" smtClean="0"/>
              <a:t>Lemniscus</a:t>
            </a:r>
            <a:r>
              <a:rPr lang="en-US" sz="2400" dirty="0" smtClean="0"/>
              <a:t>  with Spinal &amp; Lateral </a:t>
            </a:r>
            <a:r>
              <a:rPr lang="en-US" sz="2400" dirty="0" err="1" smtClean="0"/>
              <a:t>Lemniscus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Facial Nucleus </a:t>
            </a:r>
          </a:p>
          <a:p>
            <a:r>
              <a:rPr lang="en-US" sz="2400" dirty="0" smtClean="0"/>
              <a:t>Medial Longitudinal Fasciculus </a:t>
            </a:r>
          </a:p>
          <a:p>
            <a:r>
              <a:rPr lang="en-US" sz="2400" dirty="0" smtClean="0"/>
              <a:t>Medial Vestibular Nucleus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6096000" cy="399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21664"/>
          </a:xfrm>
        </p:spPr>
        <p:txBody>
          <a:bodyPr/>
          <a:lstStyle/>
          <a:p>
            <a:r>
              <a:rPr lang="en-US" dirty="0" smtClean="0"/>
              <a:t>Transverse Section Through the Caudal part(Facial </a:t>
            </a:r>
            <a:r>
              <a:rPr lang="en-US" dirty="0" err="1" smtClean="0"/>
              <a:t>Colliculus</a:t>
            </a:r>
            <a:r>
              <a:rPr lang="en-US" dirty="0" smtClean="0"/>
              <a:t>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49805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Spinal Nucleus of Trigeminal </a:t>
            </a:r>
          </a:p>
          <a:p>
            <a:r>
              <a:rPr lang="en-US" sz="2400" dirty="0" smtClean="0"/>
              <a:t>Trapezoid body  is made up of fibers derived from the cochlear nuclei &amp; the nuclei of the Trapezoid body.</a:t>
            </a:r>
            <a:endParaRPr lang="en-IN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7400"/>
            <a:ext cx="6096000" cy="399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643</TotalTime>
  <Words>708</Words>
  <Application>Microsoft Office PowerPoint</Application>
  <PresentationFormat>On-screen Show (4:3)</PresentationFormat>
  <Paragraphs>131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Metro</vt:lpstr>
      <vt:lpstr>       The Pons</vt:lpstr>
      <vt:lpstr>The Pons </vt:lpstr>
      <vt:lpstr>Gross Anatomy </vt:lpstr>
      <vt:lpstr>Ventral surface</vt:lpstr>
      <vt:lpstr>Dorsal Surface </vt:lpstr>
      <vt:lpstr>Internal Structure of The Pons </vt:lpstr>
      <vt:lpstr>Transverse sections </vt:lpstr>
      <vt:lpstr>Transverse Section Through the Caudal part(Facial Colliculus) </vt:lpstr>
      <vt:lpstr>Transverse Section Through the Caudal part(Facial Colliculus) </vt:lpstr>
      <vt:lpstr>Internal structure basilar part</vt:lpstr>
      <vt:lpstr>Transverse section Through The Cranial part(Trigeminal Nuclei)</vt:lpstr>
      <vt:lpstr>Functions </vt:lpstr>
      <vt:lpstr>Blood supply</vt:lpstr>
      <vt:lpstr>Clinical anatomy</vt:lpstr>
      <vt:lpstr>Tegmentum in the lower part at facial colliculus level</vt:lpstr>
      <vt:lpstr>Grey matter of basilar part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Tegmentum in the upper part of pons</vt:lpstr>
      <vt:lpstr>White matter</vt:lpstr>
      <vt:lpstr>Functions </vt:lpstr>
      <vt:lpstr>Blood supply</vt:lpstr>
      <vt:lpstr>Clinical anatomy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Pons </dc:title>
  <dc:creator>d'Raj</dc:creator>
  <cp:lastModifiedBy>LENOVO</cp:lastModifiedBy>
  <cp:revision>44</cp:revision>
  <dcterms:created xsi:type="dcterms:W3CDTF">2010-12-07T04:20:33Z</dcterms:created>
  <dcterms:modified xsi:type="dcterms:W3CDTF">2020-07-02T08:20:12Z</dcterms:modified>
</cp:coreProperties>
</file>