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364" r:id="rId4"/>
    <p:sldId id="36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66" r:id="rId16"/>
    <p:sldId id="268" r:id="rId17"/>
    <p:sldId id="269" r:id="rId18"/>
    <p:sldId id="271" r:id="rId19"/>
    <p:sldId id="270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63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4E4E4"/>
    <a:srgbClr val="6A6800"/>
    <a:srgbClr val="2A3854"/>
    <a:srgbClr val="993300"/>
    <a:srgbClr val="00642D"/>
    <a:srgbClr val="FF9900"/>
    <a:srgbClr val="869BC4"/>
    <a:srgbClr val="112E37"/>
    <a:srgbClr val="FCF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68" autoAdjust="0"/>
  </p:normalViewPr>
  <p:slideViewPr>
    <p:cSldViewPr>
      <p:cViewPr varScale="1">
        <p:scale>
          <a:sx n="60" d="100"/>
          <a:sy n="60" d="100"/>
        </p:scale>
        <p:origin x="16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5ACAF-94C3-4E6D-BE38-FEC6D84A799F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38AB4-C2EC-405D-88C8-77C64CCE4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70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E0FED-8E17-4488-AEA8-E660A57C1B1B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06E67-0AE6-4DC8-BB15-7CE972C3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20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AMPIPATHIC</a:t>
            </a:r>
            <a:r>
              <a:rPr lang="en-US" baseline="0" dirty="0" smtClean="0"/>
              <a:t> NATURE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C26E-C2D4-4576-8EA2-80CB2A8B5A08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4707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AMPIPATHIC</a:t>
            </a:r>
            <a:r>
              <a:rPr lang="en-US" baseline="0" dirty="0" smtClean="0"/>
              <a:t> NATURE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C26E-C2D4-4576-8EA2-80CB2A8B5A08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740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AMPIPATHIC</a:t>
            </a:r>
            <a:r>
              <a:rPr lang="en-US" baseline="0" dirty="0" smtClean="0"/>
              <a:t> NATURE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C26E-C2D4-4576-8EA2-80CB2A8B5A08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1380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Delay in Gastric emptying slows down ethanol absorption.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C26E-C2D4-4576-8EA2-80CB2A8B5A08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2311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C26E-C2D4-4576-8EA2-80CB2A8B5A08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679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Legally allowed BELs typically are set at or below 80 mg%.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C26E-C2D4-4576-8EA2-80CB2A8B5A08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716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Ethanol is</a:t>
            </a:r>
            <a:r>
              <a:rPr lang="en-US" baseline="0" dirty="0" smtClean="0"/>
              <a:t> metabolized by sequential hepatic </a:t>
            </a:r>
            <a:r>
              <a:rPr lang="en-US" baseline="0" dirty="0" err="1" smtClean="0"/>
              <a:t>metabolism.The</a:t>
            </a:r>
            <a:r>
              <a:rPr lang="en-US" baseline="0" dirty="0" smtClean="0"/>
              <a:t> oxidation of one mole of ethanol to one mole to one mole of acetic acid requires 2 moles of </a:t>
            </a:r>
            <a:r>
              <a:rPr lang="en-US" baseline="0" dirty="0" err="1" smtClean="0"/>
              <a:t>NAD.This</a:t>
            </a:r>
            <a:r>
              <a:rPr lang="en-US" baseline="0" dirty="0" smtClean="0"/>
              <a:t> greatly exceeds the supply of NAD in the </a:t>
            </a:r>
            <a:r>
              <a:rPr lang="en-US" baseline="0" dirty="0" err="1" smtClean="0"/>
              <a:t>liver.Hence</a:t>
            </a:r>
            <a:r>
              <a:rPr lang="en-US" baseline="0" dirty="0" smtClean="0"/>
              <a:t> the NAD availability limits the metabolism of ethanol by 8gm or 10 ml an hour in a 70kg adult.</a:t>
            </a:r>
          </a:p>
          <a:p>
            <a:r>
              <a:rPr lang="en-US" baseline="0" dirty="0" smtClean="0"/>
              <a:t>Hence hepatic ethanol saturates at relatively low blood level and high BEL level. Ethanol level follows a zero order kinetics</a:t>
            </a:r>
          </a:p>
          <a:p>
            <a:r>
              <a:rPr lang="en-US" baseline="0" dirty="0" smtClean="0"/>
              <a:t>CYP2E1 is induced by chronic consumption of ethanol, increasing the clearance of the substrate and activation of certain toxins like CCL4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FC26E-C2D4-4576-8EA2-80CB2A8B5A08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373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218D-C47F-40A7-822D-354E8EBF33B0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DE07-1486-4F1B-B067-65065B54D8B4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00D6-CB1A-467C-B4DE-84404559C948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C3DA-D2AD-4E24-A811-DA69EE465D62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D53-837A-4272-B196-80583958C103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709FE-7B5B-45F5-A70B-B66102A5EBF3}" type="datetime1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B149-35A6-46A8-99CF-CA470406089D}" type="datetime1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27A8-6576-458E-817F-AA928477BEAE}" type="datetime1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5E44-CE81-4E9B-A1D8-DC715B93278F}" type="datetime1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52C0-AC50-4ACB-A623-DE04F9785941}" type="datetime1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CD-FB1A-460C-85E9-1E6AE444F5D7}" type="datetime1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3ABEB-8DE9-47DD-8AB2-DB167EE5FDAE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media24.wav"/><Relationship Id="rId7" Type="http://schemas.openxmlformats.org/officeDocument/2006/relationships/image" Target="../media/image10.wmf"/><Relationship Id="rId2" Type="http://schemas.microsoft.com/office/2007/relationships/media" Target="../media/media24.wav"/><Relationship Id="rId1" Type="http://schemas.openxmlformats.org/officeDocument/2006/relationships/tags" Target="../tags/tag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2.png"/><Relationship Id="rId2" Type="http://schemas.microsoft.com/office/2007/relationships/media" Target="../media/media9.wav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hQSERQUExQWFRQWGBcVFxcXFxQXFRQUFxUVFhUVFBYXHCYeFxkjGRQVHy8gIycpLCwsFR4xNTAqNSYrLCkBCQoKDgwOGg8PGjQkHyQsLCwsLCwsLCksLCwsLCwsLCwsLCwsLCwsLCwsLCwpLCwsLCwsLCwpLCksKSwsLCwsLP/AABEIAI4BYgMBIgACEQEDEQH/xAAcAAACAgMBAQAAAAAAAAAAAAAEBQMGAAECBwj/xABCEAABAwIEAwUFBgQFAgcAAAABAAIRAyEEEjFBBVFhBiJxgZETMqGx8AcUQsHR4SNicvEVM1KSsoLiF0NTVJPC0v/EABoBAAIDAQEAAAAAAAAAAAAAAAIDAAEEBQb/xAAnEQACAgICAgIDAAIDAAAAAAAAAQIRAyESMQRBEyIyUWHB8BRxof/aAAwDAQACEQMRAD8A8cIR/DnDKW8zPhG/oUvlGYN1jYfpobIJK0Mh2HE92DqD5EX/AG9Ubw8SAeR+EIGjXAmd48EZwmtDiDpF/wAkMX6DkvY5wzUaHTsoMOwzb4IivULiSdT0A+SIlkYeQ4EX3RWAxMltYEwO68B3uu69I0QT3wbJXwnjJoVScjXtcIc0i5adcp2PIpc0WPMWzKTAJadNoHXr9dUte+AZA9STfX481Y8BTpF5Lu+MuZrXAQ9kEOuTZzZHoeiq+MGV7haBIkTFtLrPfoKhrw19A0nF7iHg2AJkjSGjTxJ5bqLEcdqiRM2iddBoD5BJw+1lzXdaRrEdIveUKj9tl3oLGPzO69Znn5qarl/m001B8N0lZU8Z8LD6CLw9cxe4GhmB4eCOSa6Iq9jJsscC0iIA3mIFiPL4orA15EEgR3r2sT3m9QgKdE5g55OUjMQDHdnntpbnsjcOTSIxDgGiZpscM2frB1aOZtPNDJeyL9HXFcAQ4R7jmtcHGO6Lw0X2zE2HzJXLR7MGBEmZ0EAyImZHvWHTVQ8M4qDmp1pyG7SAXezJjYbGBI5gW1U3EMdTggONSBAgEQDA1P1ZMsGiw8Pfma4t01DoFnbjpbpyQ/EOMlrYbIde51Gto9Ev7NY6TUadABAGg1H7LXEKwc9x1ABaPH+8oZv66G4472BM4g8u7xnMe9pJnrsOgQmIBJMbCepnKCjMPgi5w2uAfX69FFRw2eoGC+s+AOvzWXmk/wDo1ODoUYZnfzbmfhon7cY5gABjp43TOn2Wpvc2nQc3M2TVqPIDQCB3Wge8QPn6K8TQh7hyMLNk8iORUaPHwtN2McNxKo4gASmYNTk31KD4DTEE7pvlWeCG5NOkAmq/emfIgrX3k7sePIfkUaVohPQlsEOLHJ3+0oZ/GaQ1dHkmTlXO1OHGQO3mE+MbF3ug13H6Q/Eon9pqQ0kqnrSesaHfEi0Ve1oHutQFftPUdpDUlJWZgjUET44k2JxT3+84nzQxYsNVdsoE62RojcYIJ4YzvBI+0FfPXefL0Vr4fQysc/ZoVIxVTM9x6o8W5NnLzyvf7IVi2tLSZTFixYoQ0sWLFCGltYsUIdojCOvHNDrYKtoidMZBH8NZc+H5oCk6Wg/UptwZk5vJJXZovQ3wNQj9EwYGuPI7TueSDoU+a6q8kwX0d4qllmRBAOqrYpS4GE2x2JcKbrkwIA11tbkkmGx0OuPEX89krIrQcWM8LX/8smBq3oTyWVhnExJaYMedz0QTMW1xIAuTaTEIx+KNIzAII1AiRNw7mfyWdadMKW1aIJ0Gp5BZn1tItbz35rHV6bryWknQiR8FKKIbeQ4bxeel9EQKZHg+FvrODWDS5M2aOZOwVgxfBqeHFnmpVcASBBLQfem/dB5lD4HiBbTIBDACD3ZzunYGIGnvG97DkNiqz6lgMjNgJv1cdXHxSJSm5d0hqSaCG49rSSf4jpkB0mm0gWLgf8wjrboUHi6j6ji97iS7c9NPSdF3Tw8dfEflKnec1N50ywR63HpKJSsvjSF4eQHDb6+vNd0nAs319YCypEnkfzCgacrRJi5N7ckXZVUN+zju9UOlvUSpeDuHfBuXg5Rym5d6iPXkg+C4hsViP9B/NDU8WQCGWJgFxN45IMq+qTHY2k7GNTGZAQD9eKXsxOSXNMGInr080FXqcnSfh+65oOzAgkT9WCQ1ew+XovfYszTqNaC95G8Bves4cybx5ofiOFAqOnMHSZJFiZvp1WuxtSnh8zqrnDuPcCAQ09wgS4wTfS2uiBo9pST3qfm0yFz+E/kk49GiGXikmF8Mqmk495rmnrBHkU8bjWEWcPVVvGcWo7kDyS2piaZ91w9UcIy9oKeRPZd/aA7hYHKhh7iYa4lShtYCWvnoDf8AfyT0hd30i51Xqo9peJh0MaZjXxXeBpPqtl73ZSYAB15m+yP/AMCpFvumP9TXSfOZB+tFP+RCDphwwyl9qKdnWQeSvHD+zdNl3RU55oAA8PDe6B7RdnAwe1oZjSnvN1NM/Mtn09Cmx8yEpcQ8kMkY8qKr7IroYfmfRFNwjj+Eoqlwl+4DVp+RGTlkl0gWjhxsP1RFOiNzflujKfDoF3+gUjcKxvPz3Vc7LXjZJbYHxjGBtD2dOSfxQPgqi3hVQ/hI8bK8OcwaD0BKj9sOQ8zf4SmRySj0gn4PJ/aRU2dnqh+ijqPZe3e18YT7M49PKPmpabXbwreSb9joeDiXexD/AIHTFi35ofEdmwf8sweR09VaatAO1QowsG6zuWWLtMDL40I+tFEr0Cxxa4QQoleOK8JbWZaA8XB/IqlVKZaSDYixW/DlWRf05WbC8b/hxCxblYnCTpYsWKwRphqfcEGbT58vmmfCMcxjsptJ12PTohcAJpNA1AM9RLljsM1zgG7ga+CyfJUmalH6oumGYCFFXoRokeBxNSjAGhtzCaDioPvjKfUeq0J2LaAuK2pHqQNJ3SQYabmw5Xj0Kc8dcHU2wQZP7IQkRfQadEnK3ego0Ain5fXNFUnZm5HbXb08+XNaDQdCCu2UQs0mMjQLTpGcsHMDoExwlJoM1nFrOkSeYH7BZSpPJ7rhpEEtFvNY7hdU/hJjlf5WVPJem6LjjJeLdoG1IbSotptZYH8YHiDHrKCHFKmx+S7GFLJzNI3uLfHVcvqn/SPMT8rBCuKVJBv+k1Li9Ucv9sz0uV3W4viA0vbYNInKxuVrjpOoBMfBS8I4W6u8NAmdbQ1rZALnH8IEpvxLARh6mQvNNlN4cDZuYXzADnAMm9uiW/IUJKJax8lZUzx2rGUPIbyBLfgyEHWqnUmSeevnKjaOp/Vc1WWkgfX9luUUujPKcn2xz2bqg+2B/wDT26H91lTEiBAABPjtuhODGC/+gj4hd4gaTsf2SsyuSDxvQVUb7p8STaIEG0eKHpuOewJcToNbnQAbqcCbdI/VWPshTHtQWs9o/M0Bx0YJkkcvdIlZZz4Qs0KNuhDxbjFVhFHKGGmSH6S54tDjvHzlC0sez8TTPMW+SC4vii+tUcfxPcfVxKFa8p8ca40Kct2H4vEA6SR1UVDvWAkk2GpW8FgnVn5W23J2aOf7K24DAsoiGi+7j7x8/wAggyeRHCq7ZoxYJZd9Ij4dwMtbAgT7x5nl4BMDwhw/F8P0NltmKLbzbdGcO4oypaYcPw8xzH6Lmc3PbOn8cI0gZ1Ijpt+qlwdi6XGHEFoNg2BGUc7fGeaOr4e0j0QELPk1a/ZpSXYwY6NPAhEYer7N0xmY4XHMaEHqJ+KEw77TysfDmjKVGe7zu3x29dPPolRV6/2wZaFXGMAaTu4ZY4ZmdRuLax+iSYnH5AS4GB5gzoB/ZXGiz2lM0vxNl7OjhMtHiPiq1j8GHtIgXEX08frcLq+Jm5fWfaFyTSaj2AYbFCo0Q7vACdReBJIHWVhZ0v1gSekydvisocGa1xcJkzvMb2gC6Pp4Sdsx0mJJW90noXDm4/fsB9nfc6aAu16m0LsYcxv5mI9AmlLAPOg+vAXRlLgTj7xj6+tkp54R7ZHKEe2IGYONwPAfrdStoXm8+KstLgrBrJRlLDtb7rQPJJl5cfSEvyIrpFZpcPqO0afO3zUWKwmUlrj3htf5q3QgcbwcVXAzlixtM8lWPM8kuIifktrfRWGWVa7Y8NDXio0WdY+Ox+uS9Po8BpN1Bd4m3oEp7c8La7COygDLcQOS6GLG4OzJkmpxcTyJYtwsW055ixYsVlDjhtfuZd9R11kfFEvZfyHyS3CNlqJpVyOu11kyQ3aNWOWqY7oDvNgxpPimhpTqJ6pVhXsdl2KcNkbyFadBNWK6uGBkWiZu0a6WOsdOijxnC7SAY2Gt0e+vzClq0pZr9T8UMv2C0IadAjT9/MFSUmxqPgi3sP8AUOY9FlGjeIO+tjYTGizSnfZaiZSa3KY18fK4QtfMDY7bSndXi9ao0Nc81Gj/AFBpMbXcL+qDrMdE5GkaTkF+nJJjOnsbxAaTp3O3I7XW3EWiDa6mNOdhHQQPRbo0JIvEnUIuSKaYz4HVLK7coBzNu0khrpcCA7Kb6BWXilAtwuJqFrYfSeO6LAOB0ItAe0nf3lX+DYX+LDS6TDWnNAEuuT3TNxtCddpaLWYGq55P3iQwQ+plyOLS05XGDLc3Sy52Vp5VX8NMNQdnlr2zr9BSsoucen7WP1zUgpOPoeXVP/ZDKAADYTpOg5Lt8zIoWIsNh8pib+dvELuvTuL/AFOqanhrtSNfrVcjCR1A152Ol/GEmeRexkcYqLZInTmNrbq09l+INw0vLZOUvB0ED3iOcAOHmswGFpmo1jWd1472aD0MdIzHz6KbtfSoYTBljSDUc3IwXJDXE53fEjzWKeRZJLHXY7hxTlZRZDrgyon0vFLQ7kicJXcXNaDqQL9TC7biqOcpMuHBsJ7Ok3m7vHwPuj0+ZTArYI+PwF/0UWa685kfKTkz0cFwikjnilTKxredz+SVNqwQQSCLjmEXxarL45AIQV0/EqijNmn92XfheN9pRa8791466Bw6GPVaxmH3Hn+qB4JXDWsn3XCHeBOvkb+SbubEtdqLeIWadTTRvx3SA8I7vQdDY/kjKFWwG7fkgXMgkKehWvPOJ6HePms6UUtjewilXIf7QbGel+aiHDzUuwCNCZsTv1RdNkuLRo8QPHVvxhScKcSXQO7Ak7Z/3H/FOjadoRlk4xtEVLgoGseQn4un5IpuCaNp8b/DRd1cU1p1GgOo3IDbzaVFhsU57vdht796xBiDmaPG3JG+Uts5ksrfbJsqwtSenxeu7Sl42dAhgJE/1A35EbqTE4B775spc1ku72ZpAaS0AECJBOupKvhXbE8w6tiWN95wHiQNTAQFfjQaSC2LwJcB+PJPTQmOS4ZwRgMuJcepgWiPdjSPieaNFMCSAASZJAEk8zzU+q/oFti0Y3EPHdaG+IPjbNHhpupKeGqgPL6ky0iBPOQZ/ZHFaCbjyVNUvZTTozhtaWnyP+5oPzlA8VrlwqsMZcpj0m+6YsAaIAA8El4tUgVXbBh/4ruvoXHtHkTliwrE8yGli0tqyhhgXHL5o1oDhG6B4W65B308UY6kRcJU1ehsHSD8LS0Tem8hJMFiRIBTqkZQ79jE0+jh9RSYm7OUx9Qoc19N1FjMOS3uui+8j5Jcui2dUYbqbdd7qejiRMySdInwlIqmEf0d5/FdDCVAYEj1AGtpjVZZY0/ZalRYTi2NYBMOuIuSZvFt+hRdWux1Ok2mW5i2XDeYnvA6Hp0VWPBngTmE+a7Zg6rCCHAwZjTdIeKHpjVN/oOqGTzgbQofaEfhJAPM6qdtTvSWwbyNpOpEIuniG2loNiJuTBH7quVBPY14E4ZzdoENLcxAAk5GmT1ePTkCs7dcU+8uz0mEUWhtMVHAxUIcDmE6WFpv4Ku03ukgkmCIgDY2iR0HonHGO04dgGYcsgtqB2aRDgGv21FyPRZnjrKpLf8Agbf1FfD6TnAmG2IFyII3/JENIzRMG8gb8vkEkpY4jeAeqIwDy54k3gmfJbXCwFMb08US0DpJJjbkR56qCvUAmdTEgbfqha1UZsupHLn5WCjqtdV7re7MAkTEixEkfJKcN7Dt1oIrcdbSeDShz8uUbidJPnsq3xzGuqAZyXPJuTsBo0cv3R2KFKi3K2H1AYzAy088said/Tohxj5InW5+P7LZ4+KKfJIy5sj/ABZC1lpR/CaR9tS/rZ/yCjp0+5HNF0HBhY7k5p9CCtGSVKhGNfZMtwNvVRh113l2/qHwQ5N1waPQtgvFD/EPgEEXIziou08wl5WvGvqjFl/Nlq4VUmizzHxKf06mZrXcxlPi23yhVPgFeWObyM+R/srPw50sI5O+Y/7Vz5rjOSOnilcEzvEM0Pl6ftC1QaNN9VO5sg+IUQEGVnydWh67oLptmI1EfAonhLu9VGx73o790D93MZovMAHYACT8fmi+EU4qG49x35Lb4qdK1/DJ5TXFo4xxpUsznuLWA5nHvuhzjsBMEne0WA5jrA8XFcTSaS2YzOMWtJgTPK5BkHkYYV8I19nNDttNuXgspYTKAGgNA2UjFzWk2/8Aw5L0zlxUNQoh1IblQvcAnw8LI/y0U5IgLei5LV1UrKB9Za4eFBd7BcmdmFGaigqYgDU2QNPiGaTo3a+vXwWuOOMPxQDYTisaWkAanoTyH5qs9qsYWUahJvU7jRbSb6dAi8VxIAl5NtjsBzVG45xX2zxE5G2bO/Nx8U1KxcpULViyFpNM5pbWLFZRPTEBruvyTnD4jOPn+6Tn3B5rVGsWmR/dLasNOh/Tws3CJo1XsPRA4HHA6a7hM2YhjgAbFBb6YyvaIP8AE7mRFypXYnM2xUVdgQ7o2+Bg/BLavot/0KpvjYfQhTNqGNY10B8/BABzhobdb/EQVIx7592TzaRp0BF0iWNlpjOmwDUoypQ7oIBbcSSG7iwyk6dUopYhw97NBFszduhaUbU4wIguIiPwvbMXE8781iljkmaIyRsNPIHn3beohS0nCfdB3/FHSyEbj6ZJ7wn0/RSjirG/itGjZPwEq6l+iWix9kMGzKX1mNcBUnM4w1rWtk7aTeeiq3aZ4fWLmthmjGwc2UaFxO5n5DZRHio0DnxpADgIttHQa8goKmLGoa53iQAPzQ48MlNzYUsi40gRzCQIB0/Vd0qDxtErb8U/UAN9Sf2Q7y46uJ+uWi2qL9iXIIbXDJmHHoTbzkBD1sc5/XluBzsf7eKxuFnYwL9ALemqNwlFgBLs0wYAAA6STt4KfWO+yXKWiHAcJL3BzjzcXHQAaklIeJGaruU2nlsntbiuYZAbC5O0D8LfNLsTSGa+4B8iE3HJ3chckvQEyvpKk9sCunYMbKN2DI6pjcWAk0XfAVs9Nj+YE+I7rvitV2Qfry+EJd2PrSH0Xa++z5OHy9SneJoyAd9PMfXxC5GaHCbR3MUvkxpizF0s1M8xdKFYaNjfTQ+CXY7CFj4AsdI3lXin6F5oOuRHwmvkqAnQ2Pgd/VXrgzLP/wCn/wCy4d2FpUwA8OLoEuzEXi8AWF0dg8D7FpAJIMaxMCYk76pXkR3yH+PySpm2j3vL5hRgd4LtrrOPUD8/yUYddcycrijoJbJnkRc6WRnAKYLnO2Ay+pB/JKcRTJaPEk/L9U04dVFGmAbueZAloMaD3iPoro+DJylGP67MXmVGDf7HTnIerVUFXGBKcXxxjSQTpryHiTZd44gyq1kHVxCreP7bUG/jzHk2/wCyruP7dl1qbLcyf0VpNlOSRdanEZdAFhqb+gshcTxRrdXAeJVAZxfE1nBlPMSbBtNpLj4ASSrBw77LcbX71UikN87i54/6WzHmQi4gfJ+jMf2qp6B0jeN/BKsX2uMZWMhvU6q50fsioM/za9Rx/lDGD45ijqX2XYGL+2d19p+jQiSQDk2eS43ir6tnG3IaIOF7b/4TYA7VR4VD+YUNb7EsM7/Lr1m+Ps3j5AoxbTPGIWl60fsGd/7sf/Ef/wBrFCjyNbWltWUSuNoWg2VhK7ww7yFBHMFtwjsPxXQPEhbp4fMQFxieGEXCjjZE2hrhstR0NflBNpPdF7Ak6eKd/wCAU+6MxzZ8hFojaCOZ36KhiQbW8E/wPF6raYhwqNb3ixwHdPzg20WeeOS6YxTXsPxWBa0EtLg4H3SZJ2MQEGKgBkz4QD8Fn+OsdPtA9pM3blcJ8O6V2zGU3WbVaOWaW/kfmgprTQSaJKGGe+MoJ5WcPgUXVwtRx77S2dzm08TqndLizzTaDUY8iAMrgbbB15PnZQ8RrH2be7BIkhrcoB3sO7vyWB5pOVNGnjGuxQ3h1wBE/wBQ/WAsPD4kSD4OBQr8Q4OdqY0tr4KTDVXSe6T5RZaaYnkdNwQNiSLxouOJYQ0nupmCRF9zImUfTxEBxsDktJa2HZrkF24aduSVYzijC4lzwTNyCDJ5zugTk3pBarZz7Nzo5aIhnC7TqPGwS/EdoGz3QT4xHol+J43UcIByt5BNUJsByih3XxVOlrB6bnySbF8Sc+QO6DtuehKXTuVg+inRxJC3NsY8Mph1RodudlrHg57cgPRc4eplcDyH5LVavdSnysJPRCKxCmZXJUVWpIU2CZPiicUXZNhcS+m9r26tM+PMHoRbzXqHZHhzcc45btyF5AscwgZTyPe/TZec4jhVZoBNKqBtNN4mdNQvQPsexX3WtW9tNJzw0M9o1zGu1LmgugT7pjos+TFGdX6H4ck8aaXsf1+yVG4NMtPOXA/EpHh+CUvvQp1HE0wJaZiHT3ZI2mdFbO1HF3OtlLJ3Blp8CIPqFUamHLnTN+YN1gzThGSUVs62DHKcbn7Llj2Fol75Cr+IqzPwUP35+XK6oX9IbbzAugsXxJtMXILtm7+fILN5Ob5HxgPxY1jVyYVVfEDzPnp9dVE6poBr+aTnipd5680Jxjjf3ekSD/FeIpjduxqnlF45nwWaHjSnJRLn5EYpsaYvtVh6TiKlRpymMrZc4ka5osLzZJMZ9pYzE02OcTaXENaBtDWz89yqKQtimvS4PGhhVI89m8qeV2x7ju22Jq/jyD+QR8TJSWrVc73nE+JJXDGqUNWqjM22RsanfZbszUx2IbRp2HvPebimwRLjz1AA3JASlzF7N9j2BFPA1a0d6rVLJ/lptbA8M1R3ooykWHhPAKGBp+zoMufeeYNR55vd+QsOSYYWo9uafxLulT3OpWPZzUQTBqzA4ybrbHAbLtxUZqKygqk9F0oKWsqlGUa5VlB3sh1WKMVuixQo+TVsLS7ptkwrBMU2E1UVSmWkg7KfB7qkEMMH7yYILBMufBFkqyhPjMGQS4Xkk+CFZUIMjVOcS6yTFUyEv3x2lv8Aa35wuhjBrkZPUSOXu6IZbQ0iBH3snp/TDfgAtmq43DiPO6HC6gquKLtkn3ip/rf/ALnfquPaOOrneZK1JWrqUiE9DCF4JsQDubmyFq0SDH1B0TPB4SrBIdlG8H9PBB4ukQ6C7Npfy6pcacqsJ9A2VZC7hYmUCcZF1lW5WD4KUQnY2Q7oPryU9SgDHgEMx/L6hOqHAMS5ucYesWxMilUIPUGLhLapjFsUHCr1H7CeCCpVxT3C7KbGsdE5XPcScp2MMjnBPNecPEGCCCNQbEeIXrP2I8coUaddlV4puqPaWlxDWuhsZcxsHX0Os20VrfZG2ui6Y5nsiQ4j9VWsZxK7mENLTqHXkEAQQdRACcdouK085LiABfNmaGgc5KTdmOAtxdKpiy9z2PqvbTaO61rGENDiRDiSQTM2ELNJNukdGElGKcvZR8B2nZgsbWAYTRJ9m5sZg0WNmnaZTzFdr8G4S11Js+IP+3VOeJ/ZvhS1zqYNJ1+8HOdc/wCtryQ4TuIPULxvFsLHubaWuLTGhIJFvRW8cZdgLLOH4jbiXakOquDc3s7RlJaTa5ymxE+BUVPi9GLucPFhn4Fb4L2KxeKBdTpHLMZ3kMbPIF0ZvKVNxTsFiqDS6pS7ouXMLXgf1ZTIHUhC8OMnzZHt7IKvaamwH2TS52zngBo65QSXeZSDE4h9VxfUcXOOpPw8B0UrsJC17FOw44Q/Ez5ck59kAYuvZojIsDFosz0CinspWNXdVikaJUIRhi95+y1gqcGaG+9Sq1Q4byXZ/wDi5q8LDV6r9guKqDEYikD/AAjTD3D+drg1pHk50+A5KFF9D4EoWo8nRPeK8HN3M01I5c4SgshEWnYIaHMrg0m80Q9QucqIYxoRVKOaCzqSnVVlDKTzWIUVlihD5gXbVwulGAGNcx1PKRD83vbZeR81M3AupmHDW46hBupQAeaOwFcmA4yBa+w6JatPQYbw4e95IioLIjC4RpzZZBGvIqCs2JRxkmRqgStTkFJqlMg3TxKcf73kiYIOCt5lytShISNXSjBW5VFna1KyV01k+SogecUwMIBObzg7eX7pdUdJM6rIUbihjBIJys6WQuMy3KYCZK7a3dRrppUIXP7McDTfxTCtqZXNzEgOiC5tN7mgzvmDY6wveOK0xSJLnCNZJv5r5o4RjRSqMcQSBIPO9pHUSrXxztji8uX273M2zhj3Af1OBcfMlKasfB1sYfaniKL/AGT2AZ5ILxq5oGh53j6Kr/ZzENNKoyRMzB3EAWG+iRYzEvqXe8uPM7DkBoEOqqkW53K0X/sF2NpY7FVBUBLKTM+Vtszi4BonYam17L1jhlEYWkKNEezpiYbcwXEl13SdSTqvHvsz7SVMHVq1GgPBa1r2OJGZsk2dfK4RyIufEWPtH9q9OoM1NtZvMEU/Scyp/wADj3vo32y7Yvw9Y04NQluZpkBokkd7fUJv9lfYICl99qlrqldmamMs+yDnElwJ/E6NhYHW5Xj3HeOuxFbORAgACZMCTc7m5Xt32X9sRUwTcPlIqUGNE2LHNPunWQY1EbaqoxXsmTI5aiOsWMhOcj1VdxnaVransTq4b37pB152Cc0MP96qkOMGHEGLWjX1QFfsvTLszoc7mQJ5WMSlSt9GmPFal2VJn2a4Wo2fa1g47/w4Hg3Lp5pXR+yaqa5Z7VvsQ3N7TKcxkxlyT73nHyV0xeINCoykwA5rDNNjbcbXRmGwGJp4gVnPpmlkLHNBdJJMzGWNgrTYMoR7Kfivsg7v8PES7k9kA+bSSPQqhcR4W+hUdSqDK9pgjUdCDuCF7bj+OFrsrWi+68k7WY32uLquvYhl/wCUBp+IKdCVmfLBJCM05WCnCkWJpnOIXoX2KcVFLHmm6B7amWD+tpDwPMB3wXn8KbCYl1N7XsJa9hDmuGocDII8woUfWqAxvC2Pv7p5j8wl3YftN9/wbKxbldJY8bZ2xJb/ACmZvpp1T1318EzsX0VLH8Gqt0GYdNfRJqocDBkH0V/f9epQWIptcO80HxCqglIpBnmszuCsGK4dT2EeCXVsO0c1QVgv3k8li6kdfgsVFn//2Q=="/>
          <p:cNvSpPr>
            <a:spLocks noChangeAspect="1" noChangeArrowheads="1"/>
          </p:cNvSpPr>
          <p:nvPr/>
        </p:nvSpPr>
        <p:spPr bwMode="auto">
          <a:xfrm>
            <a:off x="155575" y="-1531938"/>
            <a:ext cx="7924800" cy="3190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028" name="AutoShape 4" descr="data:image/jpeg;base64,/9j/4AAQSkZJRgABAQAAAQABAAD/2wCEAAkGBhQSERQUExQWFRQWGBcVFxcXFxQXFRQUFxUVFhUVFBYXHCYeFxkjGRQVHy8gIycpLCwsFR4xNTAqNSYrLCkBCQoKDgwOGg8PGjQkHyQsLCwsLCwsLCksLCwsLCwsLCwsLCwsLCwsLCwsLCwpLCwsLCwsLCwpLCksKSwsLCwsLP/AABEIAI4BYgMBIgACEQEDEQH/xAAcAAACAgMBAQAAAAAAAAAAAAAEBQMGAAECBwj/xABCEAABAwIEAwUFBgQFAgcAAAABAAIRAyEEEjFBBVFhBiJxgZETMqGx8AcUQsHR4SNicvEVM1KSsoLiF0NTVJPC0v/EABoBAAIDAQEAAAAAAAAAAAAAAAIDAAEEBQb/xAAnEQACAgICAgIDAAIDAAAAAAAAAQIRAyESMQRBEyIyUWHB8BRxof/aAAwDAQACEQMRAD8A8cIR/DnDKW8zPhG/oUvlGYN1jYfpobIJK0Mh2HE92DqD5EX/AG9Ubw8SAeR+EIGjXAmd48EZwmtDiDpF/wAkMX6DkvY5wzUaHTsoMOwzb4IivULiSdT0A+SIlkYeQ4EX3RWAxMltYEwO68B3uu69I0QT3wbJXwnjJoVScjXtcIc0i5adcp2PIpc0WPMWzKTAJadNoHXr9dUte+AZA9STfX481Y8BTpF5Lu+MuZrXAQ9kEOuTZzZHoeiq+MGV7haBIkTFtLrPfoKhrw19A0nF7iHg2AJkjSGjTxJ5bqLEcdqiRM2iddBoD5BJw+1lzXdaRrEdIveUKj9tl3oLGPzO69Znn5qarl/m001B8N0lZU8Z8LD6CLw9cxe4GhmB4eCOSa6Iq9jJsscC0iIA3mIFiPL4orA15EEgR3r2sT3m9QgKdE5g55OUjMQDHdnntpbnsjcOTSIxDgGiZpscM2frB1aOZtPNDJeyL9HXFcAQ4R7jmtcHGO6Lw0X2zE2HzJXLR7MGBEmZ0EAyImZHvWHTVQ8M4qDmp1pyG7SAXezJjYbGBI5gW1U3EMdTggONSBAgEQDA1P1ZMsGiw8Pfma4t01DoFnbjpbpyQ/EOMlrYbIde51Gto9Ev7NY6TUadABAGg1H7LXEKwc9x1ABaPH+8oZv66G4472BM4g8u7xnMe9pJnrsOgQmIBJMbCepnKCjMPgi5w2uAfX69FFRw2eoGC+s+AOvzWXmk/wDo1ODoUYZnfzbmfhon7cY5gABjp43TOn2Wpvc2nQc3M2TVqPIDQCB3Wge8QPn6K8TQh7hyMLNk8iORUaPHwtN2McNxKo4gASmYNTk31KD4DTEE7pvlWeCG5NOkAmq/emfIgrX3k7sePIfkUaVohPQlsEOLHJ3+0oZ/GaQ1dHkmTlXO1OHGQO3mE+MbF3ug13H6Q/Eon9pqQ0kqnrSesaHfEi0Ve1oHutQFftPUdpDUlJWZgjUET44k2JxT3+84nzQxYsNVdsoE62RojcYIJ4YzvBI+0FfPXefL0Vr4fQysc/ZoVIxVTM9x6o8W5NnLzyvf7IVi2tLSZTFixYoQ0sWLFCGltYsUIdojCOvHNDrYKtoidMZBH8NZc+H5oCk6Wg/UptwZk5vJJXZovQ3wNQj9EwYGuPI7TueSDoU+a6q8kwX0d4qllmRBAOqrYpS4GE2x2JcKbrkwIA11tbkkmGx0OuPEX89krIrQcWM8LX/8smBq3oTyWVhnExJaYMedz0QTMW1xIAuTaTEIx+KNIzAII1AiRNw7mfyWdadMKW1aIJ0Gp5BZn1tItbz35rHV6bryWknQiR8FKKIbeQ4bxeel9EQKZHg+FvrODWDS5M2aOZOwVgxfBqeHFnmpVcASBBLQfem/dB5lD4HiBbTIBDACD3ZzunYGIGnvG97DkNiqz6lgMjNgJv1cdXHxSJSm5d0hqSaCG49rSSf4jpkB0mm0gWLgf8wjrboUHi6j6ji97iS7c9NPSdF3Tw8dfEflKnec1N50ywR63HpKJSsvjSF4eQHDb6+vNd0nAs319YCypEnkfzCgacrRJi5N7ckXZVUN+zju9UOlvUSpeDuHfBuXg5Rym5d6iPXkg+C4hsViP9B/NDU8WQCGWJgFxN45IMq+qTHY2k7GNTGZAQD9eKXsxOSXNMGInr080FXqcnSfh+65oOzAgkT9WCQ1ew+XovfYszTqNaC95G8Bves4cybx5ofiOFAqOnMHSZJFiZvp1WuxtSnh8zqrnDuPcCAQ09wgS4wTfS2uiBo9pST3qfm0yFz+E/kk49GiGXikmF8Mqmk495rmnrBHkU8bjWEWcPVVvGcWo7kDyS2piaZ91w9UcIy9oKeRPZd/aA7hYHKhh7iYa4lShtYCWvnoDf8AfyT0hd30i51Xqo9peJh0MaZjXxXeBpPqtl73ZSYAB15m+yP/AMCpFvumP9TXSfOZB+tFP+RCDphwwyl9qKdnWQeSvHD+zdNl3RU55oAA8PDe6B7RdnAwe1oZjSnvN1NM/Mtn09Cmx8yEpcQ8kMkY8qKr7IroYfmfRFNwjj+Eoqlwl+4DVp+RGTlkl0gWjhxsP1RFOiNzflujKfDoF3+gUjcKxvPz3Vc7LXjZJbYHxjGBtD2dOSfxQPgqi3hVQ/hI8bK8OcwaD0BKj9sOQ8zf4SmRySj0gn4PJ/aRU2dnqh+ijqPZe3e18YT7M49PKPmpabXbwreSb9joeDiXexD/AIHTFi35ofEdmwf8sweR09VaatAO1QowsG6zuWWLtMDL40I+tFEr0Cxxa4QQoleOK8JbWZaA8XB/IqlVKZaSDYixW/DlWRf05WbC8b/hxCxblYnCTpYsWKwRphqfcEGbT58vmmfCMcxjsptJ12PTohcAJpNA1AM9RLljsM1zgG7ga+CyfJUmalH6oumGYCFFXoRokeBxNSjAGhtzCaDioPvjKfUeq0J2LaAuK2pHqQNJ3SQYabmw5Xj0Kc8dcHU2wQZP7IQkRfQadEnK3ego0Ain5fXNFUnZm5HbXb08+XNaDQdCCu2UQs0mMjQLTpGcsHMDoExwlJoM1nFrOkSeYH7BZSpPJ7rhpEEtFvNY7hdU/hJjlf5WVPJem6LjjJeLdoG1IbSotptZYH8YHiDHrKCHFKmx+S7GFLJzNI3uLfHVcvqn/SPMT8rBCuKVJBv+k1Li9Ucv9sz0uV3W4viA0vbYNInKxuVrjpOoBMfBS8I4W6u8NAmdbQ1rZALnH8IEpvxLARh6mQvNNlN4cDZuYXzADnAMm9uiW/IUJKJax8lZUzx2rGUPIbyBLfgyEHWqnUmSeevnKjaOp/Vc1WWkgfX9luUUujPKcn2xz2bqg+2B/wDT26H91lTEiBAABPjtuhODGC/+gj4hd4gaTsf2SsyuSDxvQVUb7p8STaIEG0eKHpuOewJcToNbnQAbqcCbdI/VWPshTHtQWs9o/M0Bx0YJkkcvdIlZZz4Qs0KNuhDxbjFVhFHKGGmSH6S54tDjvHzlC0sez8TTPMW+SC4vii+tUcfxPcfVxKFa8p8ca40Kct2H4vEA6SR1UVDvWAkk2GpW8FgnVn5W23J2aOf7K24DAsoiGi+7j7x8/wAggyeRHCq7ZoxYJZd9Ij4dwMtbAgT7x5nl4BMDwhw/F8P0NltmKLbzbdGcO4oypaYcPw8xzH6Lmc3PbOn8cI0gZ1Ijpt+qlwdi6XGHEFoNg2BGUc7fGeaOr4e0j0QELPk1a/ZpSXYwY6NPAhEYer7N0xmY4XHMaEHqJ+KEw77TysfDmjKVGe7zu3x29dPPolRV6/2wZaFXGMAaTu4ZY4ZmdRuLax+iSYnH5AS4GB5gzoB/ZXGiz2lM0vxNl7OjhMtHiPiq1j8GHtIgXEX08frcLq+Jm5fWfaFyTSaj2AYbFCo0Q7vACdReBJIHWVhZ0v1gSekydvisocGa1xcJkzvMb2gC6Pp4Sdsx0mJJW90noXDm4/fsB9nfc6aAu16m0LsYcxv5mI9AmlLAPOg+vAXRlLgTj7xj6+tkp54R7ZHKEe2IGYONwPAfrdStoXm8+KstLgrBrJRlLDtb7rQPJJl5cfSEvyIrpFZpcPqO0afO3zUWKwmUlrj3htf5q3QgcbwcVXAzlixtM8lWPM8kuIifktrfRWGWVa7Y8NDXio0WdY+Ox+uS9Po8BpN1Bd4m3oEp7c8La7COygDLcQOS6GLG4OzJkmpxcTyJYtwsW055ixYsVlDjhtfuZd9R11kfFEvZfyHyS3CNlqJpVyOu11kyQ3aNWOWqY7oDvNgxpPimhpTqJ6pVhXsdl2KcNkbyFadBNWK6uGBkWiZu0a6WOsdOijxnC7SAY2Gt0e+vzClq0pZr9T8UMv2C0IadAjT9/MFSUmxqPgi3sP8AUOY9FlGjeIO+tjYTGizSnfZaiZSa3KY18fK4QtfMDY7bSndXi9ao0Nc81Gj/AFBpMbXcL+qDrMdE5GkaTkF+nJJjOnsbxAaTp3O3I7XW3EWiDa6mNOdhHQQPRbo0JIvEnUIuSKaYz4HVLK7coBzNu0khrpcCA7Kb6BWXilAtwuJqFrYfSeO6LAOB0ItAe0nf3lX+DYX+LDS6TDWnNAEuuT3TNxtCddpaLWYGq55P3iQwQ+plyOLS05XGDLc3Sy52Vp5VX8NMNQdnlr2zr9BSsoucen7WP1zUgpOPoeXVP/ZDKAADYTpOg5Lt8zIoWIsNh8pib+dvELuvTuL/AFOqanhrtSNfrVcjCR1A152Ol/GEmeRexkcYqLZInTmNrbq09l+INw0vLZOUvB0ED3iOcAOHmswGFpmo1jWd1472aD0MdIzHz6KbtfSoYTBljSDUc3IwXJDXE53fEjzWKeRZJLHXY7hxTlZRZDrgyon0vFLQ7kicJXcXNaDqQL9TC7biqOcpMuHBsJ7Ok3m7vHwPuj0+ZTArYI+PwF/0UWa685kfKTkz0cFwikjnilTKxredz+SVNqwQQSCLjmEXxarL45AIQV0/EqijNmn92XfheN9pRa8791466Bw6GPVaxmH3Hn+qB4JXDWsn3XCHeBOvkb+SbubEtdqLeIWadTTRvx3SA8I7vQdDY/kjKFWwG7fkgXMgkKehWvPOJ6HePms6UUtjewilXIf7QbGel+aiHDzUuwCNCZsTv1RdNkuLRo8QPHVvxhScKcSXQO7Ak7Z/3H/FOjadoRlk4xtEVLgoGseQn4un5IpuCaNp8b/DRd1cU1p1GgOo3IDbzaVFhsU57vdht796xBiDmaPG3JG+Uts5ksrfbJsqwtSenxeu7Sl42dAhgJE/1A35EbqTE4B775spc1ku72ZpAaS0AECJBOupKvhXbE8w6tiWN95wHiQNTAQFfjQaSC2LwJcB+PJPTQmOS4ZwRgMuJcepgWiPdjSPieaNFMCSAASZJAEk8zzU+q/oFti0Y3EPHdaG+IPjbNHhpupKeGqgPL6ky0iBPOQZ/ZHFaCbjyVNUvZTTozhtaWnyP+5oPzlA8VrlwqsMZcpj0m+6YsAaIAA8El4tUgVXbBh/4ruvoXHtHkTliwrE8yGli0tqyhhgXHL5o1oDhG6B4W65B308UY6kRcJU1ehsHSD8LS0Tem8hJMFiRIBTqkZQ79jE0+jh9RSYm7OUx9Qoc19N1FjMOS3uui+8j5Jcui2dUYbqbdd7qejiRMySdInwlIqmEf0d5/FdDCVAYEj1AGtpjVZZY0/ZalRYTi2NYBMOuIuSZvFt+hRdWux1Ok2mW5i2XDeYnvA6Hp0VWPBngTmE+a7Zg6rCCHAwZjTdIeKHpjVN/oOqGTzgbQofaEfhJAPM6qdtTvSWwbyNpOpEIuniG2loNiJuTBH7quVBPY14E4ZzdoENLcxAAk5GmT1ePTkCs7dcU+8uz0mEUWhtMVHAxUIcDmE6WFpv4Ku03ukgkmCIgDY2iR0HonHGO04dgGYcsgtqB2aRDgGv21FyPRZnjrKpLf8Agbf1FfD6TnAmG2IFyII3/JENIzRMG8gb8vkEkpY4jeAeqIwDy54k3gmfJbXCwFMb08US0DpJJjbkR56qCvUAmdTEgbfqha1UZsupHLn5WCjqtdV7re7MAkTEixEkfJKcN7Dt1oIrcdbSeDShz8uUbidJPnsq3xzGuqAZyXPJuTsBo0cv3R2KFKi3K2H1AYzAy088said/Tohxj5InW5+P7LZ4+KKfJIy5sj/ABZC1lpR/CaR9tS/rZ/yCjp0+5HNF0HBhY7k5p9CCtGSVKhGNfZMtwNvVRh113l2/qHwQ5N1waPQtgvFD/EPgEEXIziou08wl5WvGvqjFl/Nlq4VUmizzHxKf06mZrXcxlPi23yhVPgFeWObyM+R/srPw50sI5O+Y/7Vz5rjOSOnilcEzvEM0Pl6ftC1QaNN9VO5sg+IUQEGVnydWh67oLptmI1EfAonhLu9VGx73o790D93MZovMAHYACT8fmi+EU4qG49x35Lb4qdK1/DJ5TXFo4xxpUsznuLWA5nHvuhzjsBMEne0WA5jrA8XFcTSaS2YzOMWtJgTPK5BkHkYYV8I19nNDttNuXgspYTKAGgNA2UjFzWk2/8Aw5L0zlxUNQoh1IblQvcAnw8LI/y0U5IgLei5LV1UrKB9Za4eFBd7BcmdmFGaigqYgDU2QNPiGaTo3a+vXwWuOOMPxQDYTisaWkAanoTyH5qs9qsYWUahJvU7jRbSb6dAi8VxIAl5NtjsBzVG45xX2zxE5G2bO/Nx8U1KxcpULViyFpNM5pbWLFZRPTEBruvyTnD4jOPn+6Tn3B5rVGsWmR/dLasNOh/Tws3CJo1XsPRA4HHA6a7hM2YhjgAbFBb6YyvaIP8AE7mRFypXYnM2xUVdgQ7o2+Bg/BLavot/0KpvjYfQhTNqGNY10B8/BABzhobdb/EQVIx7592TzaRp0BF0iWNlpjOmwDUoypQ7oIBbcSSG7iwyk6dUopYhw97NBFszduhaUbU4wIguIiPwvbMXE8781iljkmaIyRsNPIHn3beohS0nCfdB3/FHSyEbj6ZJ7wn0/RSjirG/itGjZPwEq6l+iWix9kMGzKX1mNcBUnM4w1rWtk7aTeeiq3aZ4fWLmthmjGwc2UaFxO5n5DZRHio0DnxpADgIttHQa8goKmLGoa53iQAPzQ48MlNzYUsi40gRzCQIB0/Vd0qDxtErb8U/UAN9Sf2Q7y46uJ+uWi2qL9iXIIbXDJmHHoTbzkBD1sc5/XluBzsf7eKxuFnYwL9ALemqNwlFgBLs0wYAAA6STt4KfWO+yXKWiHAcJL3BzjzcXHQAaklIeJGaruU2nlsntbiuYZAbC5O0D8LfNLsTSGa+4B8iE3HJ3chckvQEyvpKk9sCunYMbKN2DI6pjcWAk0XfAVs9Nj+YE+I7rvitV2Qfry+EJd2PrSH0Xa++z5OHy9SneJoyAd9PMfXxC5GaHCbR3MUvkxpizF0s1M8xdKFYaNjfTQ+CXY7CFj4AsdI3lXin6F5oOuRHwmvkqAnQ2Pgd/VXrgzLP/wCn/wCy4d2FpUwA8OLoEuzEXi8AWF0dg8D7FpAJIMaxMCYk76pXkR3yH+PySpm2j3vL5hRgd4LtrrOPUD8/yUYddcycrijoJbJnkRc6WRnAKYLnO2Ay+pB/JKcRTJaPEk/L9U04dVFGmAbueZAloMaD3iPoro+DJylGP67MXmVGDf7HTnIerVUFXGBKcXxxjSQTpryHiTZd44gyq1kHVxCreP7bUG/jzHk2/wCyruP7dl1qbLcyf0VpNlOSRdanEZdAFhqb+gshcTxRrdXAeJVAZxfE1nBlPMSbBtNpLj4ASSrBw77LcbX71UikN87i54/6WzHmQi4gfJ+jMf2qp6B0jeN/BKsX2uMZWMhvU6q50fsioM/za9Rx/lDGD45ijqX2XYGL+2d19p+jQiSQDk2eS43ir6tnG3IaIOF7b/4TYA7VR4VD+YUNb7EsM7/Lr1m+Ps3j5AoxbTPGIWl60fsGd/7sf/Ef/wBrFCjyNbWltWUSuNoWg2VhK7ww7yFBHMFtwjsPxXQPEhbp4fMQFxieGEXCjjZE2hrhstR0NflBNpPdF7Ak6eKd/wCAU+6MxzZ8hFojaCOZ36KhiQbW8E/wPF6raYhwqNb3ixwHdPzg20WeeOS6YxTXsPxWBa0EtLg4H3SZJ2MQEGKgBkz4QD8Fn+OsdPtA9pM3blcJ8O6V2zGU3WbVaOWaW/kfmgprTQSaJKGGe+MoJ5WcPgUXVwtRx77S2dzm08TqndLizzTaDUY8iAMrgbbB15PnZQ8RrH2be7BIkhrcoB3sO7vyWB5pOVNGnjGuxQ3h1wBE/wBQ/WAsPD4kSD4OBQr8Q4OdqY0tr4KTDVXSe6T5RZaaYnkdNwQNiSLxouOJYQ0nupmCRF9zImUfTxEBxsDktJa2HZrkF24aduSVYzijC4lzwTNyCDJ5zugTk3pBarZz7Nzo5aIhnC7TqPGwS/EdoGz3QT4xHol+J43UcIByt5BNUJsByih3XxVOlrB6bnySbF8Sc+QO6DtuehKXTuVg+inRxJC3NsY8Mph1RodudlrHg57cgPRc4eplcDyH5LVavdSnysJPRCKxCmZXJUVWpIU2CZPiicUXZNhcS+m9r26tM+PMHoRbzXqHZHhzcc45btyF5AscwgZTyPe/TZec4jhVZoBNKqBtNN4mdNQvQPsexX3WtW9tNJzw0M9o1zGu1LmgugT7pjos+TFGdX6H4ck8aaXsf1+yVG4NMtPOXA/EpHh+CUvvQp1HE0wJaZiHT3ZI2mdFbO1HF3OtlLJ3Blp8CIPqFUamHLnTN+YN1gzThGSUVs62DHKcbn7Llj2Fol75Cr+IqzPwUP35+XK6oX9IbbzAugsXxJtMXILtm7+fILN5Ob5HxgPxY1jVyYVVfEDzPnp9dVE6poBr+aTnipd5680Jxjjf3ekSD/FeIpjduxqnlF45nwWaHjSnJRLn5EYpsaYvtVh6TiKlRpymMrZc4ka5osLzZJMZ9pYzE02OcTaXENaBtDWz89yqKQtimvS4PGhhVI89m8qeV2x7ju22Jq/jyD+QR8TJSWrVc73nE+JJXDGqUNWqjM22RsanfZbszUx2IbRp2HvPebimwRLjz1AA3JASlzF7N9j2BFPA1a0d6rVLJ/lptbA8M1R3ooykWHhPAKGBp+zoMufeeYNR55vd+QsOSYYWo9uafxLulT3OpWPZzUQTBqzA4ybrbHAbLtxUZqKygqk9F0oKWsqlGUa5VlB3sh1WKMVuixQo+TVsLS7ptkwrBMU2E1UVSmWkg7KfB7qkEMMH7yYILBMufBFkqyhPjMGQS4Xkk+CFZUIMjVOcS6yTFUyEv3x2lv8Aa35wuhjBrkZPUSOXu6IZbQ0iBH3snp/TDfgAtmq43DiPO6HC6gquKLtkn3ip/rf/ALnfquPaOOrneZK1JWrqUiE9DCF4JsQDubmyFq0SDH1B0TPB4SrBIdlG8H9PBB4ukQ6C7Npfy6pcacqsJ9A2VZC7hYmUCcZF1lW5WD4KUQnY2Q7oPryU9SgDHgEMx/L6hOqHAMS5ucYesWxMilUIPUGLhLapjFsUHCr1H7CeCCpVxT3C7KbGsdE5XPcScp2MMjnBPNecPEGCCCNQbEeIXrP2I8coUaddlV4puqPaWlxDWuhsZcxsHX0Os20VrfZG2ui6Y5nsiQ4j9VWsZxK7mENLTqHXkEAQQdRACcdouK085LiABfNmaGgc5KTdmOAtxdKpiy9z2PqvbTaO61rGENDiRDiSQTM2ELNJNukdGElGKcvZR8B2nZgsbWAYTRJ9m5sZg0WNmnaZTzFdr8G4S11Js+IP+3VOeJ/ZvhS1zqYNJ1+8HOdc/wCtryQ4TuIPULxvFsLHubaWuLTGhIJFvRW8cZdgLLOH4jbiXakOquDc3s7RlJaTa5ymxE+BUVPi9GLucPFhn4Fb4L2KxeKBdTpHLMZ3kMbPIF0ZvKVNxTsFiqDS6pS7ouXMLXgf1ZTIHUhC8OMnzZHt7IKvaamwH2TS52zngBo65QSXeZSDE4h9VxfUcXOOpPw8B0UrsJC17FOw44Q/Ez5ck59kAYuvZojIsDFosz0CinspWNXdVikaJUIRhi95+y1gqcGaG+9Sq1Q4byXZ/wDi5q8LDV6r9guKqDEYikD/AAjTD3D+drg1pHk50+A5KFF9D4EoWo8nRPeK8HN3M01I5c4SgshEWnYIaHMrg0m80Q9QucqIYxoRVKOaCzqSnVVlDKTzWIUVlihD5gXbVwulGAGNcx1PKRD83vbZeR81M3AupmHDW46hBupQAeaOwFcmA4yBa+w6JatPQYbw4e95IioLIjC4RpzZZBGvIqCs2JRxkmRqgStTkFJqlMg3TxKcf73kiYIOCt5lytShISNXSjBW5VFna1KyV01k+SogecUwMIBObzg7eX7pdUdJM6rIUbihjBIJys6WQuMy3KYCZK7a3dRrppUIXP7McDTfxTCtqZXNzEgOiC5tN7mgzvmDY6wveOK0xSJLnCNZJv5r5o4RjRSqMcQSBIPO9pHUSrXxztji8uX273M2zhj3Af1OBcfMlKasfB1sYfaniKL/AGT2AZ5ILxq5oGh53j6Kr/ZzENNKoyRMzB3EAWG+iRYzEvqXe8uPM7DkBoEOqqkW53K0X/sF2NpY7FVBUBLKTM+Vtszi4BonYam17L1jhlEYWkKNEezpiYbcwXEl13SdSTqvHvsz7SVMHVq1GgPBa1r2OJGZsk2dfK4RyIufEWPtH9q9OoM1NtZvMEU/Scyp/wADj3vo32y7Yvw9Y04NQluZpkBokkd7fUJv9lfYICl99qlrqldmamMs+yDnElwJ/E6NhYHW5Xj3HeOuxFbORAgACZMCTc7m5Xt32X9sRUwTcPlIqUGNE2LHNPunWQY1EbaqoxXsmTI5aiOsWMhOcj1VdxnaVransTq4b37pB152Cc0MP96qkOMGHEGLWjX1QFfsvTLszoc7mQJ5WMSlSt9GmPFal2VJn2a4Wo2fa1g47/w4Hg3Lp5pXR+yaqa5Z7VvsQ3N7TKcxkxlyT73nHyV0xeINCoykwA5rDNNjbcbXRmGwGJp4gVnPpmlkLHNBdJJMzGWNgrTYMoR7Kfivsg7v8PES7k9kA+bSSPQqhcR4W+hUdSqDK9pgjUdCDuCF7bj+OFrsrWi+68k7WY32uLquvYhl/wCUBp+IKdCVmfLBJCM05WCnCkWJpnOIXoX2KcVFLHmm6B7amWD+tpDwPMB3wXn8KbCYl1N7XsJa9hDmuGocDII8woUfWqAxvC2Pv7p5j8wl3YftN9/wbKxbldJY8bZ2xJb/ACmZvpp1T1318EzsX0VLH8Gqt0GYdNfRJqocDBkH0V/f9epQWIptcO80HxCqglIpBnmszuCsGK4dT2EeCXVsO0c1QVgv3k8li6kdfgsVFn//2Q=="/>
          <p:cNvSpPr>
            <a:spLocks noChangeAspect="1" noChangeArrowheads="1"/>
          </p:cNvSpPr>
          <p:nvPr/>
        </p:nvSpPr>
        <p:spPr bwMode="auto">
          <a:xfrm>
            <a:off x="155575" y="-1531938"/>
            <a:ext cx="7924800" cy="3190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685800" y="374809"/>
            <a:ext cx="10515600" cy="264687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lIns="91440" tIns="45720" rIns="91440" bIns="45720">
            <a:spAutoFit/>
            <a:sp3d extrusionH="57150">
              <a:bevelT w="57150" h="38100" prst="hardEdge"/>
            </a:sp3d>
          </a:bodyPr>
          <a:lstStyle/>
          <a:p>
            <a:pPr algn="ctr"/>
            <a:r>
              <a:rPr lang="en-US" sz="16600" b="1" i="1" cap="none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FF0000">
                      <a:alpha val="43000"/>
                    </a:srgbClr>
                  </a:outerShdw>
                  <a:reflection blurRad="63500" dist="114300" dir="5400000" sy="-100000" algn="bl" rotWithShape="0"/>
                </a:effectLst>
              </a:rPr>
              <a:t>ALCOHOL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37183" y="5618239"/>
            <a:ext cx="4830617" cy="1200329"/>
          </a:xfrm>
          <a:prstGeom prst="rect">
            <a:avLst/>
          </a:prstGeom>
          <a:solidFill>
            <a:srgbClr val="E4E4E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DR. KUNAL SHARMA</a:t>
            </a:r>
          </a:p>
          <a:p>
            <a:pPr algn="ctr"/>
            <a:r>
              <a:rPr lang="en-US" sz="2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DEPARTMENT OF PHARMACOLOGY</a:t>
            </a:r>
          </a:p>
          <a:p>
            <a:pPr algn="ctr"/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SKMC MUZAFFARPUR</a:t>
            </a:r>
            <a:endParaRPr lang="en-US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5913603"/>
            <a:ext cx="27432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66"/>
                </a:solidFill>
              </a:rPr>
              <a:t>PART - 1</a:t>
            </a:r>
            <a:endParaRPr lang="en-US" sz="40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0"/>
    </mc:Choice>
    <mc:Fallback xmlns="">
      <p:transition spd="slow" advTm="1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GENETIC FACTORS INFLUENCING METABOLISM OF ALCOHOLS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0482" name="Picture 2" descr="http://geology.com/world/world-map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1" y="1571612"/>
            <a:ext cx="8794239" cy="52863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388" y="3857628"/>
            <a:ext cx="86273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ADH1B</a:t>
            </a:r>
            <a:endParaRPr lang="en-IN" b="1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7572396" y="3857628"/>
            <a:ext cx="357190" cy="1428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072462" y="3929066"/>
            <a:ext cx="862737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ADH1B</a:t>
            </a:r>
            <a:endParaRPr lang="en-IN" b="1" dirty="0"/>
          </a:p>
        </p:txBody>
      </p:sp>
      <p:sp>
        <p:nvSpPr>
          <p:cNvPr id="10" name="Rectangle 9"/>
          <p:cNvSpPr/>
          <p:nvPr/>
        </p:nvSpPr>
        <p:spPr>
          <a:xfrm>
            <a:off x="6500826" y="2643182"/>
            <a:ext cx="862737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ADH1B</a:t>
            </a:r>
            <a:endParaRPr lang="en-IN" b="1" dirty="0"/>
          </a:p>
        </p:txBody>
      </p:sp>
      <p:sp>
        <p:nvSpPr>
          <p:cNvPr id="11" name="Rectangle 10"/>
          <p:cNvSpPr/>
          <p:nvPr/>
        </p:nvSpPr>
        <p:spPr>
          <a:xfrm>
            <a:off x="4429124" y="4500570"/>
            <a:ext cx="86273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ADH1B</a:t>
            </a:r>
            <a:endParaRPr lang="en-IN" b="1" dirty="0"/>
          </a:p>
        </p:txBody>
      </p:sp>
      <p:sp>
        <p:nvSpPr>
          <p:cNvPr id="12" name="Rectangle 11"/>
          <p:cNvSpPr/>
          <p:nvPr/>
        </p:nvSpPr>
        <p:spPr>
          <a:xfrm>
            <a:off x="7929586" y="4429132"/>
            <a:ext cx="901209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ALDH-2</a:t>
            </a:r>
            <a:endParaRPr lang="en-IN" b="1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7572396" y="4286256"/>
            <a:ext cx="428628" cy="142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7358082" y="4071942"/>
            <a:ext cx="642942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7072330" y="4286256"/>
            <a:ext cx="785818" cy="2857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929322" y="3071810"/>
            <a:ext cx="901209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ALDH-2</a:t>
            </a:r>
            <a:endParaRPr lang="en-IN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429652" y="6500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4214810" y="3352800"/>
            <a:ext cx="86273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ADH1B</a:t>
            </a:r>
            <a:endParaRPr lang="en-IN" b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57620" y="3929066"/>
            <a:ext cx="1285884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8992" y="3786190"/>
            <a:ext cx="85472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ADH1C</a:t>
            </a:r>
            <a:endParaRPr lang="en-I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93"/>
    </mc:Choice>
    <mc:Fallback xmlns="">
      <p:transition spd="slow" advTm="4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ELIMINATION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Metabolism follows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 order kinetics </a:t>
            </a:r>
            <a:r>
              <a:rPr lang="en-US" dirty="0" smtClean="0"/>
              <a:t>(8-12ml of absolute alcohol/hour)</a:t>
            </a:r>
          </a:p>
          <a:p>
            <a:r>
              <a:rPr lang="en-US" dirty="0" smtClean="0"/>
              <a:t>98% of alcohol is oxidized in the liver.</a:t>
            </a:r>
          </a:p>
          <a:p>
            <a:r>
              <a:rPr lang="en-US" dirty="0" smtClean="0"/>
              <a:t>&lt;10% escapes metabolism.</a:t>
            </a:r>
          </a:p>
          <a:p>
            <a:r>
              <a:rPr lang="en-US" dirty="0" smtClean="0"/>
              <a:t>Excretion occurs in kidney and lungs</a:t>
            </a:r>
          </a:p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8429652" y="6572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3"/>
    </mc:Choice>
    <mc:Fallback xmlns="">
      <p:transition spd="slow" advTm="2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PHARMACODYNAMICS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CENTRAL NERVOUS SYSTEM :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4" name="Down Arrow 3"/>
          <p:cNvSpPr/>
          <p:nvPr/>
        </p:nvSpPr>
        <p:spPr>
          <a:xfrm>
            <a:off x="6357950" y="2214554"/>
            <a:ext cx="857256" cy="335758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 rot="5400000">
            <a:off x="6643702" y="3738895"/>
            <a:ext cx="2000264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SEVERITY</a:t>
            </a:r>
            <a:endParaRPr lang="en-IN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56998" y="2214554"/>
            <a:ext cx="5139227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UNCONTROLLED MOOD SWINGS</a:t>
            </a:r>
          </a:p>
          <a:p>
            <a:pPr algn="ctr"/>
            <a:r>
              <a:rPr lang="en-US" sz="2000" b="1" dirty="0" smtClean="0"/>
              <a:t>EMOTIONAL OUTBURST/ VIOLENT BEHAVIOUR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856826" y="3124200"/>
            <a:ext cx="1589" cy="7342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57422" y="3929066"/>
            <a:ext cx="3515642" cy="40011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CNS FUNCTIONS GET IMPAIRED</a:t>
            </a:r>
            <a:endParaRPr lang="en-IN" sz="2000" b="1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3607587" y="4822041"/>
            <a:ext cx="64294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00298" y="5286388"/>
            <a:ext cx="2711512" cy="40011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GENERAL ANAESTHESIA</a:t>
            </a:r>
            <a:endParaRPr lang="en-IN" sz="2000" b="1" dirty="0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rot="16200000" flipH="1">
            <a:off x="3628264" y="5914288"/>
            <a:ext cx="457146" cy="15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57554" y="6143644"/>
            <a:ext cx="821059" cy="369332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DEATH</a:t>
            </a:r>
            <a:endParaRPr lang="en-IN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7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8"/>
    </mc:Choice>
    <mc:Fallback xmlns="">
      <p:transition spd="slow" advTm="42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CENTRAL NERVOUS SYSTEM</a:t>
            </a:r>
            <a:endParaRPr lang="en-IN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ACUTE ALCOHOLISM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" y="2174875"/>
            <a:ext cx="4192588" cy="22447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dirty="0" smtClean="0"/>
              <a:t>Ethanol adaptation to acute doses act opposite to chronic doses</a:t>
            </a:r>
          </a:p>
          <a:p>
            <a:pPr algn="just">
              <a:buNone/>
            </a:pP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CHRONIC ALCOHOLISM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2447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dirty="0" smtClean="0"/>
              <a:t>Shrinkage of brain; loss of both grey and white matter</a:t>
            </a:r>
          </a:p>
          <a:p>
            <a:pPr algn="just"/>
            <a:r>
              <a:rPr lang="en-US" dirty="0" smtClean="0"/>
              <a:t>Frontal lobe the most sensitive to damage by alcohol.</a:t>
            </a:r>
          </a:p>
          <a:p>
            <a:pPr algn="just">
              <a:buNone/>
            </a:pPr>
            <a:endParaRPr lang="en-IN" dirty="0" smtClean="0"/>
          </a:p>
          <a:p>
            <a:pPr algn="just"/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381000" y="4551959"/>
            <a:ext cx="8001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NEUROTRANSMITTER SYSTEMS :</a:t>
            </a:r>
          </a:p>
          <a:p>
            <a:r>
              <a:rPr lang="en-US" sz="3200" dirty="0" smtClean="0"/>
              <a:t>Acute </a:t>
            </a:r>
            <a:r>
              <a:rPr lang="en-US" sz="3200" dirty="0"/>
              <a:t>ethanol intake</a:t>
            </a:r>
          </a:p>
          <a:p>
            <a:r>
              <a:rPr lang="en-US" sz="3200" dirty="0"/>
              <a:t>  -Activation of the dopaminergic pathways</a:t>
            </a:r>
          </a:p>
          <a:p>
            <a:r>
              <a:rPr lang="en-US" sz="3200" dirty="0"/>
              <a:t>  -Increase in synaptic dopamine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1"/>
    </mc:Choice>
    <mc:Fallback xmlns="">
      <p:transition spd="slow" advTm="4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CENTRAL NERVOUS SYSTEM</a:t>
            </a:r>
            <a:endParaRPr lang="en-IN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525963"/>
          </a:xfrm>
        </p:spPr>
        <p:txBody>
          <a:bodyPr/>
          <a:lstStyle/>
          <a:p>
            <a:r>
              <a:rPr lang="en-US" dirty="0" smtClean="0"/>
              <a:t>ROLE OF NEUROTRANSMITTER SYSTEMS :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IN" dirty="0"/>
          </a:p>
        </p:txBody>
      </p:sp>
      <p:pic>
        <p:nvPicPr>
          <p:cNvPr id="1026" name="Picture 2" descr="File:Dopamine Pathway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714620"/>
            <a:ext cx="3714744" cy="31813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1905000"/>
            <a:ext cx="521497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Acute ethanol intake</a:t>
            </a:r>
          </a:p>
          <a:p>
            <a:pPr algn="just"/>
            <a:r>
              <a:rPr lang="en-US" sz="2800" dirty="0" smtClean="0"/>
              <a:t>  -Activation of the </a:t>
            </a:r>
            <a:r>
              <a:rPr lang="en-US" sz="2800" b="1" dirty="0" err="1" smtClean="0"/>
              <a:t>dopaminergic</a:t>
            </a:r>
            <a:r>
              <a:rPr lang="en-US" sz="2800" dirty="0" smtClean="0"/>
              <a:t> pathways</a:t>
            </a:r>
          </a:p>
          <a:p>
            <a:pPr algn="just"/>
            <a:r>
              <a:rPr lang="en-US" sz="2800" dirty="0" smtClean="0"/>
              <a:t>  -Increase in synaptic dopamine</a:t>
            </a:r>
          </a:p>
          <a:p>
            <a:pPr algn="just"/>
            <a:r>
              <a:rPr lang="en-US" sz="2800" dirty="0" smtClean="0"/>
              <a:t>  -Alteration in the dopamine activity in the    ventral </a:t>
            </a:r>
            <a:r>
              <a:rPr lang="en-US" sz="2800" dirty="0" err="1" smtClean="0"/>
              <a:t>tegmental</a:t>
            </a:r>
            <a:r>
              <a:rPr lang="en-US" sz="2800" dirty="0" smtClean="0"/>
              <a:t>  area(VTA) plays a role in euphoria and reward circuits in the brain.</a:t>
            </a:r>
          </a:p>
          <a:p>
            <a:pPr algn="just"/>
            <a:r>
              <a:rPr lang="en-US" sz="2800" dirty="0" smtClean="0"/>
              <a:t>  -Dopaminergic activity in the VTA is further augmented by </a:t>
            </a:r>
            <a:r>
              <a:rPr lang="en-US" sz="2800" b="1" dirty="0" smtClean="0"/>
              <a:t>opioid receptors</a:t>
            </a:r>
            <a:r>
              <a:rPr lang="en-US" sz="2800" dirty="0" smtClean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4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8"/>
    </mc:Choice>
    <mc:Fallback xmlns="">
      <p:transition spd="slow" advTm="36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CENTRAL NERVOUS SYSTEM</a:t>
            </a:r>
            <a:endParaRPr lang="en-IN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525963"/>
          </a:xfrm>
        </p:spPr>
        <p:txBody>
          <a:bodyPr/>
          <a:lstStyle/>
          <a:p>
            <a:r>
              <a:rPr lang="en-US" dirty="0" smtClean="0"/>
              <a:t>ROLE OF NEUROTRANSMITTER SYSTEMS :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IN" dirty="0"/>
          </a:p>
        </p:txBody>
      </p:sp>
      <p:pic>
        <p:nvPicPr>
          <p:cNvPr id="1026" name="Picture 2" descr="File:Dopamine Pathway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2714620"/>
            <a:ext cx="3929058" cy="31813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1905000"/>
            <a:ext cx="48577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Acute ethanol intake</a:t>
            </a:r>
          </a:p>
          <a:p>
            <a:pPr algn="just"/>
            <a:r>
              <a:rPr lang="en-US" sz="2800" dirty="0" smtClean="0"/>
              <a:t>  -Acute ethanol ingestion causes release of </a:t>
            </a:r>
            <a:r>
              <a:rPr lang="el-GR" sz="2800" dirty="0" smtClean="0"/>
              <a:t>β</a:t>
            </a:r>
            <a:r>
              <a:rPr lang="en-US" sz="2800" dirty="0" smtClean="0"/>
              <a:t> </a:t>
            </a:r>
            <a:r>
              <a:rPr lang="en-US" sz="2800" b="1" dirty="0" err="1" smtClean="0"/>
              <a:t>endorphines</a:t>
            </a:r>
            <a:r>
              <a:rPr lang="en-US" sz="2800" dirty="0" smtClean="0"/>
              <a:t> which act on the </a:t>
            </a:r>
            <a:r>
              <a:rPr lang="el-GR" sz="2800" b="1" dirty="0" smtClean="0"/>
              <a:t>μ</a:t>
            </a:r>
            <a:r>
              <a:rPr lang="en-US" sz="2800" b="1" dirty="0" smtClean="0"/>
              <a:t> receptor </a:t>
            </a:r>
            <a:r>
              <a:rPr lang="en-US" sz="2800" dirty="0" smtClean="0"/>
              <a:t>and increases dopamine release.</a:t>
            </a:r>
          </a:p>
          <a:p>
            <a:pPr algn="just"/>
            <a:r>
              <a:rPr lang="en-US" sz="2800" dirty="0" smtClean="0"/>
              <a:t>  -Increase in </a:t>
            </a:r>
            <a:r>
              <a:rPr lang="en-US" sz="2800" b="1" dirty="0" smtClean="0"/>
              <a:t>5-HT</a:t>
            </a:r>
            <a:r>
              <a:rPr lang="en-US" sz="2800" dirty="0" smtClean="0"/>
              <a:t> in synaptic space, also plays a role in the </a:t>
            </a:r>
            <a:r>
              <a:rPr lang="en-US" sz="2800" dirty="0" err="1" smtClean="0"/>
              <a:t>dopaminergic</a:t>
            </a:r>
            <a:r>
              <a:rPr lang="en-US" sz="2800" dirty="0" smtClean="0"/>
              <a:t> systems.</a:t>
            </a:r>
          </a:p>
          <a:p>
            <a:pPr algn="just"/>
            <a:r>
              <a:rPr lang="en-US" sz="2800" dirty="0" smtClean="0"/>
              <a:t>  -Activation of </a:t>
            </a:r>
            <a:r>
              <a:rPr lang="en-US" sz="2800" b="1" dirty="0" err="1" smtClean="0"/>
              <a:t>cannabinoid</a:t>
            </a:r>
            <a:r>
              <a:rPr lang="en-US" sz="2800" b="1" dirty="0" smtClean="0"/>
              <a:t> receptor </a:t>
            </a:r>
            <a:r>
              <a:rPr lang="en-US" sz="2800" dirty="0" smtClean="0"/>
              <a:t>affects release of DA, GABA, Glutamate.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8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6"/>
    </mc:Choice>
    <mc:Fallback xmlns="">
      <p:transition spd="slow" advTm="2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CENTRAL NERVOUS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CHRONIC ALCOHOLISM :</a:t>
            </a:r>
          </a:p>
          <a:p>
            <a:pPr algn="just">
              <a:buFontTx/>
              <a:buChar char="-"/>
            </a:pPr>
            <a:r>
              <a:rPr lang="en-US" dirty="0" smtClean="0"/>
              <a:t>Activation of both D2 and D4 receptors hence the desire for alcohol intake and relapse symptoms are higher.</a:t>
            </a:r>
          </a:p>
          <a:p>
            <a:pPr algn="just">
              <a:buFontTx/>
              <a:buChar char="-"/>
            </a:pPr>
            <a:r>
              <a:rPr lang="en-US" dirty="0" smtClean="0"/>
              <a:t>Up-regulation of 5 HT receptors. Higher alcohol intake and lower levels of reaction to alcohol</a:t>
            </a:r>
          </a:p>
          <a:p>
            <a:pPr algn="just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9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6"/>
    </mc:Choice>
    <mc:Fallback xmlns="">
      <p:transition spd="slow" advTm="2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CENTRAL NERVOUS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91194" cy="4525963"/>
          </a:xfrm>
        </p:spPr>
        <p:txBody>
          <a:bodyPr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NEUROCHEMICAL SYSTEMS 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Alcohol disturbs the balance between the excitatory and inhibitory influences in the brain.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Ethanol has predominant effects on the ligand gated, voltage gated ion channels, and GPCR systems</a:t>
            </a:r>
          </a:p>
          <a:p>
            <a:pPr algn="just"/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7"/>
    </mc:Choice>
    <mc:Fallback xmlns="">
      <p:transition spd="slow" advTm="31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CENTRAL NERVOUS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u="sng" dirty="0" smtClean="0"/>
              <a:t>ROLE OF NEUROCHEMICAL SYSTEM</a:t>
            </a:r>
          </a:p>
          <a:p>
            <a:r>
              <a:rPr lang="en-US" dirty="0" smtClean="0"/>
              <a:t>Nicotinic Ach receptors :</a:t>
            </a:r>
          </a:p>
          <a:p>
            <a:pPr>
              <a:buNone/>
            </a:pPr>
            <a:r>
              <a:rPr lang="en-US" dirty="0" smtClean="0"/>
              <a:t>-Increases Ach and dopamine release.</a:t>
            </a:r>
          </a:p>
          <a:p>
            <a:r>
              <a:rPr lang="en-US" dirty="0" smtClean="0"/>
              <a:t>NMDA receptors : </a:t>
            </a:r>
          </a:p>
          <a:p>
            <a:pPr>
              <a:buNone/>
            </a:pPr>
            <a:r>
              <a:rPr lang="en-US" dirty="0" smtClean="0"/>
              <a:t>-Inhibited.</a:t>
            </a:r>
          </a:p>
          <a:p>
            <a:r>
              <a:rPr lang="en-US" dirty="0" smtClean="0"/>
              <a:t>Inhibition of adenosine transport.</a:t>
            </a:r>
          </a:p>
          <a:p>
            <a:r>
              <a:rPr lang="en-US" dirty="0" smtClean="0"/>
              <a:t>Neuronal excitability is reduced by alcohol acting on the voltage gated Ca</a:t>
            </a:r>
            <a:r>
              <a:rPr lang="en-US" baseline="30000" dirty="0" smtClean="0"/>
              <a:t>+2</a:t>
            </a:r>
            <a:r>
              <a:rPr lang="en-US" dirty="0" smtClean="0"/>
              <a:t> channel.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4"/>
    </mc:Choice>
    <mc:Fallback xmlns="">
      <p:transition spd="slow" advTm="27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CENTRAL NERVOUS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Alcohol causes the enhancement of GABA and </a:t>
            </a:r>
            <a:r>
              <a:rPr lang="en-US" dirty="0" err="1" smtClean="0"/>
              <a:t>glycine</a:t>
            </a:r>
            <a:r>
              <a:rPr lang="en-US" dirty="0" smtClean="0"/>
              <a:t> mediated inhibition.</a:t>
            </a:r>
          </a:p>
          <a:p>
            <a:pPr algn="just"/>
            <a:r>
              <a:rPr lang="en-US" dirty="0" smtClean="0"/>
              <a:t>In </a:t>
            </a:r>
            <a:r>
              <a:rPr lang="en-US" b="1" dirty="0" smtClean="0"/>
              <a:t>acute alcoholism </a:t>
            </a:r>
            <a:r>
              <a:rPr lang="en-US" dirty="0" smtClean="0"/>
              <a:t>there is increase in GABA release, in </a:t>
            </a:r>
            <a:r>
              <a:rPr lang="en-US" b="1" dirty="0" smtClean="0"/>
              <a:t>chronic alcoholism </a:t>
            </a:r>
            <a:r>
              <a:rPr lang="en-US" dirty="0" smtClean="0"/>
              <a:t>expression of genes impacting on the GABA subunits.</a:t>
            </a:r>
          </a:p>
          <a:p>
            <a:pPr algn="just"/>
            <a:r>
              <a:rPr lang="en-US" dirty="0" smtClean="0"/>
              <a:t>This results in sleepiness, muscle relaxation.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Intoxication is viewed as a GABA rich state while withdrawal as GABA deficiency.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66"/>
    </mc:Choice>
    <mc:Fallback xmlns="">
      <p:transition spd="slow" advTm="2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What is Alcohol?</a:t>
            </a:r>
            <a:endParaRPr lang="en-IN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 err="1" smtClean="0"/>
              <a:t>Hydroxy</a:t>
            </a:r>
            <a:r>
              <a:rPr lang="en-US" dirty="0" smtClean="0"/>
              <a:t> derivatives of aliphatic hydrocarbons.</a:t>
            </a:r>
          </a:p>
          <a:p>
            <a:pPr algn="just"/>
            <a:r>
              <a:rPr lang="en-US" dirty="0" smtClean="0"/>
              <a:t>Small high polar molecule, </a:t>
            </a:r>
            <a:r>
              <a:rPr lang="en-US" dirty="0" err="1" smtClean="0"/>
              <a:t>nonionized</a:t>
            </a:r>
            <a:r>
              <a:rPr lang="en-US" dirty="0" smtClean="0"/>
              <a:t> with both lipophilic and hydrophilic characteristics.</a:t>
            </a:r>
          </a:p>
          <a:p>
            <a:pPr algn="just"/>
            <a:r>
              <a:rPr lang="en-US" dirty="0" smtClean="0"/>
              <a:t>Alcohol is manufactured by fermentation process of Sugars </a:t>
            </a:r>
            <a:r>
              <a:rPr lang="en-US" dirty="0" smtClean="0">
                <a:sym typeface="Wingdings" panose="05000000000000000000" pitchFamily="2" charset="2"/>
              </a:rPr>
              <a:t> till alcohol content reaches ~ 15%.</a:t>
            </a:r>
          </a:p>
          <a:p>
            <a:pPr algn="just"/>
            <a:endParaRPr lang="en-US" dirty="0" smtClean="0">
              <a:sym typeface="Wingdings" panose="05000000000000000000" pitchFamily="2" charset="2"/>
            </a:endParaRPr>
          </a:p>
          <a:p>
            <a:pPr algn="just"/>
            <a:r>
              <a:rPr lang="en-US" dirty="0" smtClean="0">
                <a:sym typeface="Wingdings" panose="05000000000000000000" pitchFamily="2" charset="2"/>
              </a:rPr>
              <a:t>Alcohol classified as:</a:t>
            </a:r>
          </a:p>
          <a:p>
            <a:pPr marL="914400" lvl="1" indent="-514350" algn="just">
              <a:buFont typeface="+mj-lt"/>
              <a:buAutoNum type="arabicPeriod"/>
            </a:pPr>
            <a:r>
              <a:rPr lang="en-US" dirty="0" err="1" smtClean="0">
                <a:sym typeface="Wingdings" panose="05000000000000000000" pitchFamily="2" charset="2"/>
              </a:rPr>
              <a:t>Monohydroxy</a:t>
            </a:r>
            <a:r>
              <a:rPr lang="en-US" dirty="0" smtClean="0">
                <a:sym typeface="Wingdings" panose="05000000000000000000" pitchFamily="2" charset="2"/>
              </a:rPr>
              <a:t> : Methanol (methyl alcohol), </a:t>
            </a:r>
          </a:p>
          <a:p>
            <a:pPr marL="400050" lvl="1" indent="0" algn="just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	  Ethanol (ethyl alcohol).</a:t>
            </a:r>
          </a:p>
          <a:p>
            <a:pPr marL="914400" lvl="1" indent="-514350" algn="just">
              <a:buFont typeface="+mj-lt"/>
              <a:buAutoNum type="arabicPeriod" startAt="2"/>
            </a:pPr>
            <a:r>
              <a:rPr lang="en-US" dirty="0" err="1" smtClean="0">
                <a:sym typeface="Wingdings" panose="05000000000000000000" pitchFamily="2" charset="2"/>
              </a:rPr>
              <a:t>Dihydroxy</a:t>
            </a:r>
            <a:r>
              <a:rPr lang="en-US" dirty="0" smtClean="0">
                <a:sym typeface="Wingdings" panose="05000000000000000000" pitchFamily="2" charset="2"/>
              </a:rPr>
              <a:t> : Ethylene Glycol.</a:t>
            </a:r>
          </a:p>
          <a:p>
            <a:pPr marL="914400" lvl="1" indent="-514350" algn="just">
              <a:buFont typeface="+mj-lt"/>
              <a:buAutoNum type="arabicPeriod" startAt="2"/>
            </a:pPr>
            <a:r>
              <a:rPr lang="en-US" dirty="0" err="1" smtClean="0">
                <a:sym typeface="Wingdings" panose="05000000000000000000" pitchFamily="2" charset="2"/>
              </a:rPr>
              <a:t>Trihydroxy</a:t>
            </a:r>
            <a:r>
              <a:rPr lang="en-US" dirty="0">
                <a:sym typeface="Wingdings" panose="05000000000000000000" pitchFamily="2" charset="2"/>
              </a:rPr>
              <a:t> : Glycerol (</a:t>
            </a:r>
            <a:r>
              <a:rPr lang="en-US" dirty="0" err="1">
                <a:sym typeface="Wingdings" panose="05000000000000000000" pitchFamily="2" charset="2"/>
              </a:rPr>
              <a:t>Glycerine</a:t>
            </a:r>
            <a:r>
              <a:rPr lang="en-US" dirty="0">
                <a:sym typeface="Wingdings" panose="05000000000000000000" pitchFamily="2" charset="2"/>
              </a:rPr>
              <a:t>).</a:t>
            </a:r>
          </a:p>
          <a:p>
            <a:pPr marL="914400" lvl="1" indent="-514350" algn="just">
              <a:buFont typeface="+mj-lt"/>
              <a:buAutoNum type="arabicPeriod" startAt="2"/>
            </a:pPr>
            <a:r>
              <a:rPr lang="en-US" dirty="0" err="1" smtClean="0"/>
              <a:t>Polyhydroxy</a:t>
            </a:r>
            <a:r>
              <a:rPr lang="en-US" dirty="0" smtClean="0"/>
              <a:t> : Mannitol.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3444875"/>
            <a:ext cx="5581650" cy="533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2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93"/>
    </mc:Choice>
    <mc:Fallback xmlns="">
      <p:transition spd="slow" advTm="7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 SIGNS AND SYMPTOMS OF ALCOHOLISM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52578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CHRONIC ALCOHOLISM :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Antero-grade amnesia called as Alcoholic blackouts.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Disruption of sleep architecture, nightmares, rapid eye movements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Hangover the next morning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Alcoholic dementia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Thiamine and nutritional deficiencies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Wernicke’s encephalopathy, </a:t>
            </a:r>
            <a:r>
              <a:rPr lang="en-US" dirty="0" err="1" smtClean="0"/>
              <a:t>Korsakoff’s</a:t>
            </a:r>
            <a:r>
              <a:rPr lang="en-US" dirty="0" smtClean="0"/>
              <a:t> psychosis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Depressive symptoms, suicidal thoughts, panic attacks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Auditory hallucinations, paranoid delusions (3%)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0"/>
    </mc:Choice>
    <mc:Fallback xmlns="">
      <p:transition spd="slow" advTm="4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SIGNS AND SYMPTOMS OF ACUTE ALCOHOLISM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Confusion, unpredictable behavior, stupor</a:t>
            </a:r>
          </a:p>
          <a:p>
            <a:pPr algn="just"/>
            <a:r>
              <a:rPr lang="en-US" dirty="0" smtClean="0"/>
              <a:t>Sudden lapse between semi-consciousness and unconsciousness.</a:t>
            </a:r>
          </a:p>
          <a:p>
            <a:pPr algn="just"/>
            <a:r>
              <a:rPr lang="en-US" dirty="0" smtClean="0"/>
              <a:t>Amnesia</a:t>
            </a:r>
          </a:p>
          <a:p>
            <a:pPr algn="just"/>
            <a:r>
              <a:rPr lang="en-US" dirty="0" smtClean="0"/>
              <a:t>Vomiting</a:t>
            </a:r>
          </a:p>
          <a:p>
            <a:pPr algn="just"/>
            <a:r>
              <a:rPr lang="en-US" dirty="0" smtClean="0"/>
              <a:t>Seizure</a:t>
            </a:r>
          </a:p>
          <a:p>
            <a:pPr algn="just"/>
            <a:r>
              <a:rPr lang="en-US" dirty="0" smtClean="0"/>
              <a:t>Respiratory depression(&lt;8 breaths/min)</a:t>
            </a:r>
          </a:p>
          <a:p>
            <a:pPr algn="just"/>
            <a:r>
              <a:rPr lang="en-US" dirty="0" smtClean="0"/>
              <a:t>Cold clammy skin due to insufficient oxygen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2"/>
    </mc:Choice>
    <mc:Fallback xmlns="">
      <p:transition spd="slow" advTm="2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ALCOHOL LEVELS AND EFFECT ON CNS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3862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50-100 Mg/dl- Relief of anxiety, sedation, loss of inhibition, impaired judgement.</a:t>
            </a:r>
          </a:p>
          <a:p>
            <a:pPr algn="just"/>
            <a:r>
              <a:rPr lang="en-US" dirty="0" smtClean="0"/>
              <a:t>100-200 mg/dl - Gross drunkenness characteristics like slurred speech, ataxia,  mental clouding, impaired motor functions</a:t>
            </a:r>
          </a:p>
          <a:p>
            <a:pPr algn="just"/>
            <a:r>
              <a:rPr lang="en-US" dirty="0" smtClean="0"/>
              <a:t>200-300 mg/dl - Emesis and stupor</a:t>
            </a:r>
          </a:p>
          <a:p>
            <a:pPr algn="just"/>
            <a:r>
              <a:rPr lang="en-US" dirty="0" smtClean="0"/>
              <a:t>300-400 mg/dl – Respiratory and cardiovascular depression , coma</a:t>
            </a:r>
          </a:p>
          <a:p>
            <a:pPr algn="just"/>
            <a:r>
              <a:rPr lang="en-US" dirty="0" smtClean="0"/>
              <a:t>&gt;500mg/dl - Lethal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3"/>
    </mc:Choice>
    <mc:Fallback xmlns="">
      <p:transition spd="slow" advTm="56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NEUROTOXICITY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WERNICKE KORSAKOFF SYNDROME</a:t>
            </a:r>
          </a:p>
          <a:p>
            <a:pPr algn="just"/>
            <a:r>
              <a:rPr lang="en-US" dirty="0" smtClean="0"/>
              <a:t>Thiamine deficiency</a:t>
            </a:r>
          </a:p>
          <a:p>
            <a:pPr algn="just"/>
            <a:r>
              <a:rPr lang="en-US" dirty="0" smtClean="0"/>
              <a:t>Symmetric peripheral nerve injury, degenerative changes</a:t>
            </a:r>
          </a:p>
          <a:p>
            <a:pPr algn="just"/>
            <a:r>
              <a:rPr lang="en-US" dirty="0" smtClean="0"/>
              <a:t>Paralysis of external ocular muscles, ataxia, confused state</a:t>
            </a:r>
          </a:p>
          <a:p>
            <a:pPr algn="just"/>
            <a:r>
              <a:rPr lang="en-US" dirty="0" smtClean="0"/>
              <a:t>Progressive in nature </a:t>
            </a:r>
          </a:p>
          <a:p>
            <a:pPr algn="just"/>
            <a:r>
              <a:rPr lang="en-US" dirty="0" smtClean="0"/>
              <a:t>Chronic disabling memory disorder called as </a:t>
            </a:r>
            <a:r>
              <a:rPr lang="en-US" dirty="0" err="1" smtClean="0"/>
              <a:t>Korsakoff’s</a:t>
            </a:r>
            <a:r>
              <a:rPr lang="en-US" dirty="0" smtClean="0"/>
              <a:t> psychosis.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1"/>
    </mc:Choice>
    <mc:Fallback xmlns="">
      <p:transition spd="slow" advTm="25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gram Files\Microsoft Office\MEDIA\CAGCAT10\j0212957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7376" y="5786454"/>
            <a:ext cx="1375517" cy="863649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10800000">
            <a:off x="1142976" y="5143512"/>
            <a:ext cx="535785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893737" y="4893479"/>
            <a:ext cx="499272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42976" y="4643446"/>
            <a:ext cx="514353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5679289" y="4036223"/>
            <a:ext cx="121444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1214414" y="3429000"/>
            <a:ext cx="507209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571472" y="2786058"/>
            <a:ext cx="128588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14414" y="2143116"/>
            <a:ext cx="72152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7930380" y="1642256"/>
            <a:ext cx="100013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1357290" y="1142984"/>
            <a:ext cx="585791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43042" y="0"/>
            <a:ext cx="52285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DEMONSTRATION OF ALCOHOL ON MOTOR DRIVING</a:t>
            </a:r>
            <a:endParaRPr lang="en-IN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659555" y="4786322"/>
            <a:ext cx="1511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LOSS OF SKILL</a:t>
            </a:r>
          </a:p>
          <a:p>
            <a:r>
              <a:rPr lang="en-US" b="1" dirty="0" smtClean="0"/>
              <a:t>ON ALCOHOL</a:t>
            </a:r>
          </a:p>
          <a:p>
            <a:r>
              <a:rPr lang="en-US" b="1" dirty="0" smtClean="0"/>
              <a:t>INTAKE</a:t>
            </a:r>
            <a:endParaRPr lang="en-IN" b="1" dirty="0"/>
          </a:p>
        </p:txBody>
      </p:sp>
      <p:sp>
        <p:nvSpPr>
          <p:cNvPr id="1027" name="Litebulb"/>
          <p:cNvSpPr>
            <a:spLocks noEditPoints="1" noChangeArrowheads="1"/>
          </p:cNvSpPr>
          <p:nvPr/>
        </p:nvSpPr>
        <p:spPr bwMode="auto">
          <a:xfrm>
            <a:off x="1357290" y="4143380"/>
            <a:ext cx="285752" cy="357190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chemeClr val="tx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500166" y="4429132"/>
            <a:ext cx="1588" cy="6429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86050" y="4714884"/>
            <a:ext cx="321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INABILITY TO DEAL WITH CRISIS</a:t>
            </a:r>
            <a:endParaRPr lang="en-IN" b="1" dirty="0"/>
          </a:p>
        </p:txBody>
      </p:sp>
      <p:pic>
        <p:nvPicPr>
          <p:cNvPr id="1028" name="Picture 4" descr="C:\Program Files\Microsoft Office\MEDIA\CAGCAT10\j0149627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6000768"/>
            <a:ext cx="838103" cy="595507"/>
          </a:xfrm>
          <a:prstGeom prst="rect">
            <a:avLst/>
          </a:prstGeom>
          <a:noFill/>
        </p:spPr>
      </p:pic>
      <p:pic>
        <p:nvPicPr>
          <p:cNvPr id="1029" name="Picture 5" descr="C:\Program Files\Microsoft Office\MEDIA\CAGCAT10\j0149627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5357826"/>
            <a:ext cx="909541" cy="646267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500034" y="5214950"/>
            <a:ext cx="125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ACCIDENTS</a:t>
            </a:r>
            <a:endParaRPr lang="en-IN" b="1" dirty="0"/>
          </a:p>
        </p:txBody>
      </p:sp>
      <p:pic>
        <p:nvPicPr>
          <p:cNvPr id="1030" name="Picture 6" descr="C:\Program Files\Microsoft Office\MEDIA\CAGCAT10\j0186348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4000504"/>
            <a:ext cx="501776" cy="704622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857224" y="3714752"/>
            <a:ext cx="295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INCREASED DISTRACTABILITY</a:t>
            </a:r>
            <a:endParaRPr lang="en-IN" b="1" dirty="0"/>
          </a:p>
        </p:txBody>
      </p:sp>
      <p:pic>
        <p:nvPicPr>
          <p:cNvPr id="1031" name="Picture 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-290794" y="2362471"/>
            <a:ext cx="1069992" cy="488405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1142976" y="3429000"/>
            <a:ext cx="195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OVERCONFIDENCE</a:t>
            </a:r>
            <a:endParaRPr lang="en-IN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500166" y="2428868"/>
            <a:ext cx="3846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EXCESSIVE CAUTION</a:t>
            </a:r>
          </a:p>
          <a:p>
            <a:r>
              <a:rPr lang="en-US" b="1" dirty="0" smtClean="0"/>
              <a:t>MORE STEERING WHEEL MOVEMENTS</a:t>
            </a:r>
            <a:endParaRPr lang="en-IN" b="1" dirty="0"/>
          </a:p>
        </p:txBody>
      </p:sp>
      <p:pic>
        <p:nvPicPr>
          <p:cNvPr id="1032" name="Picture 8" descr="C:\Program Files\Microsoft Office\MEDIA\CAGCAT10\j0212957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642193">
            <a:off x="491583" y="1493808"/>
            <a:ext cx="990999" cy="622220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1500166" y="357166"/>
            <a:ext cx="2619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BAD JUDGEMENT</a:t>
            </a:r>
          </a:p>
          <a:p>
            <a:r>
              <a:rPr lang="en-US" b="1" dirty="0" smtClean="0"/>
              <a:t>INACCURATE CORNERING</a:t>
            </a:r>
            <a:endParaRPr lang="en-IN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4677243" y="357166"/>
            <a:ext cx="36285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TENDENCY TO DRIVE IN THE MIDDLE OF ROAD</a:t>
            </a:r>
          </a:p>
          <a:p>
            <a:r>
              <a:rPr lang="en-US" sz="1400" b="1" dirty="0" smtClean="0"/>
              <a:t>DELAYED RECOVERY FROM DAZZLE</a:t>
            </a:r>
          </a:p>
          <a:p>
            <a:r>
              <a:rPr lang="en-US" sz="1400" b="1" dirty="0" smtClean="0"/>
              <a:t>LACK OF COLOUR DISCRIMINATION</a:t>
            </a:r>
            <a:endParaRPr lang="en-IN" sz="1400" b="1" dirty="0"/>
          </a:p>
        </p:txBody>
      </p:sp>
      <p:sp>
        <p:nvSpPr>
          <p:cNvPr id="46" name="Oval 45"/>
          <p:cNvSpPr/>
          <p:nvPr/>
        </p:nvSpPr>
        <p:spPr>
          <a:xfrm flipH="1" flipV="1">
            <a:off x="8286776" y="214290"/>
            <a:ext cx="214314" cy="214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8" name="Straight Connector 47"/>
          <p:cNvCxnSpPr/>
          <p:nvPr/>
        </p:nvCxnSpPr>
        <p:spPr>
          <a:xfrm>
            <a:off x="8608247" y="428822"/>
            <a:ext cx="0" cy="667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8501090" y="214290"/>
            <a:ext cx="214314" cy="2143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Oval 49"/>
          <p:cNvSpPr/>
          <p:nvPr/>
        </p:nvSpPr>
        <p:spPr>
          <a:xfrm>
            <a:off x="8715404" y="214290"/>
            <a:ext cx="214346" cy="2143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2" descr="C:\Program Files\Microsoft Office\MEDIA\CAGCAT10\j0212957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" y="4714884"/>
            <a:ext cx="1071538" cy="672789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1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09"/>
    </mc:Choice>
    <mc:Fallback xmlns="">
      <p:transition spd="slow" advTm="4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4104E-6 C -0.05034 -0.05965 -0.10052 -0.11931 -0.13437 -0.10682 C -0.16823 -0.09434 -0.17482 0.07954 -0.2033 0.07445 C -0.23177 0.06936 -0.28802 -0.10197 -0.30486 -0.13734 " pathEditMode="relative" ptsTypes="aa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486 -0.13734 C -0.375 -0.14821 -0.44497 -0.15884 -0.48021 -0.12208 C -0.51545 -0.08532 -0.49097 0.0904 -0.51632 0.08324 C -0.54167 0.07607 -0.6132 -0.12416 -0.63264 -0.1655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7907 L 0.03993 -0.39352 " pathEditMode="relative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02 -0.00786 L 0.16284 -0.09179 " pathEditMode="relative" ptsTypes="AA">
                                      <p:cBhvr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11 -0.0393 L 0.65104 -0.0393 " pathEditMode="relative" ptsTypes="AA">
                                      <p:cBhvr>
                                        <p:cTn id="3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CARDIOVASCULAR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3862"/>
          </a:xfrm>
        </p:spPr>
        <p:txBody>
          <a:bodyPr/>
          <a:lstStyle/>
          <a:p>
            <a:pPr algn="just">
              <a:buNone/>
            </a:pPr>
            <a:r>
              <a:rPr lang="en-US" dirty="0" smtClean="0"/>
              <a:t>CARDIOVASCULAR SYSTEM 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Ethanol &gt; 3 drinks/day increases the chance of heart disease (10-20 </a:t>
            </a:r>
            <a:r>
              <a:rPr lang="en-US" dirty="0" err="1" smtClean="0"/>
              <a:t>mmol</a:t>
            </a:r>
            <a:r>
              <a:rPr lang="en-US" dirty="0" smtClean="0"/>
              <a:t>/l)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“French paradox”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Prospective cohort studies have found that persons consuming 1-20gm/day to moderate </a:t>
            </a:r>
          </a:p>
          <a:p>
            <a:pPr algn="just">
              <a:buNone/>
            </a:pPr>
            <a:r>
              <a:rPr lang="en-US" dirty="0" smtClean="0"/>
              <a:t>    21-40gm/day lowered the rate of Angina pectoris ,myocardial infarction, PVD.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9"/>
    </mc:Choice>
    <mc:Fallback xmlns="">
      <p:transition spd="slow" advTm="32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CARDIOVASCULAR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3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n-US" b="1" dirty="0" smtClean="0"/>
              <a:t>   </a:t>
            </a:r>
            <a:r>
              <a:rPr lang="en-US" b="1" dirty="0" smtClean="0">
                <a:solidFill>
                  <a:srgbClr val="FF0000"/>
                </a:solidFill>
              </a:rPr>
              <a:t>THE MECHANISM OF THE CARDIOPROTECTIVE EFFECTS OF ALCOHOL IN LOW DOSES :</a:t>
            </a:r>
          </a:p>
          <a:p>
            <a:pPr algn="just"/>
            <a:r>
              <a:rPr lang="en-US" dirty="0" smtClean="0"/>
              <a:t>Increase in HDL levels, binds to cholesterol and returns it to the liver.</a:t>
            </a:r>
          </a:p>
          <a:p>
            <a:pPr algn="just"/>
            <a:r>
              <a:rPr lang="en-US" dirty="0" smtClean="0"/>
              <a:t>Prevents the accumulation of cholesterol in the arterial wall</a:t>
            </a:r>
          </a:p>
          <a:p>
            <a:pPr algn="just"/>
            <a:r>
              <a:rPr lang="en-US" dirty="0" smtClean="0"/>
              <a:t>Increase in tissue plasminogen, helps in dissolution of clot.</a:t>
            </a:r>
          </a:p>
          <a:p>
            <a:pPr algn="just"/>
            <a:r>
              <a:rPr lang="en-US" dirty="0" smtClean="0"/>
              <a:t>Decrease in fibrinogen levels</a:t>
            </a:r>
          </a:p>
          <a:p>
            <a:pPr algn="just"/>
            <a:r>
              <a:rPr lang="en-US" dirty="0" smtClean="0"/>
              <a:t>Inhibition of platelet activation.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7"/>
    </mc:Choice>
    <mc:Fallback xmlns="">
      <p:transition spd="slow" advTm="28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CARDIOVASCULAR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1054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endParaRPr lang="en-US" dirty="0" smtClean="0"/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Alcohol raises systolic and diastolic Blood pressure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5-11% prevalence of HTN in alcoholism (MEN &gt; WOMEN)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&gt;30 </a:t>
            </a:r>
            <a:r>
              <a:rPr lang="en-US" dirty="0" err="1" smtClean="0"/>
              <a:t>gms</a:t>
            </a:r>
            <a:r>
              <a:rPr lang="en-US" dirty="0" smtClean="0"/>
              <a:t> alcohol/day associated with 1.5-2.3 mm rise in diastolic and systolic BP.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Small doses : cutaneous and gastric vasodilation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Moderate doses : causes tachycardia and mild rise in BP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Large doses :Marked fall in BP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Significant myocardial depression (&gt;100mg/dl)</a:t>
            </a:r>
          </a:p>
          <a:p>
            <a:pPr algn="just">
              <a:buNone/>
            </a:pP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928662" y="1500174"/>
            <a:ext cx="3828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ACUTE ALCOHOL INTAKE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60"/>
    </mc:Choice>
    <mc:Fallback xmlns="">
      <p:transition spd="slow" advTm="5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CARDIOVASCULAR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43116"/>
            <a:ext cx="8763000" cy="4714884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Cardiac arrhythmias </a:t>
            </a:r>
            <a:r>
              <a:rPr lang="en-US" dirty="0" smtClean="0"/>
              <a:t>seen with ethanol is</a:t>
            </a:r>
          </a:p>
          <a:p>
            <a:pPr lvl="2" algn="just">
              <a:buNone/>
            </a:pPr>
            <a:r>
              <a:rPr lang="en-US" dirty="0" smtClean="0"/>
              <a:t>    -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Supraventricular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tachycardia</a:t>
            </a:r>
          </a:p>
          <a:p>
            <a:pPr lvl="2" algn="just">
              <a:buNone/>
            </a:pP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Atrial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fibrillation</a:t>
            </a:r>
          </a:p>
          <a:p>
            <a:pPr lvl="2" algn="just">
              <a:buNone/>
            </a:pP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Atrial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flutter</a:t>
            </a:r>
          </a:p>
          <a:p>
            <a:pPr lvl="2" algn="just">
              <a:buNone/>
            </a:pP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-Ventricular Tachycardia.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Mechanisms for this arrhythmias are prolongation of QT interval, prolonged ventricular repolarization, sympathetic stimulation.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i="1" dirty="0" smtClean="0"/>
              <a:t>Patient with chronic alcoholism are resistant to cardioversion, digoxin, and Ca</a:t>
            </a:r>
            <a:r>
              <a:rPr lang="en-US" i="1" baseline="30000" dirty="0" smtClean="0"/>
              <a:t>+2</a:t>
            </a:r>
            <a:r>
              <a:rPr lang="en-US" i="1" dirty="0" smtClean="0"/>
              <a:t> channel blockers</a:t>
            </a:r>
            <a:endParaRPr lang="en-IN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57224" y="1500174"/>
            <a:ext cx="3644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CHRONIC ALCOHOLISM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4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7"/>
    </mc:Choice>
    <mc:Fallback xmlns="">
      <p:transition spd="slow" advTm="3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CARDIOVASCULAR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b="1" dirty="0" err="1" smtClean="0">
                <a:solidFill>
                  <a:srgbClr val="FF0000"/>
                </a:solidFill>
              </a:rPr>
              <a:t>Cardiomyopathy</a:t>
            </a:r>
            <a:r>
              <a:rPr lang="en-US" dirty="0" smtClean="0">
                <a:solidFill>
                  <a:srgbClr val="FF0000"/>
                </a:solidFill>
              </a:rPr>
              <a:t> due to toxic effect of alcohol on cardiac and skeletal muscles.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Decrease in cardiac contractility.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Women at greater risk than men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40-50% of people with alcohol induced </a:t>
            </a:r>
            <a:r>
              <a:rPr lang="en-US" dirty="0" err="1" smtClean="0"/>
              <a:t>cardiomyopathy</a:t>
            </a:r>
            <a:r>
              <a:rPr lang="en-US" dirty="0" smtClean="0"/>
              <a:t> die within 3-5 years.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7"/>
    </mc:Choice>
    <mc:Fallback xmlns="">
      <p:transition spd="slow" advTm="2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Alcoholic Beverages</a:t>
            </a:r>
            <a:endParaRPr lang="en-IN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MALTED LIQUORS </a:t>
            </a:r>
          </a:p>
          <a:p>
            <a:pPr lvl="1"/>
            <a:r>
              <a:rPr lang="en-US" dirty="0" smtClean="0"/>
              <a:t>Obtained </a:t>
            </a:r>
            <a:r>
              <a:rPr lang="en-US" dirty="0"/>
              <a:t>by fermentation of </a:t>
            </a:r>
            <a:r>
              <a:rPr lang="en-US" dirty="0" smtClean="0"/>
              <a:t>germinating cereals </a:t>
            </a:r>
          </a:p>
          <a:p>
            <a:pPr lvl="1"/>
            <a:r>
              <a:rPr lang="en-US" dirty="0" err="1" smtClean="0"/>
              <a:t>Undistilled</a:t>
            </a:r>
            <a:r>
              <a:rPr lang="en-US" dirty="0"/>
              <a:t> </a:t>
            </a:r>
            <a:r>
              <a:rPr lang="en-US" dirty="0" smtClean="0"/>
              <a:t>alcohol </a:t>
            </a:r>
            <a:r>
              <a:rPr lang="en-US" dirty="0"/>
              <a:t>content is </a:t>
            </a:r>
            <a:r>
              <a:rPr lang="en-US" dirty="0" smtClean="0"/>
              <a:t>low (</a:t>
            </a:r>
            <a:r>
              <a:rPr lang="en-US" dirty="0"/>
              <a:t>3–6%) </a:t>
            </a:r>
            <a:endParaRPr lang="en-US" dirty="0" smtClean="0"/>
          </a:p>
          <a:p>
            <a:pPr lvl="1"/>
            <a:r>
              <a:rPr lang="en-US" dirty="0" smtClean="0"/>
              <a:t>Beers</a:t>
            </a:r>
            <a:r>
              <a:rPr lang="en-US" dirty="0"/>
              <a:t>, </a:t>
            </a:r>
            <a:r>
              <a:rPr lang="en-US" dirty="0" smtClean="0"/>
              <a:t>Stout, strong </a:t>
            </a:r>
            <a:r>
              <a:rPr lang="en-US" dirty="0"/>
              <a:t>beers (upto 10</a:t>
            </a:r>
            <a:r>
              <a:rPr lang="en-US" dirty="0" smtClean="0"/>
              <a:t>%)</a:t>
            </a:r>
            <a:endParaRPr lang="en-US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WINE – 10-15%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v/v </a:t>
            </a:r>
          </a:p>
          <a:p>
            <a:pPr lvl="1" algn="just"/>
            <a:r>
              <a:rPr lang="en-US" dirty="0" smtClean="0"/>
              <a:t>Produced </a:t>
            </a:r>
            <a:r>
              <a:rPr lang="en-US" dirty="0"/>
              <a:t>by fermentation of natural sugars </a:t>
            </a:r>
            <a:r>
              <a:rPr lang="en-US" dirty="0" smtClean="0"/>
              <a:t>as present </a:t>
            </a:r>
            <a:r>
              <a:rPr lang="en-US" dirty="0"/>
              <a:t>in grapes and other fruits. These are also </a:t>
            </a:r>
            <a:r>
              <a:rPr lang="en-US" dirty="0" err="1" smtClean="0"/>
              <a:t>undistill</a:t>
            </a:r>
            <a:r>
              <a:rPr lang="en-US" dirty="0" smtClean="0"/>
              <a:t>-ed. Light wines (9-12%), Fortified wines (16-22%), Effervescent wine ( Champagne 12-16%)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DISTILLED SPIRITS</a:t>
            </a:r>
            <a:r>
              <a:rPr lang="en-US" dirty="0" smtClean="0"/>
              <a:t> </a:t>
            </a:r>
          </a:p>
          <a:p>
            <a:pPr lvl="1" algn="just"/>
            <a:r>
              <a:rPr lang="en-US" dirty="0" smtClean="0"/>
              <a:t>Rum, Vodka, Gin, Baijiu, Tequila, Whisky, Brandy, Slivovitz, Soju  the alcoholic about 40-55% higher.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07"/>
    </mc:Choice>
    <mc:Fallback xmlns="">
      <p:transition spd="slow" advTm="80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CARDIOVASCULAR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709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STROKE </a:t>
            </a:r>
            <a:r>
              <a:rPr lang="en-US" dirty="0" smtClean="0">
                <a:solidFill>
                  <a:srgbClr val="FF0000"/>
                </a:solidFill>
              </a:rPr>
              <a:t>is caused by consumption of more than 40 gm/day of ethanol. (</a:t>
            </a:r>
            <a:r>
              <a:rPr lang="en-US" dirty="0" err="1" smtClean="0"/>
              <a:t>Haemorrhagic</a:t>
            </a:r>
            <a:r>
              <a:rPr lang="en-US" dirty="0" smtClean="0"/>
              <a:t> and </a:t>
            </a:r>
            <a:r>
              <a:rPr lang="en-US" dirty="0" err="1" smtClean="0"/>
              <a:t>ischaemic</a:t>
            </a:r>
            <a:r>
              <a:rPr lang="en-US" dirty="0" smtClean="0"/>
              <a:t> stroke)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CAUSES :</a:t>
            </a:r>
          </a:p>
          <a:p>
            <a:pPr lvl="1" algn="just"/>
            <a:r>
              <a:rPr lang="en-US" dirty="0" smtClean="0"/>
              <a:t>Cardiac arrhythmias and thrombus formation</a:t>
            </a:r>
          </a:p>
          <a:p>
            <a:pPr lvl="1" algn="just"/>
            <a:r>
              <a:rPr lang="en-US" dirty="0" smtClean="0"/>
              <a:t>High BP and subsequent cerebral artery degeneration</a:t>
            </a:r>
          </a:p>
          <a:p>
            <a:pPr lvl="1" algn="just"/>
            <a:r>
              <a:rPr lang="en-US" dirty="0" smtClean="0"/>
              <a:t>Acute rise in BP and alteration of cerebral artery  tone</a:t>
            </a:r>
          </a:p>
          <a:p>
            <a:pPr lvl="1" algn="just"/>
            <a:r>
              <a:rPr lang="en-US" dirty="0" smtClean="0"/>
              <a:t>Head trauma</a:t>
            </a:r>
          </a:p>
          <a:p>
            <a:pPr algn="just">
              <a:buNone/>
            </a:pP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4"/>
    </mc:Choice>
    <mc:Fallback xmlns="">
      <p:transition spd="slow" advTm="3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SKELETAL MUSCLES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51054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Decreased muscle strength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Decreased muscle protein synthesis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Muscle </a:t>
            </a:r>
            <a:r>
              <a:rPr lang="en-US" dirty="0" err="1" smtClean="0"/>
              <a:t>fibre</a:t>
            </a:r>
            <a:r>
              <a:rPr lang="en-US" dirty="0" smtClean="0"/>
              <a:t> damage, muscle atrophy, skeletal myopathy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Investigations in the patient show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Increase in creatinine kinase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Reduction of serum carnosinase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Electro-</a:t>
            </a:r>
            <a:r>
              <a:rPr lang="en-US" sz="3200" dirty="0" err="1" smtClean="0">
                <a:solidFill>
                  <a:srgbClr val="FF0000"/>
                </a:solidFill>
              </a:rPr>
              <a:t>myo</a:t>
            </a:r>
            <a:r>
              <a:rPr lang="en-US" sz="3200" dirty="0" smtClean="0">
                <a:solidFill>
                  <a:srgbClr val="FF0000"/>
                </a:solidFill>
              </a:rPr>
              <a:t>-graphical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7"/>
    </mc:Choice>
    <mc:Fallback xmlns="">
      <p:transition spd="slow" advTm="30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BODY TEMPERATURE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4214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The person feels warm due to cutaneous and gastric </a:t>
            </a:r>
            <a:r>
              <a:rPr lang="en-US" dirty="0" err="1" smtClean="0">
                <a:solidFill>
                  <a:srgbClr val="C00000"/>
                </a:solidFill>
              </a:rPr>
              <a:t>Vasdilatation</a:t>
            </a:r>
            <a:r>
              <a:rPr lang="en-US" dirty="0" smtClean="0"/>
              <a:t> &amp; increase blood flow to that areas. </a:t>
            </a:r>
            <a:r>
              <a:rPr lang="en-US" b="1" dirty="0" smtClean="0"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(Peripheral </a:t>
            </a:r>
            <a:r>
              <a:rPr lang="en-US" b="1" dirty="0" err="1" smtClean="0"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vasdilataion</a:t>
            </a:r>
            <a:r>
              <a:rPr lang="en-US" b="1" dirty="0" smtClean="0"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Increased sweating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On large doses the central temperature regulating mechanism becomes depressed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In low temperature this action of alcohol is more pronounced.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2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41"/>
    </mc:Choice>
    <mc:Fallback xmlns="">
      <p:transition spd="slow" advTm="5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GASTROINTESTINAL SYSTEM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0986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Esophagus – Alcohol causes esophageal reflux,</a:t>
            </a:r>
          </a:p>
          <a:p>
            <a:pPr algn="just">
              <a:buNone/>
            </a:pPr>
            <a:r>
              <a:rPr lang="en-US" dirty="0" smtClean="0"/>
              <a:t>    Barrette’s esophagus, traumatic rupture of esophagus.</a:t>
            </a:r>
          </a:p>
          <a:p>
            <a:pPr algn="just">
              <a:buNone/>
            </a:pPr>
            <a:r>
              <a:rPr lang="en-US" dirty="0" smtClean="0"/>
              <a:t>    -Smoking further increases the chances for cancer by 10%</a:t>
            </a:r>
          </a:p>
          <a:p>
            <a:pPr algn="just">
              <a:buNone/>
            </a:pP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-Cause :</a:t>
            </a:r>
          </a:p>
          <a:p>
            <a:pPr algn="just">
              <a:buNone/>
            </a:pPr>
            <a:r>
              <a:rPr lang="en-US" dirty="0"/>
              <a:t>	</a:t>
            </a:r>
            <a:r>
              <a:rPr lang="en-US" dirty="0" smtClean="0"/>
              <a:t>Due to decrease in peristalsis &amp; increased Lower esophageal sphincter pressure 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1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22"/>
    </mc:Choice>
    <mc:Fallback xmlns="">
      <p:transition spd="slow" advTm="2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GASTROINTESTINAL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STOMACH :</a:t>
            </a:r>
          </a:p>
          <a:p>
            <a:pPr marL="0" indent="0" algn="just">
              <a:buNone/>
            </a:pPr>
            <a:r>
              <a:rPr lang="en-US" smtClean="0"/>
              <a:t>Beverage </a:t>
            </a:r>
            <a:r>
              <a:rPr lang="en-US" dirty="0" smtClean="0"/>
              <a:t>containing more than 40% alcohol causes direct toxic effect on the gastric mucosa.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Back diffusion of acid from the gastric lumen into the mucosa, disrupts the gastric mucosal barrier.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Exacerbates acid peptic disorder.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53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200" dirty="0" smtClean="0"/>
              <a:t>gastric </a:t>
            </a:r>
            <a:r>
              <a:rPr lang="en-US" sz="3200" dirty="0"/>
              <a:t>erosions and petechial </a:t>
            </a:r>
            <a:r>
              <a:rPr lang="en-US" sz="3200" dirty="0" err="1"/>
              <a:t>haemorrhage</a:t>
            </a:r>
            <a:r>
              <a:rPr lang="en-US" sz="3200" dirty="0"/>
              <a:t>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alcoholism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200" dirty="0" smtClean="0"/>
              <a:t>Chronic </a:t>
            </a:r>
            <a:r>
              <a:rPr lang="en-US" sz="3200" dirty="0"/>
              <a:t>gastritis</a:t>
            </a:r>
          </a:p>
          <a:p>
            <a:pPr algn="just"/>
            <a:r>
              <a:rPr lang="en-US" sz="3200" dirty="0"/>
              <a:t>Acts synergistically with </a:t>
            </a:r>
            <a:r>
              <a:rPr lang="en-US" sz="3200" i="1" dirty="0" err="1" smtClean="0"/>
              <a:t>H.Pylori</a:t>
            </a:r>
            <a:r>
              <a:rPr lang="en-US" sz="3200" dirty="0" smtClean="0"/>
              <a:t> - </a:t>
            </a:r>
            <a:r>
              <a:rPr lang="en-US" sz="3200" dirty="0"/>
              <a:t>delays  healing.</a:t>
            </a:r>
            <a:endParaRPr lang="en-IN" sz="3200" dirty="0"/>
          </a:p>
          <a:p>
            <a:endParaRPr lang="en-US" sz="3200" dirty="0"/>
          </a:p>
        </p:txBody>
      </p:sp>
      <p:sp>
        <p:nvSpPr>
          <p:cNvPr id="6" name="Down Arrow 5"/>
          <p:cNvSpPr/>
          <p:nvPr/>
        </p:nvSpPr>
        <p:spPr>
          <a:xfrm>
            <a:off x="2209800" y="35052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209800" y="54102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0"/>
    </mc:Choice>
    <mc:Fallback xmlns="">
      <p:transition spd="slow" advTm="4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GASTROINTESTINAL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INTESTINE 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Chronic </a:t>
            </a:r>
            <a:r>
              <a:rPr lang="en-US" dirty="0" err="1" smtClean="0"/>
              <a:t>diarrhoea</a:t>
            </a:r>
            <a:r>
              <a:rPr lang="en-US" dirty="0" smtClean="0"/>
              <a:t> and </a:t>
            </a:r>
            <a:r>
              <a:rPr lang="en-US" dirty="0" err="1" smtClean="0"/>
              <a:t>malabsorption</a:t>
            </a:r>
            <a:endParaRPr lang="en-US" dirty="0" smtClean="0"/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Rectal fissure and </a:t>
            </a:r>
            <a:r>
              <a:rPr lang="en-US" dirty="0" err="1" smtClean="0"/>
              <a:t>pruritis</a:t>
            </a:r>
            <a:r>
              <a:rPr lang="en-US" dirty="0" smtClean="0"/>
              <a:t> </a:t>
            </a:r>
            <a:r>
              <a:rPr lang="en-US" dirty="0" err="1" smtClean="0"/>
              <a:t>ani</a:t>
            </a:r>
            <a:endParaRPr lang="en-US" dirty="0" smtClean="0"/>
          </a:p>
          <a:p>
            <a:pPr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:</a:t>
            </a:r>
          </a:p>
          <a:p>
            <a:pPr lvl="1" algn="just"/>
            <a:r>
              <a:rPr lang="en-US" sz="3200" dirty="0" smtClean="0">
                <a:solidFill>
                  <a:srgbClr val="002060"/>
                </a:solidFill>
              </a:rPr>
              <a:t>Structural and functional change in the small intestine.</a:t>
            </a:r>
          </a:p>
          <a:p>
            <a:pPr lvl="1" algn="just"/>
            <a:r>
              <a:rPr lang="en-US" sz="3200" dirty="0" smtClean="0">
                <a:solidFill>
                  <a:srgbClr val="002060"/>
                </a:solidFill>
              </a:rPr>
              <a:t>Villi gets flattened</a:t>
            </a:r>
          </a:p>
          <a:p>
            <a:pPr lvl="1" algn="just"/>
            <a:r>
              <a:rPr lang="en-US" sz="3200" dirty="0" smtClean="0">
                <a:solidFill>
                  <a:srgbClr val="002060"/>
                </a:solidFill>
              </a:rPr>
              <a:t>Digestive enzyme levels are decreased</a:t>
            </a:r>
          </a:p>
          <a:p>
            <a:pPr algn="just">
              <a:buFont typeface="Wingdings" pitchFamily="2" charset="2"/>
              <a:buChar char="Ø"/>
            </a:pPr>
            <a:r>
              <a:rPr lang="en-US" i="1" dirty="0" smtClean="0"/>
              <a:t>Reversible on abstinence</a:t>
            </a:r>
          </a:p>
          <a:p>
            <a:pPr algn="just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3"/>
    </mc:Choice>
    <mc:Fallback xmlns="">
      <p:transition spd="slow" advTm="2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GASTROINTESTINAL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53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PANCREAS 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Acute and chronic pancreatitis.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:</a:t>
            </a:r>
          </a:p>
          <a:p>
            <a:pPr algn="just"/>
            <a:r>
              <a:rPr lang="en-US" dirty="0" smtClean="0">
                <a:solidFill>
                  <a:srgbClr val="29123A"/>
                </a:solidFill>
              </a:rPr>
              <a:t>Direct toxic metabolic effect of alcohol on pancreatic acinar cells.</a:t>
            </a:r>
          </a:p>
          <a:p>
            <a:pPr algn="just"/>
            <a:r>
              <a:rPr lang="en-US" dirty="0" smtClean="0">
                <a:solidFill>
                  <a:srgbClr val="29123A"/>
                </a:solidFill>
              </a:rPr>
              <a:t>Altered permeability of pancreatic epithelial cells </a:t>
            </a:r>
          </a:p>
          <a:p>
            <a:pPr algn="just"/>
            <a:r>
              <a:rPr lang="en-US" dirty="0" smtClean="0">
                <a:solidFill>
                  <a:srgbClr val="29123A"/>
                </a:solidFill>
              </a:rPr>
              <a:t>Formation of protein plugs and CaCO</a:t>
            </a:r>
            <a:r>
              <a:rPr lang="en-US" baseline="-25000" dirty="0" smtClean="0">
                <a:solidFill>
                  <a:srgbClr val="29123A"/>
                </a:solidFill>
              </a:rPr>
              <a:t>3</a:t>
            </a:r>
            <a:r>
              <a:rPr lang="en-US" dirty="0" smtClean="0">
                <a:solidFill>
                  <a:srgbClr val="29123A"/>
                </a:solidFill>
              </a:rPr>
              <a:t> stones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Hyperglycemia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5"/>
    </mc:Choice>
    <mc:Fallback xmlns="">
      <p:transition spd="slow" advTm="28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GASTROINTESTINAL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 :</a:t>
            </a:r>
          </a:p>
          <a:p>
            <a:pPr algn="just">
              <a:buFont typeface="Wingdings" pitchFamily="2" charset="2"/>
              <a:buChar char="Ø"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26" name="Picture 2" descr="Tomato lycopene prevention of alcoholic fatty liver disease and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8229600" cy="418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2965" y="6488668"/>
            <a:ext cx="441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15-30% of alcoholics develop liver disease.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3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12"/>
    </mc:Choice>
    <mc:Fallback xmlns="">
      <p:transition spd="slow" advTm="6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GASTROINTESTINAL SYSTEM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 :</a:t>
            </a:r>
          </a:p>
          <a:p>
            <a:pPr algn="just">
              <a:buNone/>
            </a:pPr>
            <a:r>
              <a:rPr lang="en-US" dirty="0" smtClean="0"/>
              <a:t>FATTY LIVER          	 HEPATITIS  		          CIRRHOSIS</a:t>
            </a:r>
          </a:p>
          <a:p>
            <a:pPr algn="just">
              <a:buNone/>
            </a:pPr>
            <a:endParaRPr lang="en-US" dirty="0" smtClean="0"/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Hepatic cirrhosis is the end stage liver disease with fibrosis, regenerating hepatocytes not in tune with the blood and biliary system.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Diversion of portal blood causing esophageal varices             bleeding.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15-30% of alcoholics develop liver disease.</a:t>
            </a:r>
          </a:p>
          <a:p>
            <a:pPr algn="just">
              <a:buFont typeface="Wingdings" pitchFamily="2" charset="2"/>
              <a:buChar char="Ø"/>
            </a:pPr>
            <a:endParaRPr lang="en-IN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514600" y="2436812"/>
            <a:ext cx="85725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029200" y="2438400"/>
            <a:ext cx="1828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64261" y="2526268"/>
            <a:ext cx="131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REVERSIBLE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1103" y="2526268"/>
            <a:ext cx="150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IRREVERSIBLE</a:t>
            </a:r>
            <a:endParaRPr lang="en-IN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71670" y="5484812"/>
            <a:ext cx="100013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4"/>
    </mc:Choice>
    <mc:Fallback xmlns="">
      <p:transition spd="slow" advTm="46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GASTROINTESTINAL SYSTEM</a:t>
            </a:r>
            <a:endParaRPr lang="en-IN" b="1" dirty="0"/>
          </a:p>
        </p:txBody>
      </p:sp>
      <p:pic>
        <p:nvPicPr>
          <p:cNvPr id="17410" name="Picture 2" descr="http://img.medscape.com/fullsize/migrated/436/461/mgi436461.fig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3393" y="4191000"/>
            <a:ext cx="7977214" cy="25908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1"/>
            <a:ext cx="8229600" cy="27431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Cause : Due to fatty acid release from adipose   tissue &amp; also Impaired fatty acid oxidation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increased oxidative stress, sympathetic discharge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4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77"/>
    </mc:Choice>
    <mc:Fallback xmlns="">
      <p:transition spd="slow" advTm="2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Other forms of Alcohols</a:t>
            </a:r>
            <a:endParaRPr lang="en-IN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 anchor="ctr"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 Alcohol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90% w/w ethanol (dehydrated alcohol)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Rectified spirit 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w/w ethyl alcohol produced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fermented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mollases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distillation</a:t>
            </a:r>
          </a:p>
          <a:p>
            <a:pPr algn="just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Proof spirit</a:t>
            </a:r>
          </a:p>
          <a:p>
            <a:pPr lvl="1" algn="just"/>
            <a:r>
              <a:rPr lang="en-US" dirty="0" smtClean="0"/>
              <a:t>100% proof spirit = 49.29% w/w alcohol = 57.1% v/v alcohol </a:t>
            </a:r>
          </a:p>
          <a:p>
            <a:pPr lvl="1" algn="just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as proof of strength of alcohol.</a:t>
            </a:r>
          </a:p>
          <a:p>
            <a:pPr algn="just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Methylated Spirit</a:t>
            </a:r>
            <a:endParaRPr lang="en-US" dirty="0" smtClean="0"/>
          </a:p>
          <a:p>
            <a:pPr lvl="1" algn="just"/>
            <a:r>
              <a:rPr lang="en-US" dirty="0" smtClean="0"/>
              <a:t>Called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denatured spirit by adding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parts of wood naphtha (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methyl alcohol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to 95 parts of rectified spirit </a:t>
            </a:r>
            <a:r>
              <a:rPr lang="en-US" dirty="0"/>
              <a:t>so as to render it </a:t>
            </a:r>
            <a:r>
              <a:rPr lang="en-US" dirty="0" smtClean="0"/>
              <a:t>unfit for </a:t>
            </a:r>
            <a:r>
              <a:rPr lang="en-US" dirty="0"/>
              <a:t>drinking. </a:t>
            </a:r>
            <a:r>
              <a:rPr lang="en-US" dirty="0" smtClean="0"/>
              <a:t>It </a:t>
            </a:r>
            <a:r>
              <a:rPr lang="en-US" dirty="0"/>
              <a:t>can be applied on the skin for antiseptic, </a:t>
            </a:r>
            <a:r>
              <a:rPr lang="en-US" dirty="0" smtClean="0"/>
              <a:t>cleaning and </a:t>
            </a:r>
            <a:r>
              <a:rPr lang="en-US" dirty="0"/>
              <a:t>astringent purposes.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70"/>
    </mc:Choice>
    <mc:Fallback xmlns="">
      <p:transition spd="slow" advTm="5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REPRODUCTIVE  FUNCTIONS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953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REPRODUCTIVE  ACTIONS : MALE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Impotence seen in 50% of chronic alcoholics.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Testicular </a:t>
            </a:r>
            <a:r>
              <a:rPr lang="en-US" dirty="0" err="1" smtClean="0"/>
              <a:t>atropy</a:t>
            </a:r>
            <a:endParaRPr lang="en-US" dirty="0" smtClean="0"/>
          </a:p>
          <a:p>
            <a:pPr algn="just">
              <a:buFont typeface="Wingdings" pitchFamily="2" charset="2"/>
              <a:buChar char="Ø"/>
            </a:pPr>
            <a:r>
              <a:rPr lang="en-US" dirty="0" err="1" smtClean="0"/>
              <a:t>Gynaecomastia</a:t>
            </a:r>
            <a:r>
              <a:rPr lang="en-US" dirty="0" smtClean="0"/>
              <a:t> (increased response to estrogen and increased metabolism of testosterone).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Cause :Direct toxic effect of alcohol on </a:t>
            </a:r>
            <a:r>
              <a:rPr lang="en-US" dirty="0" err="1" smtClean="0"/>
              <a:t>leydig</a:t>
            </a:r>
            <a:r>
              <a:rPr lang="en-US" dirty="0" smtClean="0"/>
              <a:t> cells.</a:t>
            </a:r>
          </a:p>
          <a:p>
            <a:pPr algn="just"/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7"/>
    </mc:Choice>
    <mc:Fallback xmlns="">
      <p:transition spd="slow" advTm="30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REPRODUCTIVE ACTIONS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FEMALE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Loss of libido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Vaginal dryness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Menstrual cycle abnormalities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Ovaries small without follicular development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Fertility rates are lower for alcoholic females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Co-morbid conditions like anorexia nervosa aggravate the problem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7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2"/>
    </mc:Choice>
    <mc:Fallback xmlns="">
      <p:transition spd="slow" advTm="24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HAEMATOLOGICAL AND IMMUNOLOGICAL EFFECTS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767394" cy="4800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Microcytic, macrocytic &amp; 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sideroblastic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anaemias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Alcohol affects granulocyte and lymphocytes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Leucopenia and decreased immunoglobulin production</a:t>
            </a:r>
          </a:p>
          <a:p>
            <a:pPr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</a:rPr>
              <a:t>Poor resistance </a:t>
            </a:r>
            <a:r>
              <a:rPr lang="en-US" dirty="0" smtClean="0"/>
              <a:t>to infections like </a:t>
            </a:r>
            <a:r>
              <a:rPr lang="en-US" dirty="0" err="1" smtClean="0"/>
              <a:t>Klebsiella</a:t>
            </a:r>
            <a:r>
              <a:rPr lang="en-US" dirty="0" smtClean="0"/>
              <a:t> pneumonia, listeria, TB, HIV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Altered function of lymphoid cells and disruption of cytokine regulation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20"/>
    </mc:Choice>
    <mc:Fallback xmlns="">
      <p:transition spd="slow" advTm="3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OTHER ACTIONS :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Vitamin and mineral deficiencies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In acute alcoholism alcohol inhibits vasopressin hence diuresis but later the person develops less urine output.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6"/>
    </mc:Choice>
    <mc:Fallback xmlns="">
      <p:transition spd="slow" advTm="14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ETHANOL IN PREGNANCY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686800" cy="490063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Incidence 3/1000 live birth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1970,term fetal alcohol syndrome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30% of children born to alcoholic </a:t>
            </a:r>
          </a:p>
          <a:p>
            <a:pPr>
              <a:buNone/>
            </a:pPr>
            <a:r>
              <a:rPr lang="en-US" dirty="0" smtClean="0"/>
              <a:t>    mother</a:t>
            </a:r>
            <a:endParaRPr lang="en-IN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Alcohol related neuro-</a:t>
            </a:r>
            <a:r>
              <a:rPr lang="en-US" dirty="0" err="1" smtClean="0"/>
              <a:t>developemental</a:t>
            </a:r>
            <a:r>
              <a:rPr lang="en-US" dirty="0" smtClean="0"/>
              <a:t> disorder. (ARND) [More common]</a:t>
            </a:r>
          </a:p>
        </p:txBody>
      </p:sp>
      <p:pic>
        <p:nvPicPr>
          <p:cNvPr id="1028" name="Picture 4" descr="http://4.bp.blogspot.com/-znXAdWX3-II/UGknAds859I/AAAAAAAAAEo/ofVPuMNlvJ4/s1600/FAD+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2750" y="1643050"/>
            <a:ext cx="2381250" cy="2952751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0"/>
    </mc:Choice>
    <mc:Fallback xmlns="">
      <p:transition spd="slow" advTm="2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TOLERANCE AND DEPENDANCE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Tolerance</a:t>
            </a:r>
            <a:r>
              <a:rPr lang="en-US" dirty="0" smtClean="0"/>
              <a:t> is the reduced </a:t>
            </a:r>
            <a:r>
              <a:rPr lang="en-US" dirty="0" err="1" smtClean="0"/>
              <a:t>behaviour</a:t>
            </a:r>
            <a:r>
              <a:rPr lang="en-US" dirty="0" smtClean="0"/>
              <a:t> or physiological response to the same dose of ethanol.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Dependence</a:t>
            </a:r>
            <a:r>
              <a:rPr lang="en-US" dirty="0" smtClean="0"/>
              <a:t> is elicitation of a withdrawal syndrome when alcohol consumption is terminated. It is of two types :</a:t>
            </a:r>
          </a:p>
          <a:p>
            <a:pPr>
              <a:buNone/>
            </a:pPr>
            <a:r>
              <a:rPr lang="en-US" dirty="0" smtClean="0"/>
              <a:t>                 -Physical and psychological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Symptoms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2000" b="1" dirty="0" smtClean="0"/>
              <a:t>		</a:t>
            </a:r>
            <a:endParaRPr lang="en-IN" sz="2400" b="1" dirty="0"/>
          </a:p>
        </p:txBody>
      </p:sp>
      <p:cxnSp>
        <p:nvCxnSpPr>
          <p:cNvPr id="6" name="Straight Arrow Connector 5"/>
          <p:cNvCxnSpPr>
            <a:stCxn id="16" idx="2"/>
          </p:cNvCxnSpPr>
          <p:nvPr/>
        </p:nvCxnSpPr>
        <p:spPr>
          <a:xfrm>
            <a:off x="1193564" y="5852755"/>
            <a:ext cx="668562" cy="363915"/>
          </a:xfrm>
          <a:prstGeom prst="straightConnector1">
            <a:avLst/>
          </a:prstGeom>
          <a:ln w="57150">
            <a:solidFill>
              <a:srgbClr val="005C2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276600" y="5820192"/>
            <a:ext cx="611981" cy="458290"/>
          </a:xfrm>
          <a:prstGeom prst="straightConnector1">
            <a:avLst/>
          </a:prstGeom>
          <a:ln w="57150">
            <a:solidFill>
              <a:srgbClr val="005C2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15000" y="5820192"/>
            <a:ext cx="533400" cy="396478"/>
          </a:xfrm>
          <a:prstGeom prst="straightConnector1">
            <a:avLst/>
          </a:prstGeom>
          <a:ln w="57150">
            <a:solidFill>
              <a:srgbClr val="005C2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58363" y="6078427"/>
            <a:ext cx="2347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DELIRIUM TREMENS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2606" y="6168557"/>
            <a:ext cx="1177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SEIZURES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86787" y="5420082"/>
            <a:ext cx="2032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TOXIC PSYCHOSIS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391090"/>
            <a:ext cx="2387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HYPEREXCITABILITY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9"/>
    </mc:Choice>
    <mc:Fallback xmlns="">
      <p:transition spd="slow" advTm="34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TOLERANCE AND DEPENDENCE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in the synaptic and intracellular signaling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Increase in the NMDA receptor function after the chronic alcoholism phase leading to </a:t>
            </a:r>
            <a:r>
              <a:rPr lang="en-US" dirty="0" err="1" smtClean="0"/>
              <a:t>hyperexcitability</a:t>
            </a:r>
            <a:r>
              <a:rPr lang="en-US" dirty="0" smtClean="0"/>
              <a:t> and neurotoxicity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Impairment of </a:t>
            </a:r>
            <a:r>
              <a:rPr lang="en-US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dopaminergic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 and hence increase in alcohol consumption to regain activation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Prefrontal cortex is sensitive to alcohol damage,</a:t>
            </a:r>
            <a:r>
              <a:rPr lang="en-US" dirty="0" smtClean="0"/>
              <a:t> hence the process of decision making and emotions are compromised in alcoholics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7"/>
    </mc:Choice>
    <mc:Fallback xmlns="">
      <p:transition spd="slow" advTm="3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DRUG </a:t>
            </a:r>
            <a:r>
              <a:rPr lang="en-US" b="1" dirty="0"/>
              <a:t>INTERACTIONS</a:t>
            </a:r>
            <a:br>
              <a:rPr lang="en-US" b="1" dirty="0"/>
            </a:br>
            <a:r>
              <a:rPr lang="en-US" sz="3100" b="1" dirty="0">
                <a:solidFill>
                  <a:srgbClr val="C00000"/>
                </a:solidFill>
              </a:rPr>
              <a:t>MEDICATIONS CAUSING DISULFIRAM LIKE </a:t>
            </a:r>
            <a:r>
              <a:rPr lang="en-US" sz="3100" b="1" dirty="0" smtClean="0">
                <a:solidFill>
                  <a:srgbClr val="C00000"/>
                </a:solidFill>
              </a:rPr>
              <a:t>REACTIONS</a:t>
            </a:r>
            <a:endParaRPr lang="en-IN" sz="31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292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ANALGESICS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–</a:t>
            </a:r>
            <a:r>
              <a:rPr lang="en-US" b="1" dirty="0" smtClean="0"/>
              <a:t> </a:t>
            </a:r>
            <a:r>
              <a:rPr lang="en-US" dirty="0" smtClean="0"/>
              <a:t>Phenacetin</a:t>
            </a:r>
          </a:p>
          <a:p>
            <a:pPr>
              <a:buNone/>
            </a:pPr>
            <a:r>
              <a:rPr lang="en-US" dirty="0" smtClean="0"/>
              <a:t>                           </a:t>
            </a:r>
            <a:r>
              <a:rPr lang="en-US" dirty="0" err="1" smtClean="0"/>
              <a:t>Phenylbutazone</a:t>
            </a:r>
            <a:endParaRPr lang="en-US" dirty="0" smtClean="0"/>
          </a:p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ANTIBIOTICS -</a:t>
            </a:r>
            <a:endParaRPr lang="en-IN" dirty="0" smtClean="0">
              <a:solidFill>
                <a:srgbClr val="C00000"/>
              </a:solidFill>
            </a:endParaRPr>
          </a:p>
          <a:p>
            <a:r>
              <a:rPr lang="en-IN" dirty="0" err="1" smtClean="0"/>
              <a:t>Cefoperazone</a:t>
            </a:r>
            <a:r>
              <a:rPr lang="en-IN" dirty="0" smtClean="0"/>
              <a:t> </a:t>
            </a:r>
          </a:p>
          <a:p>
            <a:r>
              <a:rPr lang="en-IN" dirty="0" err="1" smtClean="0"/>
              <a:t>Cefotetan</a:t>
            </a:r>
            <a:r>
              <a:rPr lang="en-IN" dirty="0" smtClean="0"/>
              <a:t> </a:t>
            </a:r>
          </a:p>
          <a:p>
            <a:r>
              <a:rPr lang="en-IN" dirty="0" err="1" smtClean="0"/>
              <a:t>Chloramphenicol</a:t>
            </a:r>
            <a:r>
              <a:rPr lang="en-IN" dirty="0" smtClean="0"/>
              <a:t> </a:t>
            </a:r>
          </a:p>
          <a:p>
            <a:r>
              <a:rPr lang="en-IN" dirty="0" err="1" smtClean="0"/>
              <a:t>Griseofulvin</a:t>
            </a:r>
            <a:endParaRPr lang="en-IN" dirty="0" smtClean="0"/>
          </a:p>
          <a:p>
            <a:r>
              <a:rPr lang="en-IN" dirty="0" err="1" smtClean="0"/>
              <a:t>Isoniazid</a:t>
            </a:r>
            <a:r>
              <a:rPr lang="en-IN" dirty="0" smtClean="0"/>
              <a:t> </a:t>
            </a:r>
          </a:p>
          <a:p>
            <a:r>
              <a:rPr lang="en-IN" dirty="0" err="1" smtClean="0"/>
              <a:t>Metronidazole</a:t>
            </a:r>
            <a:r>
              <a:rPr lang="en-IN" dirty="0" smtClean="0"/>
              <a:t> </a:t>
            </a:r>
          </a:p>
          <a:p>
            <a:r>
              <a:rPr lang="en-IN" dirty="0" err="1" smtClean="0"/>
              <a:t>Nitrofurantoin</a:t>
            </a:r>
            <a:r>
              <a:rPr lang="en-IN" dirty="0" smtClean="0"/>
              <a:t> </a:t>
            </a:r>
          </a:p>
          <a:p>
            <a:r>
              <a:rPr lang="en-IN" dirty="0" err="1" smtClean="0"/>
              <a:t>Sulfamethoxazole</a:t>
            </a:r>
            <a:r>
              <a:rPr lang="en-IN" dirty="0" smtClean="0"/>
              <a:t> </a:t>
            </a:r>
          </a:p>
          <a:p>
            <a:r>
              <a:rPr lang="en-IN" dirty="0" err="1" smtClean="0"/>
              <a:t>Sulfisoxazole</a:t>
            </a:r>
            <a:r>
              <a:rPr lang="en-IN" dirty="0" smtClean="0"/>
              <a:t> </a:t>
            </a:r>
          </a:p>
          <a:p>
            <a:pPr>
              <a:buNone/>
            </a:pPr>
            <a:endParaRPr lang="en-IN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en-IN" sz="2400" b="1" dirty="0">
                <a:solidFill>
                  <a:srgbClr val="C00000"/>
                </a:solidFill>
              </a:rPr>
              <a:t>CARDIOVASCULAR </a:t>
            </a:r>
            <a:r>
              <a:rPr lang="en-IN" sz="2400" b="1" dirty="0" smtClean="0">
                <a:solidFill>
                  <a:srgbClr val="C00000"/>
                </a:solidFill>
              </a:rPr>
              <a:t>DRUGS</a:t>
            </a:r>
            <a:endParaRPr lang="en-IN" sz="2400" b="1" dirty="0">
              <a:solidFill>
                <a:srgbClr val="C00000"/>
              </a:solidFill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en-IN" sz="2400" dirty="0" smtClean="0">
                <a:solidFill>
                  <a:prstClr val="black"/>
                </a:solidFill>
              </a:rPr>
              <a:t>Isosorbide </a:t>
            </a:r>
            <a:r>
              <a:rPr lang="en-IN" sz="2400" dirty="0" err="1" smtClean="0">
                <a:solidFill>
                  <a:prstClr val="black"/>
                </a:solidFill>
              </a:rPr>
              <a:t>dinitrate</a:t>
            </a:r>
            <a:r>
              <a:rPr lang="en-IN" sz="2400" dirty="0" smtClean="0">
                <a:solidFill>
                  <a:prstClr val="black"/>
                </a:solidFill>
              </a:rPr>
              <a:t> (nitrates</a:t>
            </a:r>
            <a:r>
              <a:rPr lang="en-IN" sz="2400" dirty="0">
                <a:solidFill>
                  <a:prstClr val="black"/>
                </a:solidFill>
              </a:rPr>
              <a:t>) </a:t>
            </a:r>
            <a:r>
              <a:rPr lang="en-IN" sz="2400" dirty="0" err="1">
                <a:solidFill>
                  <a:prstClr val="black"/>
                </a:solidFill>
              </a:rPr>
              <a:t>Nitroglycerin</a:t>
            </a:r>
            <a:endParaRPr lang="en-IN" sz="2400" dirty="0">
              <a:solidFill>
                <a:prstClr val="black"/>
              </a:solidFill>
            </a:endParaRPr>
          </a:p>
          <a:p>
            <a:pPr marL="0" lvl="0" indent="0" algn="just">
              <a:spcBef>
                <a:spcPts val="0"/>
              </a:spcBef>
              <a:buNone/>
            </a:pPr>
            <a:endParaRPr lang="en-IN" sz="2400" dirty="0">
              <a:solidFill>
                <a:prstClr val="black"/>
              </a:solidFill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en-IN" sz="2400" b="1" dirty="0">
                <a:solidFill>
                  <a:srgbClr val="C00000"/>
                </a:solidFill>
              </a:rPr>
              <a:t>DIABETES MEDICATIONS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n-IN" sz="2400" dirty="0" err="1" smtClean="0">
                <a:solidFill>
                  <a:prstClr val="black"/>
                </a:solidFill>
              </a:rPr>
              <a:t>Chlorpropamide</a:t>
            </a:r>
            <a:r>
              <a:rPr lang="en-IN" sz="2400" dirty="0" smtClean="0">
                <a:solidFill>
                  <a:prstClr val="black"/>
                </a:solidFill>
              </a:rPr>
              <a:t> (sulfonylureas</a:t>
            </a:r>
            <a:r>
              <a:rPr lang="en-IN" sz="2400" dirty="0">
                <a:solidFill>
                  <a:prstClr val="black"/>
                </a:solidFill>
              </a:rPr>
              <a:t>) Glyburide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n-IN" sz="2400" dirty="0" err="1">
                <a:solidFill>
                  <a:prstClr val="black"/>
                </a:solidFill>
              </a:rPr>
              <a:t>Tolazamide</a:t>
            </a:r>
            <a:r>
              <a:rPr lang="en-IN" sz="2400" dirty="0">
                <a:solidFill>
                  <a:prstClr val="black"/>
                </a:solidFill>
              </a:rPr>
              <a:t>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en-IN" sz="2400" dirty="0" err="1">
                <a:solidFill>
                  <a:prstClr val="black"/>
                </a:solidFill>
              </a:rPr>
              <a:t>Tolbutamide</a:t>
            </a:r>
            <a:r>
              <a:rPr lang="en-IN" sz="2400" dirty="0">
                <a:solidFill>
                  <a:prstClr val="black"/>
                </a:solidFill>
              </a:rPr>
              <a:t> </a:t>
            </a:r>
            <a:endParaRPr lang="en-IN" sz="2400" dirty="0" smtClean="0">
              <a:solidFill>
                <a:prstClr val="black"/>
              </a:solidFill>
            </a:endParaRPr>
          </a:p>
          <a:p>
            <a:pPr marL="0" lvl="0" indent="0" algn="just">
              <a:spcBef>
                <a:spcPts val="0"/>
              </a:spcBef>
              <a:buNone/>
            </a:pPr>
            <a:endParaRPr lang="en-IN" sz="24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r>
              <a:rPr lang="en-US" sz="2400" b="1" dirty="0">
                <a:solidFill>
                  <a:srgbClr val="C00000"/>
                </a:solidFill>
              </a:rPr>
              <a:t>ANTICOAGULANTS</a:t>
            </a:r>
          </a:p>
          <a:p>
            <a:pPr algn="just"/>
            <a:r>
              <a:rPr lang="en-US" sz="2400" dirty="0"/>
              <a:t>Warfarin</a:t>
            </a:r>
            <a:endParaRPr lang="en-IN" sz="2400" dirty="0"/>
          </a:p>
          <a:p>
            <a:pPr marL="0" lvl="0" indent="0" algn="just">
              <a:spcBef>
                <a:spcPts val="0"/>
              </a:spcBef>
              <a:buNone/>
            </a:pPr>
            <a:endParaRPr lang="en-IN" sz="2400" dirty="0">
              <a:solidFill>
                <a:prstClr val="black"/>
              </a:solidFill>
            </a:endParaRPr>
          </a:p>
        </p:txBody>
      </p:sp>
      <p:sp>
        <p:nvSpPr>
          <p:cNvPr id="10242" name="AutoShape 2" descr="data:image/jpeg;base64,/9j/4AAQSkZJRgABAQAAAQABAAD/2wCEAAkGBhMQEBUUEhIVEhUSFhUQFBQUFBYWFRIUFRAXFRUQFhUXHCYeFxojGRQVHy8gIycpLCwsFR4yNTAqNyYrLCkBCQoKDgwOGA8PGikkHB8sLiksLCkpLCksLCwpKSwpLCksLSwsKSkpLCwsKSwpLCkpLCksLCkpKSw1LCwpKSksKf/AABEIANgAyAMBIgACEQEDEQH/xAAbAAEAAgMBAQAAAAAAAAAAAAAABAUBAwYCB//EAEQQAAIBAgMEBwQGCAUEAwAAAAECAAMRBBIhIjFBUQUGE2FxgZEyobHBFEJygtHhFSRSYpKisvAHI0PS8TNjc8IWNFP/xAAZAQEAAwEBAAAAAAAAAAAAAAAAAQIDBAX/xAAkEQEAAgEEAgICAwAAAAAAAAAAAQIRAxIxMiFBBFFx8BPR4f/aAAwDAQACEQMRAD8A+4xEQEREBERARExeBmJorY2mntOq+JF/SQ6nWSgv17/ZBPykxWZ4Vm0RzKziUrdbaPJz938TNR64Uv2Kn8v+6W2W+lf5afa/iUC9cKX7FT+X/dNi9baJ3hx938DGy30fy0+13ErE6yYc/wCpbxBHykujj6b+y6t4ML+krNZhaLRPEpETF4vIWZiIgIiICIiAiIgIiICIiAmDMyt6bxRVABoX0vyA3/EDzkxGUTOIyj9J9Y1pkqgztu/dH4znsV0vWqe05A5Lsj3TTXTWarTorWIcV72nl4MxaeysWl8s8PGSYyTZaYjJh4yRkm25mLRkw15YtNloyxkwkYbpOrT9iow7ibj0MuMD1sO6qv3l09V/Cc/liVmIlatrV4l9Cw2KWouZGDA8v70m2cR0XjGpNmG7iP2hO1puGAI3EAjwM57Vw7KX3Q9RESrQiIgIiICIiAiIgJRdYzZqfg/xWXsoOsu9PB/istXlnqdVK5BmhqXKKxt7/hNLVrH+I+mgl8zDDxL2UInm08HE2/lX11JnoYoE+LZR4CTvV2M2i0DEA+Zt5QKy++0nfBsYtFpntF99oNZffaN8GySJg4hR5G3rH0oe/L+cbjY9CmZsWkOMinGfA+qmZ7e/v+F43SnbCer2nX9Ff9Cn9hfhOHRp3eAW1JByRf6RK24aaXKRERMnQREQEREBERAREQEpOsqaIe9l8yAR8Jdyt6wU70G7ireQaWrypfrLkK/HzkWsd/3/AIyfVT/mQ61E6210b3kWmmHKiVDr99PhNaNqv22m2ouv30+E0rvX7bSEsU39jxb5zC1Ts/aPznmn9Txb5zyv1ftH5wPfbG33oaodftD5TXwH25gnf9oQZbXqHa8VnrNr98TU3H7Qntd/35KGxD/7yQn9/wAIkekpI05N8ZNp0een/EkbqYvpz+f5kT6FTWwA5AD3TiOi6WatTHDOD6a/KdyJW/pro+5IiJk6CIiAiIgIiICIiAkTpXE9nRZt5tYA8SdB8ZLlT1mNqI/8iX9ZasZmFLzisy5hbgWOs11FkuonKRaomsy5cI1S4/ORHNuA0v75KqE8JGqNzEhDRnAtodL289819oBbfpc+ZnpmHfNTW5mSZl67Re/fm847Re/U5vOaiBz+EyMvODMtysDfQ6m/nN6HuA1v585HRh/ZklH5CPAkUwf+NBJCAD+/nNFME7zJdNJOTCf0DXy4hcw9q6D90ncR6W852QnDUSFen9tP6xO5lNT1LfR9wRETJuREQEREBERAREQEqOtA/Vz3Mh/mlvKrrOf1ZvFf6hLU7QpqdJcuMQBoTMsQZX4vePCRxXZdxm0w5IssKlGRalCav0jzmP0iDxlML5h5fDHlNDYQ8puOMmDjJB4aPoh5T0uDPKbPpsfTJPk8NlPCGSKeHkQY2ej0hbjGEZhZU0Am3tQJTjHX5+c8tXLb93KWiFZstsFiQ+JoqNf8xfcb/KfQ5826vLfF0e5ifRDPpMjV9Nfj+YmSIiYukiIgIiICIiAiIgJV9ZT+queWU/ziWkresYvhav2b+jAy1e0KX6y4TFakW5Suo4pKq5kYMDy/A6iTaza+FpyeM6FallalmOSmVLDVy2Wpci+oHsbI+U6JcMLypIzynHTLJlzMHUU7trmbPaoxXPZSpOTQFeDAm4F/dbp3swpq0yuYM2ywYZVVGLC9ifbta17gyMpT3M1ZjI9XpekDYvYgsuoO9CA2ttBdl1POeF6SpEkCot1NiL6g3tY37yBI8J8pec8zGc85GOOp7X+Ymx7W0NnW2vLXSenxSqrMWAVbhjfRbb7mBKRptErf0tTBIzZiMoyqCxu4ugsOYBmKvTqqWGR7qDvsAWVFcpvuDZhwkoXtGblbW3E7hztvtznO1ulKhU5Cq3LqtrlxlFVc5G7VqYItyMmdC4ernZ6qkFly3JG8O17D2rcd9tRpJVl13VVb4yn3Bz6Ifxn0WfP+povix3I/yHzn0ATPV5dPx+s/kiImLpIiICIiAiIgIiICV/WD/wCrW/8AGx90sJB6dW+FrD/tVP6DJrzCtusvnVbf5CVY6SU4h6FtpKaVb8wzEEeWz/FLOofgPiZyNWrk6RpVMpUVu2w+bSzZTs941HHlOqzz4XWIw6MQWRWIuASoJAIIIBOovc+sqcR0BSIIFxo4BvmtnVRmGa+oCLblaRW61OoqPUpLkpV/o7srm43AOFI2tfCba3T4GL7AqVAUksRfMTbJly3su/UyuYWxLXU6CVnzO2ZSarFdRftGVrEg6gZNxnjEdGsxqG426tGrrfRaWW4Om/ZMntj6ebL2iZr2y5he/K19/dKhek6n080CRkFM1NFsdQCAT3SJwmMtTdBOy5Wy2Cmn7R21bEiqxOmzs6W5yTS6Jb6M9JmBLuSW5qXB1035RLS09AScIzKmo9WzbVwTdGN0zA9nnABBIuLMo+7LSn0Kl2LEtmvpoFBKqCQANNEEzUxtNCAzqpOgBIBJO4WmcT0vTpZs2ZuzUO+UXyKTYM34b4R5WOFwyISVUKWOYkDUkkkn3n1MkU622V5f2ZEq4xUpGpe6hc47xvHrcTmcD1idsTTJsqFrFR+9pcnjqZS+7NdvGfKs3rXl9Y6jLfEueVM+91/Cd2JxHUNf82qeSKPVz+E7cSNXs7Pj9CIiZNyIiAiIgIiICIiAmjHrek45ow/lM3zXiBsN4H4SYRPD5ax0X7I+Mouk+he0Wn2LBOxq9sotdSwJzJm3qNW5790vT7K+Ep8XhqiEtTOa92PM7yFC7rbtdDYec67PNrLlOmejqqYXEhqZvUxIrqF2wVOp1XlbWe6tZR0kzMwVGwt817aZRqD5H0nUVOkFDEMCtvrcDz1Gsi4qnRcqzqjHXKzKDbgbEjTfxlML5cN0k6/RaPYqVpDEbLO16jtrmcgaAe+WVXCLV6VqK4zL2NiLniFHDxllV6r4ZkyKuXaFQFGOZSOV72H4TI6CC1DVSo6uVyFjZ7rlAsc283F78zK4W3Q5KhiG+g4hSSRSqIEJJut2IIB8vfLSoP1jo/maak8zZePPjLf/AON0vo7UBcB9otpmLXvnMxQ6uKHpO1So7UVyrcgbjpuG62loxKd0fv4U/b4jDuRVprWo1qwfPvuxfZIYbiLCwPKSOinpNWxaYgm7VL9mSR2tiwCgDVuFh3iXmC6HSmFALMqHMis1wh5geZtfdeWC4dM2cquYD28ozAeO+1pbCk2U/WvG5aSUlFs1mIHBV0VfX4TmkNtfP0kvEu+Lrsaas9zZQBuUaC53DnOj6E6qimQ9YhmGoUeyp5k/WPumWbXnEcPQjQ0PjxF9Tzb6/wA/t9N/w4fOtV/2hSPqrH5ztZyP+H67FY83UeifnOujU7MdDpH77IiJm2IiICIiAiIgIiICeXFxPUwYHyn6i92npKitjHpE51zKScpvdjcmwHCw77b+6W9UWFuTMP5jKRnYM5pkVBc5qbbxqRz1BIPjadlnlQ2GulYMN/A3FiLjgeevCRquAGTLmYDaBOhJDm7XuPfNRaic627LNYtuAuCbeB01/IzwmDYEWqkrs2s1iEBIPcdCB5Sq6PV6I35WAuDrbXXXU/PlPXYVM7NptBxYMbKSEy7xrbKeW+BiaykZ02dkXAzEW9tiBzvp4TDY9tNjeWB3jKFJIY3G4qD525wPDYF7ABzuFzc+0Fe538yvpPL4Cq4N3sGAUgM1wFKkMGH1tG1AHtd0lPjbOVytYIalwDra2yvM6yOOk3JBWkStr3+tx3W0toPfAmYHClMxZgzPYsQLahQN3LSTCgYEEXBFiOY5SuGJrHdSAuL6tqN2hGm++ngZ6yVf9SoqZtBlB3kDd798IWa1UprbRbAtlUAaC1yAPETWpev+5S9Gf8tOHORaIVL5ELtfIS2t9A1+8cryfhGa5zttWF1G5Rc28zLQrL6L1AX9Xc86p9yKJ085zqGv6pfnUc/AfKdHObU7S9DR6QRESjUiIgIiICIiAiIgJgzMwYHy7pBbO45VKn9ZnN4unTNRtTSqC5DC+U7LAMfItOp6bW1aoOVV/eb/ADnMY3HKHK1VBUEgMNMi9mhuTe+9+HpOyXltGKFVQe0Vaqrm3i5ICXGo1U3JXdIgaipbfTOUg/WFroxYG121AHjeTUw5FMmg5bMNnNrawIttbjcjeOBkTEV9b1qIyrfay38x6CVSw5YKQlZSVbe5G4KLqTzuQfvCai9e+jIba6W12Tv5C+Uz1Uo0Vcb0YWtvO0cpAsbgncPCYo4emlQ2qDMSLg2Bva1ha37MJblarlNwt7rYAcPrHU2v3XmkDEEC5VRsknS+ntfLfMkIrteoBcMCvK55301J9Z5QU1Vs1XOChUj2tAtibC+toQ2uhyI1SpkYXJtu2rCwAOo4ec9UMRSCjaepa7nQknNxYceAtNZq0WddMzArTHCwDWzeRPCScHVOay0gt821qL5dBfS+unoZKG2nUcjQCgmtybA3zb7Wtr7+c9UstiEuE0z1TqX4WU8b3mmsQmU13zEKxCrfaZczE+hUa23Cbex7Viu5KTZQNdLKp4W2r8eHxtCsvrXUdLYJLcS5/nMvpTdUFtgqXeCfVyZczlv2l6Wl0r+CIiUaMMfOYVwdxB4afCep5C23aQPUREBERAREQEwYzTMD511kw5XEVRzYVB4FR+c5zG4JKq2cXHiRwtwn0brb0UXUVUFygIYDeU33HeNT5mcRXog6j8jOus7qvN1K7bTDmsX0WwWmFJfJVao3AkMrXsARxI4iQxWxCmmrbXaVKlwwDEKpJXQ5cvDie7lOjqoRvkZ4wrlQN07ZBUekNWZQRcaIHa92XX2OB3nhPNfpGgCxamwK7baa2VFqBiL/APcA8byzqdH0/wD811uTYAb1Kk6cwxHnI9Toek2a6+0gomxPsC1lHLcNe6MJzCOuKos6jISz7Y3EDbO1o1t+ptfmZ4/SFEKGFE2cgKSAA4dWa97nTZOh5jnJbdEoSpYs2QhgC2l1JYG3nwin0NSAAs2za2211yggAEHQAMdO+MGYR/01Y1FSmqtTWrUuRcMKaA5gBbeSV+7LCqjsKWpO0GcLshlyFrG3DNlE20cMgNwoB11trtG51PMyVJiETKrwXQO41mDau2VRbaqZS+t77wd3OXtKkALKLAcBwAnmhRJnR9Wehe2qi42EIZzz4hPP4SevlGJtOIdv0HhzTw1JToQi3HI2vb3ydMCZnHM5nL1IjEYIiJCSIiAiIgIiICIiAiIgYM5vpnqiHLPRORiblT7BPEiw2SZ0sSYtNeFLUi0Yl8px2Eek2WohQ9+494O4+Ur6lAHun2DEYRai5XUMp4MAR6Gc/juotB9UL0j+6cy/wtN41YnlyW+PaOr5s+F75qbDn+zOyxXUGsvsVEfxBS3xlbX6pYtTbsw3erXHraaZrPtjNLx6lz30cz0uGPd6y8PVfF2v2J9RJmG6kYpva7On9pjcd9gJOY+zbafUucp4XvkpKYHeeHM+AnYYP/D0f6tZm7qa5R/E1z8J0PR3V+jQ/wCnTCn9o7Tn7x3eUpOpWGldC88+HJdD9UatXWpekpH3z4KfZHjO4weCSigRFso4D3nxM3hbTMwtebOvT0q04IiJRqREQEREBEw63BB46cveIgZiIgIiICIiAiIgIiIGLTGQREDOWAIiAmYiAiIgIiICIiAiIgIiIH//2Q=="/>
          <p:cNvSpPr>
            <a:spLocks noChangeAspect="1" noChangeArrowheads="1"/>
          </p:cNvSpPr>
          <p:nvPr/>
        </p:nvSpPr>
        <p:spPr bwMode="auto">
          <a:xfrm>
            <a:off x="155575" y="-1233488"/>
            <a:ext cx="2381250" cy="2571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44" name="AutoShape 4" descr="data:image/jpeg;base64,/9j/4AAQSkZJRgABAQAAAQABAAD/2wCEAAkGBhMQEBUUEhIVEhUSFhUQFBQUFBYWFRIUFRAXFRUQFhUXHCYeFxojGRQVHy8gIycpLCwsFR4yNTAqNyYrLCkBCQoKDgwOGA8PGikkHB8sLiksLCkpLCksLCwpKSwpLCksLSwsKSkpLCwsKSwpLCkpLCksLCkpKSw1LCwpKSksKf/AABEIANgAyAMBIgACEQEDEQH/xAAbAAEAAgMBAQAAAAAAAAAAAAAABAUBAwYCB//EAEQQAAIBAgMEBwQGCAUEAwAAAAECAAMRBBIhIjFBUQUGE2FxgZEyobHBFEJygtHhFSRSYpKisvAHI0PS8TNjc8IWNFP/xAAZAQEAAwEBAAAAAAAAAAAAAAAAAQIDBAX/xAAkEQEAAgEEAgICAwAAAAAAAAAAAQIRAxIxMiFBBFFx8BPR4f/aAAwDAQACEQMRAD8A+4xEQEREBERARExeBmJorY2mntOq+JF/SQ6nWSgv17/ZBPykxWZ4Vm0RzKziUrdbaPJz938TNR64Uv2Kn8v+6W2W+lf5afa/iUC9cKX7FT+X/dNi9baJ3hx938DGy30fy0+13ErE6yYc/wCpbxBHykujj6b+y6t4ML+krNZhaLRPEpETF4vIWZiIgIiICIiAiIgIiICIiAmDMyt6bxRVABoX0vyA3/EDzkxGUTOIyj9J9Y1pkqgztu/dH4znsV0vWqe05A5Lsj3TTXTWarTorWIcV72nl4MxaeysWl8s8PGSYyTZaYjJh4yRkm25mLRkw15YtNloyxkwkYbpOrT9iow7ibj0MuMD1sO6qv3l09V/Cc/liVmIlatrV4l9Cw2KWouZGDA8v70m2cR0XjGpNmG7iP2hO1puGAI3EAjwM57Vw7KX3Q9RESrQiIgIiICIiAiIgJRdYzZqfg/xWXsoOsu9PB/istXlnqdVK5BmhqXKKxt7/hNLVrH+I+mgl8zDDxL2UInm08HE2/lX11JnoYoE+LZR4CTvV2M2i0DEA+Zt5QKy++0nfBsYtFpntF99oNZffaN8GySJg4hR5G3rH0oe/L+cbjY9CmZsWkOMinGfA+qmZ7e/v+F43SnbCer2nX9Ff9Cn9hfhOHRp3eAW1JByRf6RK24aaXKRERMnQREQEREBERAREQEpOsqaIe9l8yAR8Jdyt6wU70G7ireQaWrypfrLkK/HzkWsd/3/AIyfVT/mQ61E6210b3kWmmHKiVDr99PhNaNqv22m2ouv30+E0rvX7bSEsU39jxb5zC1Ts/aPznmn9Txb5zyv1ftH5wPfbG33oaodftD5TXwH25gnf9oQZbXqHa8VnrNr98TU3H7Qntd/35KGxD/7yQn9/wAIkekpI05N8ZNp0een/EkbqYvpz+f5kT6FTWwA5AD3TiOi6WatTHDOD6a/KdyJW/pro+5IiJk6CIiAiIgIiICIiAkTpXE9nRZt5tYA8SdB8ZLlT1mNqI/8iX9ZasZmFLzisy5hbgWOs11FkuonKRaomsy5cI1S4/ORHNuA0v75KqE8JGqNzEhDRnAtodL289819oBbfpc+ZnpmHfNTW5mSZl67Re/fm847Re/U5vOaiBz+EyMvODMtysDfQ6m/nN6HuA1v585HRh/ZklH5CPAkUwf+NBJCAD+/nNFME7zJdNJOTCf0DXy4hcw9q6D90ncR6W852QnDUSFen9tP6xO5lNT1LfR9wRETJuREQEREBERAREQEqOtA/Vz3Mh/mlvKrrOf1ZvFf6hLU7QpqdJcuMQBoTMsQZX4vePCRxXZdxm0w5IssKlGRalCav0jzmP0iDxlML5h5fDHlNDYQ8puOMmDjJB4aPoh5T0uDPKbPpsfTJPk8NlPCGSKeHkQY2ej0hbjGEZhZU0Am3tQJTjHX5+c8tXLb93KWiFZstsFiQ+JoqNf8xfcb/KfQ5826vLfF0e5ifRDPpMjV9Nfj+YmSIiYukiIgIiICIiAiIgJV9ZT+queWU/ziWkresYvhav2b+jAy1e0KX6y4TFakW5Suo4pKq5kYMDy/A6iTaza+FpyeM6FallalmOSmVLDVy2Wpci+oHsbI+U6JcMLypIzynHTLJlzMHUU7trmbPaoxXPZSpOTQFeDAm4F/dbp3swpq0yuYM2ywYZVVGLC9ifbta17gyMpT3M1ZjI9XpekDYvYgsuoO9CA2ttBdl1POeF6SpEkCot1NiL6g3tY37yBI8J8pec8zGc85GOOp7X+Ymx7W0NnW2vLXSenxSqrMWAVbhjfRbb7mBKRptErf0tTBIzZiMoyqCxu4ugsOYBmKvTqqWGR7qDvsAWVFcpvuDZhwkoXtGblbW3E7hztvtznO1ulKhU5Cq3LqtrlxlFVc5G7VqYItyMmdC4ernZ6qkFly3JG8O17D2rcd9tRpJVl13VVb4yn3Bz6Ifxn0WfP+povix3I/yHzn0ATPV5dPx+s/kiImLpIiICIiAiIgIiICV/WD/wCrW/8AGx90sJB6dW+FrD/tVP6DJrzCtusvnVbf5CVY6SU4h6FtpKaVb8wzEEeWz/FLOofgPiZyNWrk6RpVMpUVu2w+bSzZTs941HHlOqzz4XWIw6MQWRWIuASoJAIIIBOovc+sqcR0BSIIFxo4BvmtnVRmGa+oCLblaRW61OoqPUpLkpV/o7srm43AOFI2tfCba3T4GL7AqVAUksRfMTbJly3su/UyuYWxLXU6CVnzO2ZSarFdRftGVrEg6gZNxnjEdGsxqG426tGrrfRaWW4Om/ZMntj6ebL2iZr2y5he/K19/dKhek6n080CRkFM1NFsdQCAT3SJwmMtTdBOy5Wy2Cmn7R21bEiqxOmzs6W5yTS6Jb6M9JmBLuSW5qXB1035RLS09AScIzKmo9WzbVwTdGN0zA9nnABBIuLMo+7LSn0Kl2LEtmvpoFBKqCQANNEEzUxtNCAzqpOgBIBJO4WmcT0vTpZs2ZuzUO+UXyKTYM34b4R5WOFwyISVUKWOYkDUkkkn3n1MkU622V5f2ZEq4xUpGpe6hc47xvHrcTmcD1idsTTJsqFrFR+9pcnjqZS+7NdvGfKs3rXl9Y6jLfEueVM+91/Cd2JxHUNf82qeSKPVz+E7cSNXs7Pj9CIiZNyIiAiIgIiICIiAmjHrek45ow/lM3zXiBsN4H4SYRPD5ax0X7I+Mouk+he0Wn2LBOxq9sotdSwJzJm3qNW5790vT7K+Ep8XhqiEtTOa92PM7yFC7rbtdDYec67PNrLlOmejqqYXEhqZvUxIrqF2wVOp1XlbWe6tZR0kzMwVGwt817aZRqD5H0nUVOkFDEMCtvrcDz1Gsi4qnRcqzqjHXKzKDbgbEjTfxlML5cN0k6/RaPYqVpDEbLO16jtrmcgaAe+WVXCLV6VqK4zL2NiLniFHDxllV6r4ZkyKuXaFQFGOZSOV72H4TI6CC1DVSo6uVyFjZ7rlAsc283F78zK4W3Q5KhiG+g4hSSRSqIEJJut2IIB8vfLSoP1jo/maak8zZePPjLf/AON0vo7UBcB9otpmLXvnMxQ6uKHpO1So7UVyrcgbjpuG62loxKd0fv4U/b4jDuRVprWo1qwfPvuxfZIYbiLCwPKSOinpNWxaYgm7VL9mSR2tiwCgDVuFh3iXmC6HSmFALMqHMis1wh5geZtfdeWC4dM2cquYD28ozAeO+1pbCk2U/WvG5aSUlFs1mIHBV0VfX4TmkNtfP0kvEu+Lrsaas9zZQBuUaC53DnOj6E6qimQ9YhmGoUeyp5k/WPumWbXnEcPQjQ0PjxF9Tzb6/wA/t9N/w4fOtV/2hSPqrH5ztZyP+H67FY83UeifnOujU7MdDpH77IiJm2IiICIiAiIgIiICeXFxPUwYHyn6i92npKitjHpE51zKScpvdjcmwHCw77b+6W9UWFuTMP5jKRnYM5pkVBc5qbbxqRz1BIPjadlnlQ2GulYMN/A3FiLjgeevCRquAGTLmYDaBOhJDm7XuPfNRaic627LNYtuAuCbeB01/IzwmDYEWqkrs2s1iEBIPcdCB5Sq6PV6I35WAuDrbXXXU/PlPXYVM7NptBxYMbKSEy7xrbKeW+BiaykZ02dkXAzEW9tiBzvp4TDY9tNjeWB3jKFJIY3G4qD525wPDYF7ABzuFzc+0Fe538yvpPL4Cq4N3sGAUgM1wFKkMGH1tG1AHtd0lPjbOVytYIalwDra2yvM6yOOk3JBWkStr3+tx3W0toPfAmYHClMxZgzPYsQLahQN3LSTCgYEEXBFiOY5SuGJrHdSAuL6tqN2hGm++ngZ6yVf9SoqZtBlB3kDd798IWa1UprbRbAtlUAaC1yAPETWpev+5S9Gf8tOHORaIVL5ELtfIS2t9A1+8cryfhGa5zttWF1G5Rc28zLQrL6L1AX9Xc86p9yKJ085zqGv6pfnUc/AfKdHObU7S9DR6QRESjUiIgIiICIiAiIgJgzMwYHy7pBbO45VKn9ZnN4unTNRtTSqC5DC+U7LAMfItOp6bW1aoOVV/eb/ADnMY3HKHK1VBUEgMNMi9mhuTe+9+HpOyXltGKFVQe0Vaqrm3i5ICXGo1U3JXdIgaipbfTOUg/WFroxYG121AHjeTUw5FMmg5bMNnNrawIttbjcjeOBkTEV9b1qIyrfay38x6CVSw5YKQlZSVbe5G4KLqTzuQfvCai9e+jIba6W12Tv5C+Uz1Uo0Vcb0YWtvO0cpAsbgncPCYo4emlQ2qDMSLg2Bva1ha37MJblarlNwt7rYAcPrHU2v3XmkDEEC5VRsknS+ntfLfMkIrteoBcMCvK55301J9Z5QU1Vs1XOChUj2tAtibC+toQ2uhyI1SpkYXJtu2rCwAOo4ec9UMRSCjaepa7nQknNxYceAtNZq0WddMzArTHCwDWzeRPCScHVOay0gt821qL5dBfS+unoZKG2nUcjQCgmtybA3zb7Wtr7+c9UstiEuE0z1TqX4WU8b3mmsQmU13zEKxCrfaZczE+hUa23Cbex7Viu5KTZQNdLKp4W2r8eHxtCsvrXUdLYJLcS5/nMvpTdUFtgqXeCfVyZczlv2l6Wl0r+CIiUaMMfOYVwdxB4afCep5C23aQPUREBERAREQEwYzTMD511kw5XEVRzYVB4FR+c5zG4JKq2cXHiRwtwn0brb0UXUVUFygIYDeU33HeNT5mcRXog6j8jOus7qvN1K7bTDmsX0WwWmFJfJVao3AkMrXsARxI4iQxWxCmmrbXaVKlwwDEKpJXQ5cvDie7lOjqoRvkZ4wrlQN07ZBUekNWZQRcaIHa92XX2OB3nhPNfpGgCxamwK7baa2VFqBiL/APcA8byzqdH0/wD811uTYAb1Kk6cwxHnI9Toek2a6+0gomxPsC1lHLcNe6MJzCOuKos6jISz7Y3EDbO1o1t+ptfmZ4/SFEKGFE2cgKSAA4dWa97nTZOh5jnJbdEoSpYs2QhgC2l1JYG3nwin0NSAAs2za2211yggAEHQAMdO+MGYR/01Y1FSmqtTWrUuRcMKaA5gBbeSV+7LCqjsKWpO0GcLshlyFrG3DNlE20cMgNwoB11trtG51PMyVJiETKrwXQO41mDau2VRbaqZS+t77wd3OXtKkALKLAcBwAnmhRJnR9Wehe2qi42EIZzz4hPP4SevlGJtOIdv0HhzTw1JToQi3HI2vb3ydMCZnHM5nL1IjEYIiJCSIiAiIgIiICIiAiIgYM5vpnqiHLPRORiblT7BPEiw2SZ0sSYtNeFLUi0Yl8px2Eek2WohQ9+494O4+Ur6lAHun2DEYRai5XUMp4MAR6Gc/juotB9UL0j+6cy/wtN41YnlyW+PaOr5s+F75qbDn+zOyxXUGsvsVEfxBS3xlbX6pYtTbsw3erXHraaZrPtjNLx6lz30cz0uGPd6y8PVfF2v2J9RJmG6kYpva7On9pjcd9gJOY+zbafUucp4XvkpKYHeeHM+AnYYP/D0f6tZm7qa5R/E1z8J0PR3V+jQ/wCnTCn9o7Tn7x3eUpOpWGldC88+HJdD9UatXWpekpH3z4KfZHjO4weCSigRFso4D3nxM3hbTMwtebOvT0q04IiJRqREQEREBEw63BB46cveIgZiIgIiICIiAiIgIiIGLTGQREDOWAIiAmYiAiIgIiICIiAiIgIiIH//2Q=="/>
          <p:cNvSpPr>
            <a:spLocks noChangeAspect="1" noChangeArrowheads="1"/>
          </p:cNvSpPr>
          <p:nvPr/>
        </p:nvSpPr>
        <p:spPr bwMode="auto">
          <a:xfrm>
            <a:off x="155575" y="-1233488"/>
            <a:ext cx="2381250" cy="2571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46" name="AutoShape 6" descr="data:image/jpeg;base64,/9j/4AAQSkZJRgABAQAAAQABAAD/2wCEAAkGBhMQEBUUEhIVEhUSFhUQFBQUFBYWFRIUFRAXFRUQFhUXHCYeFxojGRQVHy8gIycpLCwsFR4yNTAqNyYrLCkBCQoKDgwOGA8PGikkHB8sLiksLCkpLCksLCwpKSwpLCksLSwsKSkpLCwsKSwpLCkpLCksLCkpKSw1LCwpKSksKf/AABEIANgAyAMBIgACEQEDEQH/xAAbAAEAAgMBAQAAAAAAAAAAAAAABAUBAwYCB//EAEQQAAIBAgMEBwQGCAUEAwAAAAECAAMRBBIhIjFBUQUGE2FxgZEyobHBFEJygtHhFSRSYpKisvAHI0PS8TNjc8IWNFP/xAAZAQEAAwEBAAAAAAAAAAAAAAAAAQIDBAX/xAAkEQEAAgEEAgICAwAAAAAAAAAAAQIRAxIxMiFBBFFx8BPR4f/aAAwDAQACEQMRAD8A+4xEQEREBERARExeBmJorY2mntOq+JF/SQ6nWSgv17/ZBPykxWZ4Vm0RzKziUrdbaPJz938TNR64Uv2Kn8v+6W2W+lf5afa/iUC9cKX7FT+X/dNi9baJ3hx938DGy30fy0+13ErE6yYc/wCpbxBHykujj6b+y6t4ML+krNZhaLRPEpETF4vIWZiIgIiICIiAiIgIiICIiAmDMyt6bxRVABoX0vyA3/EDzkxGUTOIyj9J9Y1pkqgztu/dH4znsV0vWqe05A5Lsj3TTXTWarTorWIcV72nl4MxaeysWl8s8PGSYyTZaYjJh4yRkm25mLRkw15YtNloyxkwkYbpOrT9iow7ibj0MuMD1sO6qv3l09V/Cc/liVmIlatrV4l9Cw2KWouZGDA8v70m2cR0XjGpNmG7iP2hO1puGAI3EAjwM57Vw7KX3Q9RESrQiIgIiICIiAiIgJRdYzZqfg/xWXsoOsu9PB/istXlnqdVK5BmhqXKKxt7/hNLVrH+I+mgl8zDDxL2UInm08HE2/lX11JnoYoE+LZR4CTvV2M2i0DEA+Zt5QKy++0nfBsYtFpntF99oNZffaN8GySJg4hR5G3rH0oe/L+cbjY9CmZsWkOMinGfA+qmZ7e/v+F43SnbCer2nX9Ff9Cn9hfhOHRp3eAW1JByRf6RK24aaXKRERMnQREQEREBERAREQEpOsqaIe9l8yAR8Jdyt6wU70G7ireQaWrypfrLkK/HzkWsd/3/AIyfVT/mQ61E6210b3kWmmHKiVDr99PhNaNqv22m2ouv30+E0rvX7bSEsU39jxb5zC1Ts/aPznmn9Txb5zyv1ftH5wPfbG33oaodftD5TXwH25gnf9oQZbXqHa8VnrNr98TU3H7Qntd/35KGxD/7yQn9/wAIkekpI05N8ZNp0een/EkbqYvpz+f5kT6FTWwA5AD3TiOi6WatTHDOD6a/KdyJW/pro+5IiJk6CIiAiIgIiICIiAkTpXE9nRZt5tYA8SdB8ZLlT1mNqI/8iX9ZasZmFLzisy5hbgWOs11FkuonKRaomsy5cI1S4/ORHNuA0v75KqE8JGqNzEhDRnAtodL289819oBbfpc+ZnpmHfNTW5mSZl67Re/fm847Re/U5vOaiBz+EyMvODMtysDfQ6m/nN6HuA1v585HRh/ZklH5CPAkUwf+NBJCAD+/nNFME7zJdNJOTCf0DXy4hcw9q6D90ncR6W852QnDUSFen9tP6xO5lNT1LfR9wRETJuREQEREBERAREQEqOtA/Vz3Mh/mlvKrrOf1ZvFf6hLU7QpqdJcuMQBoTMsQZX4vePCRxXZdxm0w5IssKlGRalCav0jzmP0iDxlML5h5fDHlNDYQ8puOMmDjJB4aPoh5T0uDPKbPpsfTJPk8NlPCGSKeHkQY2ej0hbjGEZhZU0Am3tQJTjHX5+c8tXLb93KWiFZstsFiQ+JoqNf8xfcb/KfQ5826vLfF0e5ifRDPpMjV9Nfj+YmSIiYukiIgIiICIiAiIgJV9ZT+queWU/ziWkresYvhav2b+jAy1e0KX6y4TFakW5Suo4pKq5kYMDy/A6iTaza+FpyeM6FallalmOSmVLDVy2Wpci+oHsbI+U6JcMLypIzynHTLJlzMHUU7trmbPaoxXPZSpOTQFeDAm4F/dbp3swpq0yuYM2ywYZVVGLC9ifbta17gyMpT3M1ZjI9XpekDYvYgsuoO9CA2ttBdl1POeF6SpEkCot1NiL6g3tY37yBI8J8pec8zGc85GOOp7X+Ymx7W0NnW2vLXSenxSqrMWAVbhjfRbb7mBKRptErf0tTBIzZiMoyqCxu4ugsOYBmKvTqqWGR7qDvsAWVFcpvuDZhwkoXtGblbW3E7hztvtznO1ulKhU5Cq3LqtrlxlFVc5G7VqYItyMmdC4ernZ6qkFly3JG8O17D2rcd9tRpJVl13VVb4yn3Bz6Ifxn0WfP+povix3I/yHzn0ATPV5dPx+s/kiImLpIiICIiAiIgIiICV/WD/wCrW/8AGx90sJB6dW+FrD/tVP6DJrzCtusvnVbf5CVY6SU4h6FtpKaVb8wzEEeWz/FLOofgPiZyNWrk6RpVMpUVu2w+bSzZTs941HHlOqzz4XWIw6MQWRWIuASoJAIIIBOovc+sqcR0BSIIFxo4BvmtnVRmGa+oCLblaRW61OoqPUpLkpV/o7srm43AOFI2tfCba3T4GL7AqVAUksRfMTbJly3su/UyuYWxLXU6CVnzO2ZSarFdRftGVrEg6gZNxnjEdGsxqG426tGrrfRaWW4Om/ZMntj6ebL2iZr2y5he/K19/dKhek6n080CRkFM1NFsdQCAT3SJwmMtTdBOy5Wy2Cmn7R21bEiqxOmzs6W5yTS6Jb6M9JmBLuSW5qXB1035RLS09AScIzKmo9WzbVwTdGN0zA9nnABBIuLMo+7LSn0Kl2LEtmvpoFBKqCQANNEEzUxtNCAzqpOgBIBJO4WmcT0vTpZs2ZuzUO+UXyKTYM34b4R5WOFwyISVUKWOYkDUkkkn3n1MkU622V5f2ZEq4xUpGpe6hc47xvHrcTmcD1idsTTJsqFrFR+9pcnjqZS+7NdvGfKs3rXl9Y6jLfEueVM+91/Cd2JxHUNf82qeSKPVz+E7cSNXs7Pj9CIiZNyIiAiIgIiICIiAmjHrek45ow/lM3zXiBsN4H4SYRPD5ax0X7I+Mouk+he0Wn2LBOxq9sotdSwJzJm3qNW5790vT7K+Ep8XhqiEtTOa92PM7yFC7rbtdDYec67PNrLlOmejqqYXEhqZvUxIrqF2wVOp1XlbWe6tZR0kzMwVGwt817aZRqD5H0nUVOkFDEMCtvrcDz1Gsi4qnRcqzqjHXKzKDbgbEjTfxlML5cN0k6/RaPYqVpDEbLO16jtrmcgaAe+WVXCLV6VqK4zL2NiLniFHDxllV6r4ZkyKuXaFQFGOZSOV72H4TI6CC1DVSo6uVyFjZ7rlAsc283F78zK4W3Q5KhiG+g4hSSRSqIEJJut2IIB8vfLSoP1jo/maak8zZePPjLf/AON0vo7UBcB9otpmLXvnMxQ6uKHpO1So7UVyrcgbjpuG62loxKd0fv4U/b4jDuRVprWo1qwfPvuxfZIYbiLCwPKSOinpNWxaYgm7VL9mSR2tiwCgDVuFh3iXmC6HSmFALMqHMis1wh5geZtfdeWC4dM2cquYD28ozAeO+1pbCk2U/WvG5aSUlFs1mIHBV0VfX4TmkNtfP0kvEu+Lrsaas9zZQBuUaC53DnOj6E6qimQ9YhmGoUeyp5k/WPumWbXnEcPQjQ0PjxF9Tzb6/wA/t9N/w4fOtV/2hSPqrH5ztZyP+H67FY83UeifnOujU7MdDpH77IiJm2IiICIiAiIgIiICeXFxPUwYHyn6i92npKitjHpE51zKScpvdjcmwHCw77b+6W9UWFuTMP5jKRnYM5pkVBc5qbbxqRz1BIPjadlnlQ2GulYMN/A3FiLjgeevCRquAGTLmYDaBOhJDm7XuPfNRaic627LNYtuAuCbeB01/IzwmDYEWqkrs2s1iEBIPcdCB5Sq6PV6I35WAuDrbXXXU/PlPXYVM7NptBxYMbKSEy7xrbKeW+BiaykZ02dkXAzEW9tiBzvp4TDY9tNjeWB3jKFJIY3G4qD525wPDYF7ABzuFzc+0Fe538yvpPL4Cq4N3sGAUgM1wFKkMGH1tG1AHtd0lPjbOVytYIalwDra2yvM6yOOk3JBWkStr3+tx3W0toPfAmYHClMxZgzPYsQLahQN3LSTCgYEEXBFiOY5SuGJrHdSAuL6tqN2hGm++ngZ6yVf9SoqZtBlB3kDd798IWa1UprbRbAtlUAaC1yAPETWpev+5S9Gf8tOHORaIVL5ELtfIS2t9A1+8cryfhGa5zttWF1G5Rc28zLQrL6L1AX9Xc86p9yKJ085zqGv6pfnUc/AfKdHObU7S9DR6QRESjUiIgIiICIiAiIgJgzMwYHy7pBbO45VKn9ZnN4unTNRtTSqC5DC+U7LAMfItOp6bW1aoOVV/eb/ADnMY3HKHK1VBUEgMNMi9mhuTe+9+HpOyXltGKFVQe0Vaqrm3i5ICXGo1U3JXdIgaipbfTOUg/WFroxYG121AHjeTUw5FMmg5bMNnNrawIttbjcjeOBkTEV9b1qIyrfay38x6CVSw5YKQlZSVbe5G4KLqTzuQfvCai9e+jIba6W12Tv5C+Uz1Uo0Vcb0YWtvO0cpAsbgncPCYo4emlQ2qDMSLg2Bva1ha37MJblarlNwt7rYAcPrHU2v3XmkDEEC5VRsknS+ntfLfMkIrteoBcMCvK55301J9Z5QU1Vs1XOChUj2tAtibC+toQ2uhyI1SpkYXJtu2rCwAOo4ec9UMRSCjaepa7nQknNxYceAtNZq0WddMzArTHCwDWzeRPCScHVOay0gt821qL5dBfS+unoZKG2nUcjQCgmtybA3zb7Wtr7+c9UstiEuE0z1TqX4WU8b3mmsQmU13zEKxCrfaZczE+hUa23Cbex7Viu5KTZQNdLKp4W2r8eHxtCsvrXUdLYJLcS5/nMvpTdUFtgqXeCfVyZczlv2l6Wl0r+CIiUaMMfOYVwdxB4afCep5C23aQPUREBERAREQEwYzTMD511kw5XEVRzYVB4FR+c5zG4JKq2cXHiRwtwn0brb0UXUVUFygIYDeU33HeNT5mcRXog6j8jOus7qvN1K7bTDmsX0WwWmFJfJVao3AkMrXsARxI4iQxWxCmmrbXaVKlwwDEKpJXQ5cvDie7lOjqoRvkZ4wrlQN07ZBUekNWZQRcaIHa92XX2OB3nhPNfpGgCxamwK7baa2VFqBiL/APcA8byzqdH0/wD811uTYAb1Kk6cwxHnI9Toek2a6+0gomxPsC1lHLcNe6MJzCOuKos6jISz7Y3EDbO1o1t+ptfmZ4/SFEKGFE2cgKSAA4dWa97nTZOh5jnJbdEoSpYs2QhgC2l1JYG3nwin0NSAAs2za2211yggAEHQAMdO+MGYR/01Y1FSmqtTWrUuRcMKaA5gBbeSV+7LCqjsKWpO0GcLshlyFrG3DNlE20cMgNwoB11trtG51PMyVJiETKrwXQO41mDau2VRbaqZS+t77wd3OXtKkALKLAcBwAnmhRJnR9Wehe2qi42EIZzz4hPP4SevlGJtOIdv0HhzTw1JToQi3HI2vb3ydMCZnHM5nL1IjEYIiJCSIiAiIgIiICIiAiIgYM5vpnqiHLPRORiblT7BPEiw2SZ0sSYtNeFLUi0Yl8px2Eek2WohQ9+494O4+Ur6lAHun2DEYRai5XUMp4MAR6Gc/juotB9UL0j+6cy/wtN41YnlyW+PaOr5s+F75qbDn+zOyxXUGsvsVEfxBS3xlbX6pYtTbsw3erXHraaZrPtjNLx6lz30cz0uGPd6y8PVfF2v2J9RJmG6kYpva7On9pjcd9gJOY+zbafUucp4XvkpKYHeeHM+AnYYP/D0f6tZm7qa5R/E1z8J0PR3V+jQ/wCnTCn9o7Tn7x3eUpOpWGldC88+HJdD9UatXWpekpH3z4KfZHjO4weCSigRFso4D3nxM3hbTMwtebOvT0q04IiJRqREQEREBEw63BB46cveIgZiIgIiICIiAiIgIiIGLTGQREDOWAIiAmYiAiIgIiICIiAiIgIiIH//2Q=="/>
          <p:cNvSpPr>
            <a:spLocks noChangeAspect="1" noChangeArrowheads="1"/>
          </p:cNvSpPr>
          <p:nvPr/>
        </p:nvSpPr>
        <p:spPr bwMode="auto">
          <a:xfrm>
            <a:off x="155575" y="-1233488"/>
            <a:ext cx="2381250" cy="2571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50" name="AutoShape 10" descr="data:image/jpeg;base64,/9j/4AAQSkZJRgABAQAAAQABAAD/2wCEAAkGBhMQEBUUEhIVEhUSFhUQFBQUFBYWFRIUFRAXFRUQFhUXHCYeFxojGRQVHy8gIycpLCwsFR4yNTAqNyYrLCkBCQoKDgwOGA8PGikkHB8sLiksLCkpLCksLCwpKSwpLCksLSwsKSkpLCwsKSwpLCkpLCksLCkpKSw1LCwpKSksKf/AABEIANgAyAMBIgACEQEDEQH/xAAbAAEAAgMBAQAAAAAAAAAAAAAABAUBAwYCB//EAEQQAAIBAgMEBwQGCAUEAwAAAAECAAMRBBIhIjFBUQUGE2FxgZEyobHBFEJygtHhFSRSYpKisvAHI0PS8TNjc8IWNFP/xAAZAQEAAwEBAAAAAAAAAAAAAAAAAQIDBAX/xAAkEQEAAgEEAgICAwAAAAAAAAAAAQIRAxIxMiFBBFFx8BPR4f/aAAwDAQACEQMRAD8A+4xEQEREBERARExeBmJorY2mntOq+JF/SQ6nWSgv17/ZBPykxWZ4Vm0RzKziUrdbaPJz938TNR64Uv2Kn8v+6W2W+lf5afa/iUC9cKX7FT+X/dNi9baJ3hx938DGy30fy0+13ErE6yYc/wCpbxBHykujj6b+y6t4ML+krNZhaLRPEpETF4vIWZiIgIiICIiAiIgIiICIiAmDMyt6bxRVABoX0vyA3/EDzkxGUTOIyj9J9Y1pkqgztu/dH4znsV0vWqe05A5Lsj3TTXTWarTorWIcV72nl4MxaeysWl8s8PGSYyTZaYjJh4yRkm25mLRkw15YtNloyxkwkYbpOrT9iow7ibj0MuMD1sO6qv3l09V/Cc/liVmIlatrV4l9Cw2KWouZGDA8v70m2cR0XjGpNmG7iP2hO1puGAI3EAjwM57Vw7KX3Q9RESrQiIgIiICIiAiIgJRdYzZqfg/xWXsoOsu9PB/istXlnqdVK5BmhqXKKxt7/hNLVrH+I+mgl8zDDxL2UInm08HE2/lX11JnoYoE+LZR4CTvV2M2i0DEA+Zt5QKy++0nfBsYtFpntF99oNZffaN8GySJg4hR5G3rH0oe/L+cbjY9CmZsWkOMinGfA+qmZ7e/v+F43SnbCer2nX9Ff9Cn9hfhOHRp3eAW1JByRf6RK24aaXKRERMnQREQEREBERAREQEpOsqaIe9l8yAR8Jdyt6wU70G7ireQaWrypfrLkK/HzkWsd/3/AIyfVT/mQ61E6210b3kWmmHKiVDr99PhNaNqv22m2ouv30+E0rvX7bSEsU39jxb5zC1Ts/aPznmn9Txb5zyv1ftH5wPfbG33oaodftD5TXwH25gnf9oQZbXqHa8VnrNr98TU3H7Qntd/35KGxD/7yQn9/wAIkekpI05N8ZNp0een/EkbqYvpz+f5kT6FTWwA5AD3TiOi6WatTHDOD6a/KdyJW/pro+5IiJk6CIiAiIgIiICIiAkTpXE9nRZt5tYA8SdB8ZLlT1mNqI/8iX9ZasZmFLzisy5hbgWOs11FkuonKRaomsy5cI1S4/ORHNuA0v75KqE8JGqNzEhDRnAtodL289819oBbfpc+ZnpmHfNTW5mSZl67Re/fm847Re/U5vOaiBz+EyMvODMtysDfQ6m/nN6HuA1v585HRh/ZklH5CPAkUwf+NBJCAD+/nNFME7zJdNJOTCf0DXy4hcw9q6D90ncR6W852QnDUSFen9tP6xO5lNT1LfR9wRETJuREQEREBERAREQEqOtA/Vz3Mh/mlvKrrOf1ZvFf6hLU7QpqdJcuMQBoTMsQZX4vePCRxXZdxm0w5IssKlGRalCav0jzmP0iDxlML5h5fDHlNDYQ8puOMmDjJB4aPoh5T0uDPKbPpsfTJPk8NlPCGSKeHkQY2ej0hbjGEZhZU0Am3tQJTjHX5+c8tXLb93KWiFZstsFiQ+JoqNf8xfcb/KfQ5826vLfF0e5ifRDPpMjV9Nfj+YmSIiYukiIgIiICIiAiIgJV9ZT+queWU/ziWkresYvhav2b+jAy1e0KX6y4TFakW5Suo4pKq5kYMDy/A6iTaza+FpyeM6FallalmOSmVLDVy2Wpci+oHsbI+U6JcMLypIzynHTLJlzMHUU7trmbPaoxXPZSpOTQFeDAm4F/dbp3swpq0yuYM2ywYZVVGLC9ifbta17gyMpT3M1ZjI9XpekDYvYgsuoO9CA2ttBdl1POeF6SpEkCot1NiL6g3tY37yBI8J8pec8zGc85GOOp7X+Ymx7W0NnW2vLXSenxSqrMWAVbhjfRbb7mBKRptErf0tTBIzZiMoyqCxu4ugsOYBmKvTqqWGR7qDvsAWVFcpvuDZhwkoXtGblbW3E7hztvtznO1ulKhU5Cq3LqtrlxlFVc5G7VqYItyMmdC4ernZ6qkFly3JG8O17D2rcd9tRpJVl13VVb4yn3Bz6Ifxn0WfP+povix3I/yHzn0ATPV5dPx+s/kiImLpIiICIiAiIgIiICV/WD/wCrW/8AGx90sJB6dW+FrD/tVP6DJrzCtusvnVbf5CVY6SU4h6FtpKaVb8wzEEeWz/FLOofgPiZyNWrk6RpVMpUVu2w+bSzZTs941HHlOqzz4XWIw6MQWRWIuASoJAIIIBOovc+sqcR0BSIIFxo4BvmtnVRmGa+oCLblaRW61OoqPUpLkpV/o7srm43AOFI2tfCba3T4GL7AqVAUksRfMTbJly3su/UyuYWxLXU6CVnzO2ZSarFdRftGVrEg6gZNxnjEdGsxqG426tGrrfRaWW4Om/ZMntj6ebL2iZr2y5he/K19/dKhek6n080CRkFM1NFsdQCAT3SJwmMtTdBOy5Wy2Cmn7R21bEiqxOmzs6W5yTS6Jb6M9JmBLuSW5qXB1035RLS09AScIzKmo9WzbVwTdGN0zA9nnABBIuLMo+7LSn0Kl2LEtmvpoFBKqCQANNEEzUxtNCAzqpOgBIBJO4WmcT0vTpZs2ZuzUO+UXyKTYM34b4R5WOFwyISVUKWOYkDUkkkn3n1MkU622V5f2ZEq4xUpGpe6hc47xvHrcTmcD1idsTTJsqFrFR+9pcnjqZS+7NdvGfKs3rXl9Y6jLfEueVM+91/Cd2JxHUNf82qeSKPVz+E7cSNXs7Pj9CIiZNyIiAiIgIiICIiAmjHrek45ow/lM3zXiBsN4H4SYRPD5ax0X7I+Mouk+he0Wn2LBOxq9sotdSwJzJm3qNW5790vT7K+Ep8XhqiEtTOa92PM7yFC7rbtdDYec67PNrLlOmejqqYXEhqZvUxIrqF2wVOp1XlbWe6tZR0kzMwVGwt817aZRqD5H0nUVOkFDEMCtvrcDz1Gsi4qnRcqzqjHXKzKDbgbEjTfxlML5cN0k6/RaPYqVpDEbLO16jtrmcgaAe+WVXCLV6VqK4zL2NiLniFHDxllV6r4ZkyKuXaFQFGOZSOV72H4TI6CC1DVSo6uVyFjZ7rlAsc283F78zK4W3Q5KhiG+g4hSSRSqIEJJut2IIB8vfLSoP1jo/maak8zZePPjLf/AON0vo7UBcB9otpmLXvnMxQ6uKHpO1So7UVyrcgbjpuG62loxKd0fv4U/b4jDuRVprWo1qwfPvuxfZIYbiLCwPKSOinpNWxaYgm7VL9mSR2tiwCgDVuFh3iXmC6HSmFALMqHMis1wh5geZtfdeWC4dM2cquYD28ozAeO+1pbCk2U/WvG5aSUlFs1mIHBV0VfX4TmkNtfP0kvEu+Lrsaas9zZQBuUaC53DnOj6E6qimQ9YhmGoUeyp5k/WPumWbXnEcPQjQ0PjxF9Tzb6/wA/t9N/w4fOtV/2hSPqrH5ztZyP+H67FY83UeifnOujU7MdDpH77IiJm2IiICIiAiIgIiICeXFxPUwYHyn6i92npKitjHpE51zKScpvdjcmwHCw77b+6W9UWFuTMP5jKRnYM5pkVBc5qbbxqRz1BIPjadlnlQ2GulYMN/A3FiLjgeevCRquAGTLmYDaBOhJDm7XuPfNRaic627LNYtuAuCbeB01/IzwmDYEWqkrs2s1iEBIPcdCB5Sq6PV6I35WAuDrbXXXU/PlPXYVM7NptBxYMbKSEy7xrbKeW+BiaykZ02dkXAzEW9tiBzvp4TDY9tNjeWB3jKFJIY3G4qD525wPDYF7ABzuFzc+0Fe538yvpPL4Cq4N3sGAUgM1wFKkMGH1tG1AHtd0lPjbOVytYIalwDra2yvM6yOOk3JBWkStr3+tx3W0toPfAmYHClMxZgzPYsQLahQN3LSTCgYEEXBFiOY5SuGJrHdSAuL6tqN2hGm++ngZ6yVf9SoqZtBlB3kDd798IWa1UprbRbAtlUAaC1yAPETWpev+5S9Gf8tOHORaIVL5ELtfIS2t9A1+8cryfhGa5zttWF1G5Rc28zLQrL6L1AX9Xc86p9yKJ085zqGv6pfnUc/AfKdHObU7S9DR6QRESjUiIgIiICIiAiIgJgzMwYHy7pBbO45VKn9ZnN4unTNRtTSqC5DC+U7LAMfItOp6bW1aoOVV/eb/ADnMY3HKHK1VBUEgMNMi9mhuTe+9+HpOyXltGKFVQe0Vaqrm3i5ICXGo1U3JXdIgaipbfTOUg/WFroxYG121AHjeTUw5FMmg5bMNnNrawIttbjcjeOBkTEV9b1qIyrfay38x6CVSw5YKQlZSVbe5G4KLqTzuQfvCai9e+jIba6W12Tv5C+Uz1Uo0Vcb0YWtvO0cpAsbgncPCYo4emlQ2qDMSLg2Bva1ha37MJblarlNwt7rYAcPrHU2v3XmkDEEC5VRsknS+ntfLfMkIrteoBcMCvK55301J9Z5QU1Vs1XOChUj2tAtibC+toQ2uhyI1SpkYXJtu2rCwAOo4ec9UMRSCjaepa7nQknNxYceAtNZq0WddMzArTHCwDWzeRPCScHVOay0gt821qL5dBfS+unoZKG2nUcjQCgmtybA3zb7Wtr7+c9UstiEuE0z1TqX4WU8b3mmsQmU13zEKxCrfaZczE+hUa23Cbex7Viu5KTZQNdLKp4W2r8eHxtCsvrXUdLYJLcS5/nMvpTdUFtgqXeCfVyZczlv2l6Wl0r+CIiUaMMfOYVwdxB4afCep5C23aQPUREBERAREQEwYzTMD511kw5XEVRzYVB4FR+c5zG4JKq2cXHiRwtwn0brb0UXUVUFygIYDeU33HeNT5mcRXog6j8jOus7qvN1K7bTDmsX0WwWmFJfJVao3AkMrXsARxI4iQxWxCmmrbXaVKlwwDEKpJXQ5cvDie7lOjqoRvkZ4wrlQN07ZBUekNWZQRcaIHa92XX2OB3nhPNfpGgCxamwK7baa2VFqBiL/APcA8byzqdH0/wD811uTYAb1Kk6cwxHnI9Toek2a6+0gomxPsC1lHLcNe6MJzCOuKos6jISz7Y3EDbO1o1t+ptfmZ4/SFEKGFE2cgKSAA4dWa97nTZOh5jnJbdEoSpYs2QhgC2l1JYG3nwin0NSAAs2za2211yggAEHQAMdO+MGYR/01Y1FSmqtTWrUuRcMKaA5gBbeSV+7LCqjsKWpO0GcLshlyFrG3DNlE20cMgNwoB11trtG51PMyVJiETKrwXQO41mDau2VRbaqZS+t77wd3OXtKkALKLAcBwAnmhRJnR9Wehe2qi42EIZzz4hPP4SevlGJtOIdv0HhzTw1JToQi3HI2vb3ydMCZnHM5nL1IjEYIiJCSIiAiIgIiICIiAiIgYM5vpnqiHLPRORiblT7BPEiw2SZ0sSYtNeFLUi0Yl8px2Eek2WohQ9+494O4+Ur6lAHun2DEYRai5XUMp4MAR6Gc/juotB9UL0j+6cy/wtN41YnlyW+PaOr5s+F75qbDn+zOyxXUGsvsVEfxBS3xlbX6pYtTbsw3erXHraaZrPtjNLx6lz30cz0uGPd6y8PVfF2v2J9RJmG6kYpva7On9pjcd9gJOY+zbafUucp4XvkpKYHeeHM+AnYYP/D0f6tZm7qa5R/E1z8J0PR3V+jQ/wCnTCn9o7Tn7x3eUpOpWGldC88+HJdD9UatXWpekpH3z4KfZHjO4weCSigRFso4D3nxM3hbTMwtebOvT0q04IiJRqREQEREBEw63BB46cveIgZiIgIiICIiAiIgIiIGLTGQREDOWAIiAmYiAiIgIiICIiAiIgIiIH//2Q=="/>
          <p:cNvSpPr>
            <a:spLocks noChangeAspect="1" noChangeArrowheads="1"/>
          </p:cNvSpPr>
          <p:nvPr/>
        </p:nvSpPr>
        <p:spPr bwMode="auto">
          <a:xfrm>
            <a:off x="155575" y="-1233488"/>
            <a:ext cx="2381250" cy="2571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252" name="Picture 12" descr="http://www.projectknow.com/wp-content/uploads/Antabus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4606308"/>
            <a:ext cx="2016116" cy="2177406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95"/>
    </mc:Choice>
    <mc:Fallback xmlns="">
      <p:transition spd="slow" advTm="57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DRUG INTERACTIONS</a:t>
            </a:r>
            <a:br>
              <a:rPr lang="en-US" b="1" dirty="0" smtClean="0"/>
            </a:br>
            <a:r>
              <a:rPr lang="en-US" b="1" dirty="0" smtClean="0"/>
              <a:t>PHARMACOKINETIC</a:t>
            </a:r>
            <a:endParaRPr lang="en-IN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974075"/>
              </p:ext>
            </p:extLst>
          </p:nvPr>
        </p:nvGraphicFramePr>
        <p:xfrm>
          <a:off x="152399" y="1600200"/>
          <a:ext cx="8839201" cy="502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940"/>
                <a:gridCol w="2225940"/>
                <a:gridCol w="4387321"/>
              </a:tblGrid>
              <a:tr h="253077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ANALGESICS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ASPIRIN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ACETAMINOPHEN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Increases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gastric emptying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Inhibit gastric ADH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Alcohol metabolizes acetaminophen into a toxic metabolite causing liver damage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Increases ethanol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</a:rPr>
                        <a:t>bioavaillability</a:t>
                      </a:r>
                      <a:endParaRPr lang="en-IN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1265387">
                <a:tc>
                  <a:txBody>
                    <a:bodyPr/>
                    <a:lstStyle/>
                    <a:p>
                      <a:r>
                        <a:rPr lang="en-US" dirty="0" smtClean="0"/>
                        <a:t>ANTIBIOTICS</a:t>
                      </a:r>
                      <a:endParaRPr lang="en-IN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ERYTHROMYCIN</a:t>
                      </a:r>
                    </a:p>
                    <a:p>
                      <a:r>
                        <a:rPr lang="en-US" dirty="0" smtClean="0"/>
                        <a:t>ISONIAZID</a:t>
                      </a:r>
                      <a:endParaRPr lang="en-IN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Increases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gastric emptying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Enhances isoniazid induced liver toxicity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233038">
                <a:tc>
                  <a:txBody>
                    <a:bodyPr/>
                    <a:lstStyle/>
                    <a:p>
                      <a:r>
                        <a:rPr lang="en-US" dirty="0" smtClean="0"/>
                        <a:t>ANTICONVULSANTS</a:t>
                      </a:r>
                      <a:endParaRPr lang="en-IN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PHENYTOIN</a:t>
                      </a:r>
                      <a:endParaRPr lang="en-IN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Alcohol causes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phenytoin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breakdown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Phenytoin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induces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microsomal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enzymes 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C2C04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04"/>
    </mc:Choice>
    <mc:Fallback xmlns="">
      <p:transition spd="slow" advTm="3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DRUG INTERACTIONS</a:t>
            </a:r>
            <a:endParaRPr lang="en-IN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2547204"/>
              </p:ext>
            </p:extLst>
          </p:nvPr>
        </p:nvGraphicFramePr>
        <p:xfrm>
          <a:off x="152400" y="1600200"/>
          <a:ext cx="87630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981200"/>
                <a:gridCol w="4572000"/>
              </a:tblGrid>
              <a:tr h="153162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ANTICOAGULANTS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WARFARIN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Acute</a:t>
                      </a:r>
                      <a:r>
                        <a:rPr lang="en-US" sz="2000" baseline="0" dirty="0" smtClean="0"/>
                        <a:t> alcoholism decreases </a:t>
                      </a:r>
                      <a:r>
                        <a:rPr lang="en-US" sz="2000" baseline="0" dirty="0" err="1" smtClean="0"/>
                        <a:t>warfarin</a:t>
                      </a:r>
                      <a:r>
                        <a:rPr lang="en-US" sz="2000" baseline="0" dirty="0" smtClean="0"/>
                        <a:t> metabolism. Chronic alcoholism increases metabolism of </a:t>
                      </a:r>
                      <a:r>
                        <a:rPr lang="en-US" sz="2000" baseline="0" dirty="0" err="1" smtClean="0"/>
                        <a:t>warfarin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aseline="0" dirty="0" err="1" smtClean="0"/>
                        <a:t>Disulfiram</a:t>
                      </a:r>
                      <a:r>
                        <a:rPr lang="en-US" sz="2000" baseline="0" dirty="0" smtClean="0"/>
                        <a:t> reaction</a:t>
                      </a:r>
                      <a:endParaRPr lang="en-IN" sz="2000" dirty="0"/>
                    </a:p>
                  </a:txBody>
                  <a:tcPr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8850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ANTIDIABETIC AGENT</a:t>
                      </a:r>
                      <a:endParaRPr lang="en-IN" sz="20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Chlorpropamide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err="1" smtClean="0"/>
                        <a:t>Glyburide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err="1" smtClean="0"/>
                        <a:t>Glipizide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err="1" smtClean="0"/>
                        <a:t>Tolbutamide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err="1" smtClean="0"/>
                        <a:t>metformin</a:t>
                      </a:r>
                      <a:endParaRPr lang="en-IN" sz="2000" dirty="0"/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Hypoglycemia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Chlorpropamide,glyburide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,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tolbutamide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causes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disulfiram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like reaction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Metformin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increases levels of lactic acid in blood after alcohol consumption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E0033"/>
                    </a:solidFill>
                  </a:tcPr>
                </a:tc>
              </a:tr>
              <a:tr h="1688709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BARBITURATES</a:t>
                      </a:r>
                      <a:endParaRPr lang="en-IN" sz="2000" b="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Phenobarbital</a:t>
                      </a:r>
                      <a:endParaRPr lang="en-IN" sz="2000" dirty="0"/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Increase in barbiturate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metabolism by cytochrome P450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Enhances sedative, hypnotic effect on CNS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A4800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6"/>
    </mc:Choice>
    <mc:Fallback xmlns="">
      <p:transition spd="slow" advTm="3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PHARMACOKINETICS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48" y="1600200"/>
            <a:ext cx="8945652" cy="5257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 :</a:t>
            </a:r>
          </a:p>
          <a:p>
            <a:pPr algn="just"/>
            <a:r>
              <a:rPr lang="en-US" dirty="0" smtClean="0"/>
              <a:t>Oral cavity, Stomach and </a:t>
            </a:r>
            <a:r>
              <a:rPr lang="en-US" b="1" dirty="0" smtClean="0"/>
              <a:t>small intestine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Peak blood level occurs in 30 mins after        ingestion of alcohol.</a:t>
            </a:r>
          </a:p>
          <a:p>
            <a:pPr algn="just"/>
            <a:r>
              <a:rPr lang="en-US" dirty="0" smtClean="0"/>
              <a:t>First pass metabolism occurs in the liver and        stomach by </a:t>
            </a:r>
            <a:r>
              <a:rPr lang="en-US" b="1" dirty="0" smtClean="0"/>
              <a:t>Alcohol dehydrogenase. </a:t>
            </a:r>
          </a:p>
          <a:p>
            <a:pPr algn="just"/>
            <a:r>
              <a:rPr lang="en-US" dirty="0" smtClean="0"/>
              <a:t>Lower blood ethanol levels (BELs) by oral route compared to </a:t>
            </a:r>
            <a:r>
              <a:rPr lang="en-US" dirty="0" err="1" smtClean="0"/>
              <a:t>i.v</a:t>
            </a:r>
            <a:r>
              <a:rPr lang="en-US" dirty="0" smtClean="0"/>
              <a:t> route.</a:t>
            </a:r>
          </a:p>
          <a:p>
            <a:pPr algn="just">
              <a:buNone/>
            </a:pPr>
            <a:endParaRPr lang="en-US" dirty="0" smtClean="0"/>
          </a:p>
          <a:p>
            <a:pPr algn="just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4"/>
    </mc:Choice>
    <mc:Fallback xmlns="">
      <p:transition spd="slow" advTm="34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DRUG INTERACTIONS</a:t>
            </a:r>
            <a:endParaRPr lang="en-IN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980093"/>
              </p:ext>
            </p:extLst>
          </p:nvPr>
        </p:nvGraphicFramePr>
        <p:xfrm>
          <a:off x="152400" y="1600200"/>
          <a:ext cx="88392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022"/>
                <a:gridCol w="2046112"/>
                <a:gridCol w="4174066"/>
              </a:tblGrid>
              <a:tr h="2889102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MUSCLE RELAXANTS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Carisoprodol</a:t>
                      </a: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Cyclobenzaprine</a:t>
                      </a:r>
                      <a:endParaRPr lang="en-IN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Enhances the impairment of physical abilities and sedation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</a:rPr>
                        <a:t>Carisoprodol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 produces a opiate like” high” when taken with alcohol. Metabolized to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</a:rPr>
                        <a:t>meprobamate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, abused as street drug</a:t>
                      </a:r>
                      <a:endParaRPr lang="en-IN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130603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HISTAMINE</a:t>
                      </a:r>
                      <a:r>
                        <a:rPr lang="en-US" sz="2000" b="0" baseline="0" dirty="0" smtClean="0"/>
                        <a:t> H2 RECEPTOR </a:t>
                      </a:r>
                    </a:p>
                    <a:p>
                      <a:r>
                        <a:rPr lang="en-US" sz="2000" b="0" baseline="0" dirty="0" smtClean="0"/>
                        <a:t>ANTAGONIST</a:t>
                      </a:r>
                      <a:endParaRPr lang="en-IN" sz="2000" b="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Cimetidine</a:t>
                      </a:r>
                      <a:endParaRPr lang="en-US" sz="2000" b="0" dirty="0" smtClean="0"/>
                    </a:p>
                    <a:p>
                      <a:pPr algn="ctr"/>
                      <a:r>
                        <a:rPr lang="en-US" sz="2000" b="0" dirty="0" smtClean="0"/>
                        <a:t>Ranitidine</a:t>
                      </a:r>
                      <a:endParaRPr lang="en-IN" sz="2000" b="0" dirty="0"/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INHIBIT ADH IN THE STOMACH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INCREASE GASTRIC EMPTYING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</a:tr>
              <a:tr h="91026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IMMUNE</a:t>
                      </a:r>
                      <a:r>
                        <a:rPr lang="en-US" sz="2000" b="0" baseline="0" dirty="0" smtClean="0"/>
                        <a:t> MODULATORS</a:t>
                      </a:r>
                      <a:endParaRPr lang="en-IN" sz="20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methotrexate</a:t>
                      </a:r>
                      <a:endParaRPr lang="en-IN" sz="2000" b="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Liver damage in association with alcohol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4"/>
    </mc:Choice>
    <mc:Fallback xmlns="">
      <p:transition spd="slow" advTm="3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DRUG INTERACTIONS</a:t>
            </a:r>
            <a:endParaRPr lang="en-IN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322976"/>
              </p:ext>
            </p:extLst>
          </p:nvPr>
        </p:nvGraphicFramePr>
        <p:xfrm>
          <a:off x="228600" y="1584960"/>
          <a:ext cx="87630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859"/>
                <a:gridCol w="2070859"/>
                <a:gridCol w="4621282"/>
              </a:tblGrid>
              <a:tr h="111318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NSAIDS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8E6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Ibuprofen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Naproxen</a:t>
                      </a:r>
                    </a:p>
                    <a:p>
                      <a:pPr algn="ctr"/>
                      <a:r>
                        <a:rPr lang="en-US" b="0" dirty="0" err="1" smtClean="0">
                          <a:solidFill>
                            <a:schemeClr val="tx1"/>
                          </a:solidFill>
                        </a:rPr>
                        <a:t>Diclofenac</a:t>
                      </a: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DDD78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/>
                        <a:t>Alcohol</a:t>
                      </a:r>
                      <a:r>
                        <a:rPr lang="en-US" sz="2000" baseline="0" dirty="0" smtClean="0"/>
                        <a:t> increases the risk of gastrointestinal bleeding</a:t>
                      </a:r>
                      <a:endParaRPr lang="en-IN" sz="2000" dirty="0"/>
                    </a:p>
                  </a:txBody>
                  <a:tcPr anchor="ctr">
                    <a:solidFill>
                      <a:srgbClr val="1B6515"/>
                    </a:solidFill>
                  </a:tcPr>
                </a:tc>
              </a:tr>
              <a:tr h="77922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SEDATIVES</a:t>
                      </a:r>
                      <a:r>
                        <a:rPr lang="en-US" b="1" baseline="0" dirty="0" smtClean="0"/>
                        <a:t> AND HYPNOTICS</a:t>
                      </a:r>
                      <a:endParaRPr lang="en-IN" b="1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Chloral</a:t>
                      </a:r>
                      <a:r>
                        <a:rPr lang="en-US" baseline="0" dirty="0" smtClean="0"/>
                        <a:t> hydrate</a:t>
                      </a:r>
                    </a:p>
                    <a:p>
                      <a:pPr algn="ctr"/>
                      <a:r>
                        <a:rPr lang="en-US" baseline="0" dirty="0" err="1" smtClean="0"/>
                        <a:t>Meprobamate</a:t>
                      </a:r>
                      <a:endParaRPr lang="en-IN" dirty="0"/>
                    </a:p>
                  </a:txBody>
                  <a:tcPr anchor="ctr">
                    <a:solidFill>
                      <a:srgbClr val="918E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Alcohol inhibits the metabolism and enhances the sedation, drowsiness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B3A00"/>
                    </a:solidFill>
                  </a:tcPr>
                </a:tc>
              </a:tr>
              <a:tr h="144713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TRICYCLIC ANTIDEPRESSANTS</a:t>
                      </a:r>
                      <a:endParaRPr lang="en-IN" b="1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Amitryptaline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Imipramine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Desipramine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Clomipramine</a:t>
                      </a:r>
                      <a:endParaRPr lang="en-IN" dirty="0"/>
                    </a:p>
                  </a:txBody>
                  <a:tcPr anchor="ctr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Enhances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the sedation 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Orthostatic hypotension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93300"/>
                    </a:solidFill>
                  </a:tcPr>
                </a:tc>
              </a:tr>
              <a:tr h="178109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VITAMIN</a:t>
                      </a:r>
                      <a:r>
                        <a:rPr lang="en-US" b="1" baseline="0" dirty="0" smtClean="0"/>
                        <a:t>S</a:t>
                      </a:r>
                    </a:p>
                  </a:txBody>
                  <a:tcPr anchor="ctr">
                    <a:solidFill>
                      <a:srgbClr val="CBB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Vitamin A</a:t>
                      </a:r>
                    </a:p>
                    <a:p>
                      <a:pPr algn="ctr"/>
                      <a:r>
                        <a:rPr lang="en-US" dirty="0" smtClean="0"/>
                        <a:t>Vitamin</a:t>
                      </a:r>
                      <a:r>
                        <a:rPr lang="en-US" baseline="0" dirty="0" smtClean="0"/>
                        <a:t> D</a:t>
                      </a:r>
                      <a:endParaRPr lang="en-IN" dirty="0"/>
                    </a:p>
                  </a:txBody>
                  <a:tcPr anchor="ctr">
                    <a:solidFill>
                      <a:srgbClr val="815AC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Vitamin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A should be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monitered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when taken with alcohol to prevent retinol induced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hepatoxicity</a:t>
                      </a:r>
                      <a:endParaRPr lang="en-US" sz="20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Vitamin D hydroxylation is hampered by the liver damage of alcohol 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2B3A57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74"/>
    </mc:Choice>
    <mc:Fallback xmlns="">
      <p:transition spd="slow" advTm="35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DRUG INTERACTIONS</a:t>
            </a:r>
            <a:br>
              <a:rPr lang="en-US" b="1" dirty="0" smtClean="0"/>
            </a:br>
            <a:r>
              <a:rPr lang="en-US" b="1" dirty="0" smtClean="0"/>
              <a:t>PHARMACODYNAMIC</a:t>
            </a:r>
            <a:endParaRPr lang="en-IN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654586"/>
              </p:ext>
            </p:extLst>
          </p:nvPr>
        </p:nvGraphicFramePr>
        <p:xfrm>
          <a:off x="500034" y="1188720"/>
          <a:ext cx="8229600" cy="5374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566"/>
                <a:gridCol w="2286000"/>
                <a:gridCol w="39290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ANTIHISTAMINICS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6D8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Diphenhydramine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Chlorpheniramine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rtl="0"/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Clemastine</a:t>
                      </a: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0"/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Hydroxyzine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rtl="0"/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Promethazine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rtl="0"/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BBBE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Enhances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the drowsiness, sedation, decreased  motor skills.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(More in elderly people)</a:t>
                      </a:r>
                    </a:p>
                  </a:txBody>
                  <a:tcPr anchor="ctr">
                    <a:solidFill>
                      <a:srgbClr val="2B3A5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BARBITURATES</a:t>
                      </a:r>
                      <a:endParaRPr lang="en-IN" b="1" dirty="0"/>
                    </a:p>
                  </a:txBody>
                  <a:tcPr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Phenobarbital</a:t>
                      </a:r>
                      <a:endParaRPr lang="en-IN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Enhances sedative, hypnotic effect on CNS</a:t>
                      </a:r>
                      <a:endParaRPr lang="en-IN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444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BENZODIAZEPINES</a:t>
                      </a:r>
                      <a:endParaRPr lang="en-IN" b="1" dirty="0"/>
                    </a:p>
                  </a:txBody>
                  <a:tcPr anchor="ctr">
                    <a:solidFill>
                      <a:srgbClr val="FF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Alprazolam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Chlordiazepoxide</a:t>
                      </a:r>
                      <a:endParaRPr lang="en-IN" dirty="0"/>
                    </a:p>
                  </a:txBody>
                  <a:tcPr anchor="ctr">
                    <a:solidFill>
                      <a:srgbClr val="FF657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Alcohol enhances the effect of these agents on the CNS.</a:t>
                      </a:r>
                    </a:p>
                  </a:txBody>
                  <a:tcPr anchor="ctr">
                    <a:solidFill>
                      <a:srgbClr val="8A000D"/>
                    </a:solidFill>
                  </a:tcPr>
                </a:tc>
              </a:tr>
              <a:tr h="89441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MUSCLE RELAXANTS</a:t>
                      </a:r>
                      <a:endParaRPr lang="en-IN" b="1" dirty="0"/>
                    </a:p>
                  </a:txBody>
                  <a:tcPr anchor="ctr">
                    <a:solidFill>
                      <a:srgbClr val="C6D5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Carisoprodol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Cyclobenzaprine</a:t>
                      </a:r>
                      <a:endParaRPr lang="en-IN" dirty="0"/>
                    </a:p>
                  </a:txBody>
                  <a:tcPr anchor="ctr">
                    <a:solidFill>
                      <a:srgbClr val="376AD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Enhances the impairment of physical abilities and sedation</a:t>
                      </a:r>
                    </a:p>
                  </a:txBody>
                  <a:tcPr anchor="ctr">
                    <a:solidFill>
                      <a:srgbClr val="17326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OPIOIDS</a:t>
                      </a:r>
                      <a:endParaRPr lang="en-IN" b="1" dirty="0"/>
                    </a:p>
                  </a:txBody>
                  <a:tcPr anchor="ctr">
                    <a:solidFill>
                      <a:srgbClr val="FDD9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Codeine</a:t>
                      </a:r>
                    </a:p>
                    <a:p>
                      <a:pPr algn="ctr"/>
                      <a:r>
                        <a:rPr lang="en-US" dirty="0" smtClean="0"/>
                        <a:t>Morphine</a:t>
                      </a:r>
                    </a:p>
                    <a:p>
                      <a:pPr algn="ctr"/>
                      <a:r>
                        <a:rPr lang="en-US" dirty="0" smtClean="0"/>
                        <a:t>Propoxyphene ,</a:t>
                      </a:r>
                    </a:p>
                    <a:p>
                      <a:pPr algn="ctr"/>
                      <a:r>
                        <a:rPr lang="en-US" dirty="0" smtClean="0"/>
                        <a:t>Fentanyl</a:t>
                      </a:r>
                    </a:p>
                    <a:p>
                      <a:pPr algn="ctr"/>
                      <a:endParaRPr lang="en-IN" dirty="0"/>
                    </a:p>
                  </a:txBody>
                  <a:tcPr anchor="ctr">
                    <a:solidFill>
                      <a:srgbClr val="F98E3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Enhances the effect 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like </a:t>
                      </a:r>
                      <a:r>
                        <a:rPr lang="en-US" b="1" baseline="0" dirty="0" err="1" smtClean="0">
                          <a:solidFill>
                            <a:schemeClr val="bg1"/>
                          </a:solidFill>
                        </a:rPr>
                        <a:t>sedation,drowsiness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, and decreased motor skills</a:t>
                      </a:r>
                      <a:endParaRPr lang="en-IN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4404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8"/>
    </mc:Choice>
    <mc:Fallback xmlns="">
      <p:transition spd="slow" advTm="24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DRUG INTERACTIONS </a:t>
            </a:r>
            <a:br>
              <a:rPr lang="en-US" b="1" dirty="0" smtClean="0"/>
            </a:br>
            <a:r>
              <a:rPr lang="en-US" b="1" dirty="0" smtClean="0"/>
              <a:t>PHARMACODYNAMIC</a:t>
            </a:r>
            <a:endParaRPr lang="en-IN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632992"/>
              </p:ext>
            </p:extLst>
          </p:nvPr>
        </p:nvGraphicFramePr>
        <p:xfrm>
          <a:off x="500033" y="1571612"/>
          <a:ext cx="8110567" cy="5210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201"/>
                <a:gridCol w="1973083"/>
                <a:gridCol w="4055283"/>
              </a:tblGrid>
              <a:tr h="102832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SEDATIVES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AND HYPNOTICS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9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Chloral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hydrate</a:t>
                      </a:r>
                    </a:p>
                    <a:p>
                      <a:pPr algn="ctr"/>
                      <a:r>
                        <a:rPr lang="en-US" b="1" baseline="0" dirty="0" err="1" smtClean="0">
                          <a:solidFill>
                            <a:schemeClr val="tx1"/>
                          </a:solidFill>
                        </a:rPr>
                        <a:t>Meprobamate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859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Alcohol inhibits the metabolism and enhances the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sedation,drowsiness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8A000D"/>
                    </a:solidFill>
                  </a:tcPr>
                </a:tc>
              </a:tr>
              <a:tr h="13025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TRICYCLIC ANTIDEPRESSANTS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CF0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Amitryptaline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Imipramine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Desipramine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Clomipramine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8DB5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Enhances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the sedation 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Orthostatic hypotension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806906"/>
                    </a:solidFill>
                  </a:tcPr>
                </a:tc>
              </a:tr>
              <a:tr h="95977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CORTICOSTEROIDS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Prednisolone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Dexamethazone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7EC3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Aggravate the stomach irritation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Psuedo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cushing’s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syndrome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12E37"/>
                    </a:solidFill>
                  </a:tcPr>
                </a:tc>
              </a:tr>
              <a:tr h="95977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BRONCHODILATORS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Theophyllin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chemeClr val="tx1"/>
                          </a:solidFill>
                        </a:rPr>
                        <a:t>Aminophyllin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69BC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Impair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mucociliary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clearance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ncreased chance of infection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2A3854"/>
                    </a:solidFill>
                  </a:tcPr>
                </a:tc>
              </a:tr>
              <a:tr h="95977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LIPID LOWERING AGENTS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Atorvastatin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Aggravate liver damage</a:t>
                      </a:r>
                      <a:endParaRPr lang="en-IN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9"/>
    </mc:Choice>
    <mc:Fallback xmlns="">
      <p:transition spd="slow" advTm="1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DRUG INTERACTIONS</a:t>
            </a:r>
            <a:br>
              <a:rPr lang="en-US" b="1" dirty="0" smtClean="0"/>
            </a:br>
            <a:r>
              <a:rPr lang="en-US" b="1" dirty="0" smtClean="0"/>
              <a:t>PHARMACODYNAMIC</a:t>
            </a:r>
            <a:endParaRPr lang="en-IN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418496"/>
              </p:ext>
            </p:extLst>
          </p:nvPr>
        </p:nvGraphicFramePr>
        <p:xfrm>
          <a:off x="228600" y="1600201"/>
          <a:ext cx="85344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374"/>
                <a:gridCol w="2323913"/>
                <a:gridCol w="4207113"/>
              </a:tblGrid>
              <a:tr h="8615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ANTIBIOTICS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CF0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SULFONAMIDES</a:t>
                      </a:r>
                      <a:endParaRPr lang="en-IN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9E2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Disulfiram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like reaction</a:t>
                      </a:r>
                      <a:endParaRPr lang="en-IN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D3F03"/>
                    </a:solidFill>
                  </a:tcPr>
                </a:tc>
              </a:tr>
              <a:tr h="127205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MAO INHIBITORS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Moclobemide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Hypertensive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crisis</a:t>
                      </a:r>
                      <a:endParaRPr lang="en-IN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714480" y="4743271"/>
            <a:ext cx="50594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7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6"/>
    </mc:Choice>
    <mc:Fallback xmlns="">
      <p:transition spd="slow" advTm="2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US" sz="3950" b="1" dirty="0" smtClean="0"/>
              <a:t>FACTORS AFFECTING THE RATE OF ABSORPTION OF ALCOHOL (ETHANOL)</a:t>
            </a:r>
            <a:endParaRPr lang="en-IN" sz="395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798014" cy="4525963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The rate, volume, and concentration of alcohol consumed.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presence or absence of food in the stomach. 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Interaction with medications like drugs interfering with the gastric motility</a:t>
            </a:r>
            <a:r>
              <a:rPr lang="en-US" dirty="0"/>
              <a:t>. Delay in Gastric emptying slows down ethanol absorption.</a:t>
            </a:r>
            <a:endParaRPr lang="en-IN" dirty="0"/>
          </a:p>
          <a:p>
            <a:pPr algn="just"/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6"/>
    </mc:Choice>
    <mc:Fallback xmlns="">
      <p:transition spd="slow" advTm="26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DISTRIBUTION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50853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 smtClean="0"/>
              <a:t> 0.5 - 0.7 L/Kg</a:t>
            </a:r>
          </a:p>
          <a:p>
            <a:pPr algn="just"/>
            <a:r>
              <a:rPr lang="en-US" dirty="0" smtClean="0"/>
              <a:t>Hydrophilic, distributed along the distribution of the total body water.</a:t>
            </a:r>
          </a:p>
          <a:p>
            <a:pPr algn="just"/>
            <a:r>
              <a:rPr lang="en-US" dirty="0" smtClean="0"/>
              <a:t>Distributed in tissues with high water content and more blood supply (Brain, skeletal muscle).</a:t>
            </a:r>
          </a:p>
          <a:p>
            <a:pPr algn="just"/>
            <a:r>
              <a:rPr lang="en-US" dirty="0" smtClean="0"/>
              <a:t>Body composition and gender dependent distribution of the alcohol.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Females have a higher blood alcohol level than male :</a:t>
            </a:r>
          </a:p>
          <a:p>
            <a:pPr lvl="1" algn="just"/>
            <a:r>
              <a:rPr lang="en-US" sz="3000" dirty="0" smtClean="0"/>
              <a:t>Smaller Lean body mass and blood volume than          males.</a:t>
            </a:r>
          </a:p>
          <a:p>
            <a:pPr lvl="1" algn="just"/>
            <a:r>
              <a:rPr lang="en-US" sz="3000" dirty="0" smtClean="0"/>
              <a:t>Lower first pass metabolism by gastric ADH than males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11"/>
    </mc:Choice>
    <mc:Fallback xmlns="">
      <p:transition spd="slow" advTm="5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MEDICOLEGAL IMPLICATIONS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612366"/>
            <a:ext cx="8836025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Ratio of ethanol in end expiratory alveolar air  and the blood is relatively constant.</a:t>
            </a:r>
          </a:p>
          <a:p>
            <a:r>
              <a:rPr lang="en-US" dirty="0" smtClean="0"/>
              <a:t>BELs can be measured in the</a:t>
            </a:r>
          </a:p>
          <a:p>
            <a:pPr>
              <a:buNone/>
            </a:pPr>
            <a:r>
              <a:rPr lang="en-US" dirty="0" smtClean="0"/>
              <a:t>    expired air.</a:t>
            </a:r>
          </a:p>
          <a:p>
            <a:r>
              <a:rPr lang="en-US" dirty="0" smtClean="0"/>
              <a:t>The partition coefficient for </a:t>
            </a:r>
          </a:p>
          <a:p>
            <a:pPr>
              <a:buNone/>
            </a:pPr>
            <a:r>
              <a:rPr lang="en-US" dirty="0" smtClean="0"/>
              <a:t>    ethanol between blood and </a:t>
            </a:r>
          </a:p>
          <a:p>
            <a:pPr>
              <a:buNone/>
            </a:pPr>
            <a:r>
              <a:rPr lang="en-US" dirty="0" smtClean="0"/>
              <a:t>    alveolar air is 2000 : 1.</a:t>
            </a:r>
          </a:p>
          <a:p>
            <a:r>
              <a:rPr lang="en-US" dirty="0" smtClean="0"/>
              <a:t>BELs is dependent on other factors like</a:t>
            </a:r>
            <a:r>
              <a:rPr lang="en-US" sz="2400" dirty="0" smtClean="0"/>
              <a:t>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sex, rate </a:t>
            </a:r>
            <a:r>
              <a:rPr lang="en-US" dirty="0">
                <a:solidFill>
                  <a:srgbClr val="FF0000"/>
                </a:solidFill>
              </a:rPr>
              <a:t>of drinking, body weight, rate of metabolism, stomach emptying.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IN" dirty="0"/>
          </a:p>
        </p:txBody>
      </p:sp>
      <p:sp>
        <p:nvSpPr>
          <p:cNvPr id="2050" name="AutoShape 2" descr="data:image/jpeg;base64,/9j/4AAQSkZJRgABAQAAAQABAAD/2wCEAAkGBxQTEhUUExQUFBQVFBQVFhQVFRQVFBUUFBQXFxcVFBcYHCggGBwlHBUVITEhJSkrLi4uGB8zODMsNygtLisBCgoKDg0OGhAQGiwkHCQsLCwsLCwsLCwsLCwsLCwuLCwsLCwsLCwsLCwsLCwsLCwsLCwsLCwsLCwsLCwsLCwsLP/AABEIALcBEwMBEQACEQEDEQH/xAAcAAEAAQUBAQAAAAAAAAAAAAAAAwECBAUGBwj/xABAEAACAQICBgcECAQGAwAAAAAAAQIDEQQSBQYhMUFRExQiYXGBoTKRscEHFUJSYnKS0UNT4fAWY4KissIjMzT/xAAbAQEAAgMBAQAAAAAAAAAAAAAAAQIDBQYEB//EADQRAAIBAwMDAgQEBQUBAAAAAAABAgMEEQUSEyExQRRRBiIyYUJxkaEVM4Gx0SNDUlPBFv/aAAwDAQACEQMRAD8A0KrM1zro65WjY6dmN3BnjY5L41mUd00ZlpyYlXk9xHq2P4WS06tiVeFf4USddLq7ZV6ZgotIIn1JRadgvWPRDuepP8PZJHHoh3KLegkSxx6HqUPQyJYY9D1CDs5Inhi4stzIxu2kiaNeJPKivp5ZL4yiyHVRbha7lZRTMcpIyRi0Y88ImeWcUz0xqtGHW0ceaawz0xuDGqaOMfK0Zo3BG8CxzF+dFFhWORDlRDUwxkVRGRVCx4cneW5CsaAcw5l3VyN5XkLZYcKoSqhHLDFlURdVEROiy+9F1NFrpsnKLbkWZWTknci5RYyRkrYgrkAkpKmMolSRaqbLZLb0V6JkZRG9GVmTGZHhVFLwVUUUcmW2JDJcbsFsYJYQsUzkq2GgEUdAlTG4ilhiyqE9GUVBjkGES06JDkQ2sEuREZKF6ojJXJWNMl1CMIkVyvMyNqJaNVoh1mUlTTJHXfMo60ivGkXwrMq6siHTRV1mUc2yFBFJVSmCVEopjAaKxkQ0S0JQTCbQ3NFvV0TvZPIyOVBE72WVRhURuJ3lvRE7hvKukNw3GNVpGWMjNGZyGt+kqtKcYQbgnHM2rXe1q1/L1N1YUYSg5SWWczrt/XpVI06csLGehzi0zX/mz/UbDgp/8Uc+tQul/uP9SaGsOIX8RvxjF/Iq7Wk/wozR1a8j2qMyKetNZb1Tl4xt8GjE7Gi/B6Y/EF6u8k/6GXS1uf2qUX+WTXxTMUtOj4bPXT+Jqy+qCZmQ1tpPfCcf0tfFGF6dPxI9tP4mpN/PBr8iSnp+i/t2/NFr5FHZVF4NjS+ILGfdtfmmZK0rT/mQ/Uv3Kelqex61qli/9xFyqMphHtyOnY2oqm/YkhiGirgmW/MnjiynGVcUWyxhbjDUV3MXE6wU4bHLbyW1+hlhZTl2NXcatZ0OkpZf2NdV1xj9mEn4tL9z0R033ZqKvxLTX8uD/qY3+M5/y4/qZk/hsPc8v/0tX/rRfT11nxpxfhJ/sQ9Mh4YXxJP8VNfqZ+H1ypSfajKHf7S9DBLTZL6We2j8Q0JPE01+5usHpenU9iSfhvPFVtqkO6NxQuKFx/KkmZiro87iz0bC9TK4KuJIpEMrgo5jAwM7GBhF2dkYIwgk2OgbSKKTHQYRLC7HQo8IyFHYRtMWepHSqK5GxF5R6F9rkbSuWiKpsJSLx6kWctgyKJj9ZZk4zJxhYm42YJ48HN6+4VSpRqLfCVvGM/2aXqbTSqjUnB+TmfiG3zTjV8rocGzdnJlAAAAAAVAAB3vSXNDtPrPKpMliyrRmjJFbkF+jIsTiI04uUnZL3vuS4l6dOU3hHku7ula0+So8f3OV0npmdRtRvGHJb34v5G2o20aa+5wOo6zWupNRe2HsjV3PQaYoAAAAVAL6NZxalFtNcUQ4qSwzJTqzpSUoPDOx0Bpl1FleyS29zXcai6tVDqux3ejar6tbKn1I3Ua7PC4I3m2JkU8SzG6aKOmiTrRXjKcZLCuUcCjgTRlfgUaMbwiXpLIrtyU25ZSFa4awS4YKusQokbCnTX4lsYJ2YLHTYySmiRTsQVxkhqyZdYMkUiHpXuL7V3Mm1dyOVJllJFlJF1OnYrKWSJSyazWXD58NU7o5vOLueyxntrL7mr1imp2k/t1PNmdEfPygAAAAAAAAO3irGkZ9OinEuUmQ0jIpSI8Vi1Tjmlu+LL06e+WEee8vo2tJzmcnjcZKpK8n4LgvA21OmoLCPn93eVLmo5zf5fYxy55SgAAAAAAAANhoTFZKqb3PY3yvuZhrw3waNjpdzwXMZPs+jOxjXNO4n0SM+hLDEFXEtuLlX2kbOhO4yI4xGN0mVayZ+Ex64mN08GGpSb7GRUxUGV2r2McackUpThzIcCZRmRV6keDI24LwjLySYaK5hpFamfYvqVUuJj2exCi2RSxCJUGXVNl/TXRXbgrtaZHFos8l3kq66G0jYykqyCiyVBkFWqnFxluknF+DVmZaacZKSIq2/JBxflHl2kqbjNxas4qMXZ3TyxSzee/zOphLdFNHzW4pSpVHTl3XQxSxhAAAAAAAB3imjRYZ9WVSBVVIkbWW5aa6s5jT2Nzyyr2YvnvZtbaltjl9zg9cvVXrbI/TH9zUnpNGAAAAAAAAAACqAOr0dWz04vjaz8VvNXWjtng7vTLh17eL8rozITZi6GwTkXXZHQtllVIE7mXRqMjCLKbJY1XzKYMykXdK+bIwiWwqshtRKyT08RLmUlBGWMU+5c6rZXajJsSJIVCHEo4mRTrmNwMTgXqtYrtK7C6VUKJCiQxmWwXa6E0kmiqyU6nm+sX/ANNX81vckjpLb+VH8j5xqjbu6jfua0zngAAAAAAAB6B0CNBvZ9c9PAixOHWSXg/gXpz+ZHmvLePBPHszhWbw+WlAQAAAAAAAAAAAAb7VOs88ocHHN4NO3zPFex+RM6b4YruNxKn4az+h0/Rdxqtx3TjEr0HcNxG2HsU6v3DeRth7Dq9uA3k7YexSVIlSJcIstVIbiFTSL1EjJfCRdlIJyhlGUNyLowfIhtFW0TU/AqzFIy4IwtmFl7sivcr3LJyRZIssmt0zpWNCnme2T9mPFvv7keu1tpVZfY1upajGzp+8n2X/AKeeYqvKpJzk7yk7tm/jFRSS8Hz+rVlVm5y7siLGMAAAAAAAHqTwhy/IfW+UixWGtCb/AAy+DMlKeZo891UboTX2Z5mdIfLCgAAAAAAAAAAAABvdU8VlqqCjeVWdOF39mN3m8/ZPLeU91Nt+Eza6RduhXSX4sLP2PSFo5HMc7O59QyyejSVXLq5I1o5lnWRb1CKvRzCroK4RZLAslVkWVdFqwb5E8qJ5kVeEfIcqHMSUMFfgVlVwUnXwZT0f3GLnMPqCq0eRzEeoKrBJDlbI5pMxasknsMkctGaKbRJTimQ20Vk2iLS7VKlKahKo1a0IJttvd4LmzLax5am1vB4rq9nQpuajn7Hm+KweKrzc5Uql3zi4xS4JZuB0kJ0aUdqkjjqtO7vKjm4tv8i3FaBq06bnUyxXK95NvgrbPUQuac5bY9Sa2l16NLlq4S/c1TPQa0oAAAAAAAexRhc49vB9RbwUnQvdcHsLQniSZEmpRaZ5JioZZyjylJe52Osi8pM+Z1Y7Zyj7NkJYxgAAAAAAAAAAAElCq4yUotqS2prenzQaTWGTGTi8o9K1b1i6xC0tlWC7S+8uE18+/wATnL2yVKW6P0s7PSL5XMdk/qX7m3WIZ4HBG6dNEvTsrsRTYmWdYZOxFuNFOssnYieNF3Wu4jYRxEkMSuKKuBWVNkzxSS2Ipxsx8TYp4wOmHRL3WbKqGCqikYuIuZY4M0MEPU7q5k5cdDJzY6FqtEPMiXmRNSxS4lZU2Y5UmZkFTe12ML3+DA967HnX0kY2Mq0KUPZpxvK3357fSOX3s6XSaTjS3y7s5PWbiU6vG30icebQ0wAAAAAAAPXoRcUci2pH1N4kyGWMdy6pIyKisHnusuE6OvLlPtrze31udFa1N9NHzzV7V291JeH1/U1J6TVgAAAAAAAAAAAAA3GqtOo8TTdNPZJZnwUH7WZ8rXPPduCpS3nu06NV3EXT9/2PVIZVvOSe5nePcyTNFlfmRXEkXLDxI3sjkkXLDxIc2V3yL+pxI5WRzSDwSHKxzMjlgkSqrLKsyPqjW4vyF3WTMmjQZilMwzqImqYZMoptGNVGjFrxsthli8meDyzWVFtPSn0PXF4RWEFxDkw5MtqSVy0I5GHtbPJ8dWc6k5PfKUn72dZCKjFJHzOvOU6kpS7tsxyxiAAAAAAAB62610cmon1ZQILbTIZPByuvFaDdONnnSbb4ZZbLe9G206MlBt9ji/iWrB1YwS+ZL+5ypsjmQAAAAAAAAAAACSi7STe66+Ia6FoNbln3PUaFXKt1lwSVkc1UhOT65PpsI0IwUo4XQtq41feiv9SKxt5exPqLePVzX6kP1jTW+rTXjOP7mT01R/hZjnqFou80X/4gor+ND9SK+hqv8J5XqVj/ANiI3rRQW+qvJTfwRb+HVfYwy1axX4v7mXo/WijUmoQm5Sd7LLJbld7Wu4xVdOqQi5SXQpS1G1r1FTg3l/Y3EcaeB0j3uiiVViu0o4FemY2obUXKrIrtRVxRfGoyNqK7UXxa4kPPgh58FKkYcgnIlOZhVaCe4zxmeiNRruY88DcuquDIq2DT4jVKi5OTp7W7vbJJvwTPfDU6iWMmsnpdlOe9x/ocbrXolUKkcqajJN222TT2pN+RuLKvzU8vuc5rFlC2rLj+lmiPYagAAAAAA9Ndc5naj69sLemJwS4HE6zVM2In3ZV7oq/qb21jtpJHzXWpbr2pjw8fsao9BqgAAAAAAAAAAACVzWW2VXvfNtzPu32t5AnPQ6DGasVYYXrFSokssZZHmzdtpJO/HaeKF5TlWdGK6o987OpGgq0pdPbrk5s9prwALgC4B6RqLoWlKhTr5F0qdROWaXNrde3svkaDVLqpCfH+Fo6TR6FFwVR/Umzq1hO40vIdC6pLHDvkUcyjqEiodxXeVdQvWHI3ld5XoCN5G9FeiG4bi3o0TuJ3FHAZG4tyE5LZKOBORk5f6QsM3hG4xTyzjKWy7jFXWZebV+5s2+j1EqzTfdGp1pSlQTS7M8sOmOVKAAAAAA9Hsc4fYsorlAycjrHo+cakp2bhJ3vwT4p8jc2taM4JeUfONbsalK5lUx8suqZpT1GkAAAAAAAAAAAAKxAO9+kDTPSYehGPsVf/AC+KUeyv9/oafTbbZVqSffODd6pWi6NKMezWTgmbg0hQAAAA9X+iDDt4es3bK6yS53UE5X7u1G3mcx8QTSlBecG60qTipHeSwqOdVRm4VVlOrobxyMvWFI5CvIXww5VzKuoJYdhTCqIs6uy28tyIo8K+Q5CeUpUwvcSpkxqmJOi+RmUkZlNFrw7G9FuRFlbA5k4yV1JNNc01Zr1MtKttmmu+StScZRcX2PAcTFKUktyk0vBPYd6s4WTiZLDeCIkqAAAAD1GUDmMn1tMxqtVQTcmopb29yMsIObwiK1enSg5zeEjltYNNqqslO6hvk3scrbl4G2tbXj+aXc4TWNY9X/p0/oX7mgPYaAAAAAAAAAAAFQDYYDQtes10dKbT3Ss1DxzPYYqlenT+qSM9O2q1foiyfWi8asaLeZUKcKV1uuo5p/7pSXgkRQw47156i4Uoy2S8dDTmYwAAAAA7T6O9PVKdSOGjGLhUnOcpbcyfRrdtt9j1NVqlpCrTdSXdI2emXEo1FTS6SZ6f118zk+JHU8KEca+Y4g6JkLSGzeY+Ewu3Kxx7XEOiHQyTLSaKcDKemZfS0kisqDKStmSPSMWRwMqreSLetocbRPE0W9KidrJ2tFalZcAohQZbBk4x2DR5drbqBJVJ1qE4Km3Kco1JZOjvtdpPZl8bW79511hq0KkVCae7saO506cczj2PPZKzN2asoAAAAei6R0tTorty7X3Ftk/Lh5mgo2s6nbt7n0e91W3tVhvMvZHG6Y0vKu/uwW6Pfzb4s3FChGksLucVqGp1byXzdIrsjW3M5rSgAAAAAAAAABVAHa6o0MA8uaWat92tZRT/AAL2Zebb7kau+ldJf6a+X7dzdabTs5Y5H83s+x3qqR5nONSb6nVqDS+VHjmsMr4qu/8AOqf82dlb/wAqP5I4G5zzTz7s15lMAAAAANjoDSPQV4VOCdpflkrS9GYa9LlpuHuZ7Wtw1oz9mervE95ybpYeD6JCClFSXko8SNhbjKdZY4yeIp1tjiRPEinWmTxoniQjj2g6KZDoIv8ArBleErwIujpB8xwoh26MhY92KcGXgwypRWWzFo6z0X/HpfrivizLLTqy/Czw+qtJdqiM6hpmEvZqQl4Si/gzDKyqLvFlt1F9pL9TzvX7WaVeo6EbqlTk1Kz/APZKL3vuTvZeZ0em2MaEd7+p/scxqV26s3CP0r9zjzaGsKAAAAF0pNu7d297e9hdCW23lloIAAAAAAAAAAAAABNhqMpyUYq7exIiUlFZZkpUp1ZqEFls9GweeNOMZSzOMUm+bSOdrbZTckj6dZ0JUqEIT6yS6nB6wRtiKvfK/wCrb8ze27zSj+R871KGy7qR+5rzMeEAAAAFUAej6BxbqUISvtSyvxjs/Z+Zz95T2VX9z6Ho9wq1rFvuuj/obC7PL0Nr0CkRgjCJIsqyrJoRuUbwY28E9LBxZR1GY5VZIvejkV5mU9QzIpaIXMxyuWYp3bOMWJfTaSnneShRlTjG7y57qCsvFS950SpJU6McdW0//Tlal7OVatPPTDR5+zbmkKAFbgFAAAAAAAAAAAAAAAAAAAAAVigDtNCaPVGF2u3Jdp8vwo091Xc5bV2R9D0PSo21JVJ/XL9l7Gzznkwb5xRxus9O1dv70Yv3LL/1N1aPNJHzj4gp7L6X3wzUnpNKAAAACqAOm1KxrjOdPhJZl+aNk/R+hr9QpKUFLyjovhys1XdJ9msnYxrml2Ha7CqqojaNrL41UV2ldpXphsI2FOnY2IcaK9blzHGvYcS9jGxesfQrtTSdrqPF25IzUrDkeUuh4L2ta28WqjW7HRHn8NIPocRFvtVqlJy71Fzk372vQ6Hj+eLXhM4RVI8U8/U2v/TVmY8oAAAAAAAAAAAAAAAAAAAAAAABn6Go5qseUe0/L+tjDXltg2bDS6HNdRj4XX9DrJYk1Ow+hu5a8FnWyeMp61+TSayTzZJeK+a+Z77RYTRyfxFLknCovujRHsObAAAAAAMzRGJ6OtCXC9n4NW+Zjqw3QaPbp9fguYVPZnYfWK7zTcB9F9fT9i5aTXeRwMeupj6zXeOBj1tIr9aLvHp2Q76kUelV3k+nY9fS9jFraWtd8EZI22eh5K+qxppyx0RyeNxTqTc5b36LgjbQgoRSRwN1cSuKsqku7McuecAAAAAAAAAAAAAAAAAAAAAAAAqgDc6r1Uqri7dqL2+G2y/vgeS8i3TyvBv/AIcrKF3ta+pYOrVNGo3M+gOmvYo6EeRKnIo6MH4NPp7BJ03lW1WaXx9D22tV7upzuvWUXQ3Q7o5Rm0OFKAAAAAAqmCU8dTf4LFqpsV0+T+KPDUpOPXwdTZXsK72dpf3MvonyZg3I2boz9h0b5DchxS9i1wZOSrpso4k5KuDNbpepZKPPb5I9NvHyaPV6uEqfv1NSeo0QAAAAAAAAAAAAAAAAAAAAAAAAAABstX5xVeGbjdJ8pNWX7eZguE3TeDZaTUhTu4Sn2ydpUwjXFmkVRH0lJPs2Y08PL7zMimjHKhN9pEUsK+ZdVEjzytZvuzAxmg1PauzL0fij007tx6M0158PRq/NDpL9jS4vRFWD9lyXOO3+qPZCvCfZnNXWlXVu8Si2vddTDqU3F2aafJpp+plTT7HglCUXiSw/uWElQAACSjVcWpRdmndMhpPoy9OpKnJSj3R3WGxEZwjJfaSf7+po6kHGTR9SsrqFxQjU90TXRj6nrzAZV3DLG2Ba6ceSJTZHHT9jkdYpp1mluilHztd/E3FqsU0fONdqKd7JR7Loas9BpwAAAAAAAAAAAAAAAAAAAAAAAAAACsWAemau42OIoqTfbj2Zr8S4+e/3nOXtJ0qjx2fY7/Sr93FBf8l0ZtOpwZ4+SRs+WZWOjoEc0kQ7iZJHRMWV9TJFXdyRqNZ6lPCU73TqS2Qhxf4n+FHvsYTuJZ/CjWahrXp4YX1Pt/k83xWJlUk5Td2/7suSOhjFRWEcRWrTrTc6jy2QFjEAAAVQB2Go1Pp1Kj9qPbiucW+17nb9RqtSfGlU8HV/D+oRpxlRn+aOrerc+Rp/XROmV7RIpavVORb1kC3q6LIp6DmuBdXcGTz0n5PPNOQy16q5Ta81v9To6DzTi/sfONRad1Ua7ZMAyniAAAAAAAAAAAAAAAAAAAAAAAAAAAABv9TcS1XycKia/wBUU2vmvM8d/DdSz7G60K54bpJ9pdP8HfRoSOdconc74ksaUirlEq5RJ6cJmNuJik4HEfSPhJqrTqNPLKnkvwzRlJ2vztJP3m/0ipF0nFeGcdrsMV1JdmjjTamkAAAAAANnq3pR4bE0qy+xLtLnB7JL3NmC5oqtSlB+UZKNTjmpH0bShnipRtKMkpRa3NNXTXkfOKn+nNwl3R0ca0Ws5EsJLkQqkfcuq0fc0usuKjhaE61RbIrYuMpvZGK8X8Gz32FJ3NVU4ipeRpQcsnz/AIvEOpOc5WzTlKTtuvJ3dved/GKjFRXg5eUt0nJ+SEkqAAAAAAAAAAAAAAAAAAAAAAAAAAAACfA4l06kKi3wlGS78rvYrOKlFxfkvCbhJSXg94pQhKKkt0kmvCSuvRnC1N0JuPsdvTrOcVIvWHRj3svvZJCiirkyjmyHS+h6eJozoz3SWyXGEl7Ml4P3q64ma0u5W9VTXbz+R4bukq0HF/0PCdI4KVGrOlO2eEnGVndXXJ8juoTU4qS7M5SUXFtMxSxAAAAAKoA9l+iHXNui8JV7TpRvSlZ36O+2EvByVu7ZwRyWv6Ym/UQ6Z6P/ACbKzi6ny5PVMLiFON7HITpuMsGapTcJYPBvpe1r61iXQp7KGHk47rZ6yvGcnfgtsV5vifQdC05WtBTl9Uv7eEa2tUcng8+N2YQ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2" name="Picture 4" descr="http://i4.mirror.co.uk/incoming/article744195.ece/ALTERNATES/s615/A%20motorist%20stopped%20by%20police%20taking%20a%20breath%20test-74419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6542" y="2214555"/>
            <a:ext cx="3127457" cy="2643206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74"/>
    </mc:Choice>
    <mc:Fallback xmlns="">
      <p:transition spd="slow" advTm="42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14" y="0"/>
            <a:ext cx="6500858" cy="107154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PHARMACOKINETICS</a:t>
            </a:r>
            <a:br>
              <a:rPr lang="en-US" b="1" dirty="0" smtClean="0"/>
            </a:br>
            <a:r>
              <a:rPr lang="en-US" b="1" dirty="0" smtClean="0"/>
              <a:t>ELIMINATION</a:t>
            </a:r>
            <a:endParaRPr lang="en-IN" dirty="0"/>
          </a:p>
        </p:txBody>
      </p:sp>
      <p:pic>
        <p:nvPicPr>
          <p:cNvPr id="1025" name="Picture 1" descr="C:\Users\dell\Desktop\F023_001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053500" y="1214422"/>
            <a:ext cx="7233275" cy="53046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63471" y="5695890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90-98%</a:t>
            </a:r>
            <a:endParaRPr lang="en-IN" sz="2000" b="1" dirty="0"/>
          </a:p>
        </p:txBody>
      </p:sp>
      <p:sp>
        <p:nvSpPr>
          <p:cNvPr id="7" name="5-Point Star 6"/>
          <p:cNvSpPr/>
          <p:nvPr/>
        </p:nvSpPr>
        <p:spPr>
          <a:xfrm>
            <a:off x="6643702" y="1643050"/>
            <a:ext cx="285752" cy="21431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4500563" y="2214555"/>
            <a:ext cx="1714511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RATE LIMITING STEP </a:t>
            </a:r>
            <a:endParaRPr lang="en-IN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Left Bracket 3"/>
          <p:cNvSpPr/>
          <p:nvPr/>
        </p:nvSpPr>
        <p:spPr>
          <a:xfrm>
            <a:off x="838200" y="1219200"/>
            <a:ext cx="184249" cy="995355"/>
          </a:xfrm>
          <a:prstGeom prst="lef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227" y="1523774"/>
            <a:ext cx="97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Cytosol</a:t>
            </a:r>
            <a:endParaRPr lang="en-US" b="1" dirty="0"/>
          </a:p>
        </p:txBody>
      </p:sp>
      <p:sp>
        <p:nvSpPr>
          <p:cNvPr id="11" name="Left Bracket 10"/>
          <p:cNvSpPr/>
          <p:nvPr/>
        </p:nvSpPr>
        <p:spPr>
          <a:xfrm>
            <a:off x="838201" y="2357445"/>
            <a:ext cx="92124" cy="2214555"/>
          </a:xfrm>
          <a:prstGeom prst="leftBracket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42673" y="3326594"/>
            <a:ext cx="166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Mitochondria</a:t>
            </a:r>
            <a:endParaRPr lang="en-US" b="1" dirty="0"/>
          </a:p>
        </p:txBody>
      </p:sp>
      <p:sp>
        <p:nvSpPr>
          <p:cNvPr id="13" name="Left Bracket 12"/>
          <p:cNvSpPr/>
          <p:nvPr/>
        </p:nvSpPr>
        <p:spPr>
          <a:xfrm>
            <a:off x="838200" y="4719645"/>
            <a:ext cx="184249" cy="1681155"/>
          </a:xfrm>
          <a:prstGeom prst="leftBracket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42673" y="5307794"/>
            <a:ext cx="166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Extra hepatic</a:t>
            </a:r>
            <a:endParaRPr lang="en-US" b="1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53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76"/>
    </mc:Choice>
    <mc:Fallback xmlns="">
      <p:transition spd="slow" advTm="85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2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5.8|3.7|4.3|9|6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2685</Words>
  <Application>Microsoft Office PowerPoint</Application>
  <PresentationFormat>On-screen Show (4:3)</PresentationFormat>
  <Paragraphs>562</Paragraphs>
  <Slides>54</Slides>
  <Notes>7</Notes>
  <HiddenSlides>0</HiddenSlides>
  <MMClips>54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Wingdings</vt:lpstr>
      <vt:lpstr>Office Theme</vt:lpstr>
      <vt:lpstr>PowerPoint Presentation</vt:lpstr>
      <vt:lpstr>What is Alcohol?</vt:lpstr>
      <vt:lpstr>Alcoholic Beverages</vt:lpstr>
      <vt:lpstr>Other forms of Alcohols</vt:lpstr>
      <vt:lpstr>PHARMACOKINETICS</vt:lpstr>
      <vt:lpstr>FACTORS AFFECTING THE RATE OF ABSORPTION OF ALCOHOL (ETHANOL)</vt:lpstr>
      <vt:lpstr>DISTRIBUTION</vt:lpstr>
      <vt:lpstr>MEDICOLEGAL IMPLICATIONS</vt:lpstr>
      <vt:lpstr>PHARMACOKINETICS ELIMINATION</vt:lpstr>
      <vt:lpstr>GENETIC FACTORS INFLUENCING METABOLISM OF ALCOHOLS</vt:lpstr>
      <vt:lpstr>ELIMINATION</vt:lpstr>
      <vt:lpstr>PHARMACODYNAMICS</vt:lpstr>
      <vt:lpstr>CENTRAL NERVOUS SYSTEM</vt:lpstr>
      <vt:lpstr>CENTRAL NERVOUS SYSTEM</vt:lpstr>
      <vt:lpstr>CENTRAL NERVOUS SYSTEM</vt:lpstr>
      <vt:lpstr>CENTRAL NERVOUS SYSTEM</vt:lpstr>
      <vt:lpstr>CENTRAL NERVOUS SYSTEM</vt:lpstr>
      <vt:lpstr>CENTRAL NERVOUS SYSTEM</vt:lpstr>
      <vt:lpstr>CENTRAL NERVOUS SYSTEM</vt:lpstr>
      <vt:lpstr> SIGNS AND SYMPTOMS OF ALCOHOLISM</vt:lpstr>
      <vt:lpstr>SIGNS AND SYMPTOMS OF ACUTE ALCOHOLISM</vt:lpstr>
      <vt:lpstr>ALCOHOL LEVELS AND EFFECT ON CNS</vt:lpstr>
      <vt:lpstr>NEUROTOXICITY</vt:lpstr>
      <vt:lpstr>PowerPoint Presentation</vt:lpstr>
      <vt:lpstr>CARDIOVASCULAR SYSTEM</vt:lpstr>
      <vt:lpstr>CARDIOVASCULAR SYSTEM</vt:lpstr>
      <vt:lpstr>CARDIOVASCULAR SYSTEM</vt:lpstr>
      <vt:lpstr>CARDIOVASCULAR SYSTEM</vt:lpstr>
      <vt:lpstr>CARDIOVASCULAR SYSTEM</vt:lpstr>
      <vt:lpstr>CARDIOVASCULAR SYSTEM</vt:lpstr>
      <vt:lpstr>SKELETAL MUSCLES</vt:lpstr>
      <vt:lpstr>BODY TEMPERATURE</vt:lpstr>
      <vt:lpstr>GASTROINTESTINAL SYSTEM </vt:lpstr>
      <vt:lpstr>GASTROINTESTINAL SYSTEM</vt:lpstr>
      <vt:lpstr>GASTROINTESTINAL SYSTEM</vt:lpstr>
      <vt:lpstr>GASTROINTESTINAL SYSTEM</vt:lpstr>
      <vt:lpstr>GASTROINTESTINAL SYSTEM</vt:lpstr>
      <vt:lpstr>GASTROINTESTINAL SYSTEM</vt:lpstr>
      <vt:lpstr>GASTROINTESTINAL SYSTEM</vt:lpstr>
      <vt:lpstr>REPRODUCTIVE  FUNCTIONS</vt:lpstr>
      <vt:lpstr>REPRODUCTIVE ACTIONS</vt:lpstr>
      <vt:lpstr>HAEMATOLOGICAL AND IMMUNOLOGICAL EFFECTS</vt:lpstr>
      <vt:lpstr>OTHER ACTIONS :</vt:lpstr>
      <vt:lpstr>ETHANOL IN PREGNANCY </vt:lpstr>
      <vt:lpstr>TOLERANCE AND DEPENDANCE </vt:lpstr>
      <vt:lpstr>TOLERANCE AND DEPENDENCE</vt:lpstr>
      <vt:lpstr>DRUG INTERACTIONS MEDICATIONS CAUSING DISULFIRAM LIKE REACTIONS</vt:lpstr>
      <vt:lpstr>DRUG INTERACTIONS PHARMACOKINETIC</vt:lpstr>
      <vt:lpstr>DRUG INTERACTIONS</vt:lpstr>
      <vt:lpstr>DRUG INTERACTIONS</vt:lpstr>
      <vt:lpstr>DRUG INTERACTIONS</vt:lpstr>
      <vt:lpstr>DRUG INTERACTIONS PHARMACODYNAMIC</vt:lpstr>
      <vt:lpstr>DRUG INTERACTIONS  PHARMACODYNAMIC</vt:lpstr>
      <vt:lpstr>DRUG INTERACTIONS PHARMACODYNAMIC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kunal</dc:creator>
  <cp:lastModifiedBy>xi</cp:lastModifiedBy>
  <cp:revision>413</cp:revision>
  <dcterms:created xsi:type="dcterms:W3CDTF">2006-08-16T00:00:00Z</dcterms:created>
  <dcterms:modified xsi:type="dcterms:W3CDTF">2020-09-04T04:35:16Z</dcterms:modified>
</cp:coreProperties>
</file>