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0"/>
  </p:notesMasterIdLst>
  <p:sldIdLst>
    <p:sldId id="256" r:id="rId2"/>
    <p:sldId id="285" r:id="rId3"/>
    <p:sldId id="257" r:id="rId4"/>
    <p:sldId id="330" r:id="rId5"/>
    <p:sldId id="284" r:id="rId6"/>
    <p:sldId id="276" r:id="rId7"/>
    <p:sldId id="272" r:id="rId8"/>
    <p:sldId id="258" r:id="rId9"/>
    <p:sldId id="334" r:id="rId10"/>
    <p:sldId id="259" r:id="rId11"/>
    <p:sldId id="267" r:id="rId12"/>
    <p:sldId id="343" r:id="rId13"/>
    <p:sldId id="260" r:id="rId14"/>
    <p:sldId id="338" r:id="rId15"/>
    <p:sldId id="269" r:id="rId16"/>
    <p:sldId id="275" r:id="rId17"/>
    <p:sldId id="261" r:id="rId18"/>
    <p:sldId id="344" r:id="rId19"/>
    <p:sldId id="273" r:id="rId20"/>
    <p:sldId id="333" r:id="rId21"/>
    <p:sldId id="262" r:id="rId22"/>
    <p:sldId id="263" r:id="rId23"/>
    <p:sldId id="277" r:id="rId24"/>
    <p:sldId id="274" r:id="rId25"/>
    <p:sldId id="346" r:id="rId26"/>
    <p:sldId id="291" r:id="rId27"/>
    <p:sldId id="292" r:id="rId28"/>
    <p:sldId id="293" r:id="rId29"/>
    <p:sldId id="345" r:id="rId30"/>
    <p:sldId id="295" r:id="rId31"/>
    <p:sldId id="297" r:id="rId32"/>
    <p:sldId id="298" r:id="rId33"/>
    <p:sldId id="300" r:id="rId34"/>
    <p:sldId id="301" r:id="rId35"/>
    <p:sldId id="302" r:id="rId36"/>
    <p:sldId id="310" r:id="rId37"/>
    <p:sldId id="311" r:id="rId38"/>
    <p:sldId id="303" r:id="rId39"/>
    <p:sldId id="312" r:id="rId40"/>
    <p:sldId id="341" r:id="rId41"/>
    <p:sldId id="313" r:id="rId42"/>
    <p:sldId id="306" r:id="rId43"/>
    <p:sldId id="314" r:id="rId44"/>
    <p:sldId id="307" r:id="rId45"/>
    <p:sldId id="315" r:id="rId46"/>
    <p:sldId id="308" r:id="rId47"/>
    <p:sldId id="347" r:id="rId48"/>
    <p:sldId id="348" r:id="rId49"/>
    <p:sldId id="349" r:id="rId50"/>
    <p:sldId id="350" r:id="rId51"/>
    <p:sldId id="351" r:id="rId52"/>
    <p:sldId id="357" r:id="rId53"/>
    <p:sldId id="352" r:id="rId54"/>
    <p:sldId id="353" r:id="rId55"/>
    <p:sldId id="354" r:id="rId56"/>
    <p:sldId id="355" r:id="rId57"/>
    <p:sldId id="356" r:id="rId58"/>
    <p:sldId id="340" r:id="rId59"/>
  </p:sldIdLst>
  <p:sldSz cx="1116171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20" y="-96"/>
      </p:cViewPr>
      <p:guideLst>
        <p:guide orient="horz" pos="2160"/>
        <p:guide pos="35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6195B-6711-4CEC-BB28-FDFD602DC3DB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685800"/>
            <a:ext cx="5578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BFC4C-ABA5-4D04-807D-91534FEF5D2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790428" y="3124200"/>
            <a:ext cx="7534156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790428" y="5003322"/>
            <a:ext cx="7534156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9730175" y="1132062"/>
            <a:ext cx="2286000" cy="465071"/>
          </a:xfrm>
        </p:spPr>
        <p:txBody>
          <a:bodyPr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9042480" y="4139297"/>
            <a:ext cx="3657600" cy="4687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65071" y="0"/>
            <a:ext cx="744114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337312" y="0"/>
            <a:ext cx="127759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209185" y="0"/>
            <a:ext cx="222004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393163" y="0"/>
            <a:ext cx="281094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981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11617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4258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107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302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11249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488229" y="0"/>
            <a:ext cx="93014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744114" y="3429000"/>
            <a:ext cx="1581243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598615" y="4866752"/>
            <a:ext cx="782960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331837" y="5500632"/>
            <a:ext cx="167426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2031432" y="5788152"/>
            <a:ext cx="334851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325357" y="4495800"/>
            <a:ext cx="446469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618038" y="4928702"/>
            <a:ext cx="744114" cy="517524"/>
          </a:xfrm>
        </p:spPr>
        <p:txBody>
          <a:bodyPr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92242" y="274640"/>
            <a:ext cx="2046314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086" y="274639"/>
            <a:ext cx="7348128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58086" y="1600200"/>
            <a:ext cx="9115399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428" y="2895600"/>
            <a:ext cx="7534156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90428" y="5010150"/>
            <a:ext cx="7534156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9728508" y="1128397"/>
            <a:ext cx="2286000" cy="465071"/>
          </a:xfrm>
        </p:spPr>
        <p:txBody>
          <a:bodyPr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9042708" y="4136436"/>
            <a:ext cx="3657600" cy="4687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465071" y="0"/>
            <a:ext cx="744114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37312" y="0"/>
            <a:ext cx="127759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209185" y="0"/>
            <a:ext cx="222004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393163" y="0"/>
            <a:ext cx="281094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2981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11617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4258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107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302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488229" y="0"/>
            <a:ext cx="93014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744114" y="3429000"/>
            <a:ext cx="1581243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17013" y="4866752"/>
            <a:ext cx="782960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331837" y="5500632"/>
            <a:ext cx="167426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2031432" y="5791200"/>
            <a:ext cx="334851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293668" y="4479888"/>
            <a:ext cx="446469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110549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636436" y="4928702"/>
            <a:ext cx="744114" cy="517524"/>
          </a:xfrm>
        </p:spPr>
        <p:txBody>
          <a:bodyPr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58086" y="1600200"/>
            <a:ext cx="446468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12520" y="1600200"/>
            <a:ext cx="446468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86" y="273050"/>
            <a:ext cx="9208413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58086" y="2362200"/>
            <a:ext cx="4464685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336694" y="2362200"/>
            <a:ext cx="4464685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558086" y="1569720"/>
            <a:ext cx="4464685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301814" y="1569720"/>
            <a:ext cx="4464685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96642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811993" y="3149957"/>
            <a:ext cx="6309360" cy="558086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315476" y="274320"/>
            <a:ext cx="1864006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7627171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7558687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975684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0789656" y="0"/>
            <a:ext cx="372057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88267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9956248" y="5715000"/>
            <a:ext cx="669703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72057" y="274320"/>
            <a:ext cx="6883056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0696642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9956248" y="5715000"/>
            <a:ext cx="669703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785484" y="3149957"/>
            <a:ext cx="6309360" cy="558086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534156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8737" y="264795"/>
            <a:ext cx="1860286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975684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0789656" y="0"/>
            <a:ext cx="372057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88267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7627171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7558687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0696642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58086" y="274638"/>
            <a:ext cx="9115399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58086" y="1600200"/>
            <a:ext cx="9115399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9486170" y="1039479"/>
            <a:ext cx="2011680" cy="468792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52F09E8-0EAA-40E8-ABCE-DBDF58E73E6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8885739" y="3696885"/>
            <a:ext cx="3200400" cy="446469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9301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0975684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0789656" y="0"/>
            <a:ext cx="372057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88267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9956248" y="5715000"/>
            <a:ext cx="669703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9922763" y="5734050"/>
            <a:ext cx="744114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545F607-62FC-45DB-8A47-C6042F074E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0428" y="1524000"/>
            <a:ext cx="8557313" cy="1894362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chemeClr val="tx1">
                    <a:lumMod val="50000"/>
                  </a:schemeClr>
                </a:solidFill>
              </a:rPr>
              <a:t>Histology of liver</a:t>
            </a:r>
            <a:endParaRPr lang="en-US" sz="6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86" y="838200"/>
            <a:ext cx="10280570" cy="1143000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Classical liver lobule</a:t>
            </a:r>
            <a:br>
              <a:rPr lang="en-US" sz="6000" b="1" dirty="0" smtClean="0"/>
            </a:b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371601"/>
            <a:ext cx="5657056" cy="5257800"/>
          </a:xfrm>
        </p:spPr>
        <p:txBody>
          <a:bodyPr>
            <a:normAutofit fontScale="92500"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Hexagonal mass of liver cells</a:t>
            </a:r>
          </a:p>
          <a:p>
            <a:r>
              <a:rPr lang="en-US" sz="3600" b="1" dirty="0" smtClean="0">
                <a:solidFill>
                  <a:schemeClr val="tx2"/>
                </a:solidFill>
              </a:rPr>
              <a:t> Surrounded by interlobular connective tissue septa</a:t>
            </a:r>
          </a:p>
          <a:p>
            <a:r>
              <a:rPr lang="en-US" sz="3600" b="1" dirty="0" smtClean="0">
                <a:solidFill>
                  <a:schemeClr val="tx2"/>
                </a:solidFill>
              </a:rPr>
              <a:t>Septas – ill defined</a:t>
            </a:r>
          </a:p>
          <a:p>
            <a:r>
              <a:rPr lang="en-US" sz="3600" b="1" dirty="0" smtClean="0">
                <a:solidFill>
                  <a:schemeClr val="tx2"/>
                </a:solidFill>
              </a:rPr>
              <a:t>At corners- portal triads</a:t>
            </a:r>
          </a:p>
          <a:p>
            <a:r>
              <a:rPr lang="en-US" sz="3600" b="1" dirty="0" smtClean="0">
                <a:solidFill>
                  <a:schemeClr val="tx2"/>
                </a:solidFill>
              </a:rPr>
              <a:t>In centre- central vein</a:t>
            </a:r>
          </a:p>
          <a:p>
            <a:endParaRPr lang="en-US" sz="3600" b="1" dirty="0" smtClean="0">
              <a:solidFill>
                <a:schemeClr val="tx2"/>
              </a:solidFill>
            </a:endParaRPr>
          </a:p>
          <a:p>
            <a:endParaRPr lang="en-US" sz="3600" b="1" dirty="0" smtClean="0">
              <a:solidFill>
                <a:schemeClr val="tx2"/>
              </a:solidFill>
            </a:endParaRPr>
          </a:p>
          <a:p>
            <a:endParaRPr lang="en-US" sz="3600" b="1" dirty="0" smtClean="0">
              <a:solidFill>
                <a:schemeClr val="tx2"/>
              </a:solidFill>
            </a:endParaRPr>
          </a:p>
          <a:p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6" name="Picture 4" descr="16_15aLiverHistology_L.jpg"/>
          <p:cNvPicPr>
            <a:picLocks noChangeAspect="1" noChangeArrowheads="1"/>
          </p:cNvPicPr>
          <p:nvPr/>
        </p:nvPicPr>
        <p:blipFill>
          <a:blip r:embed="rId2" cstate="print"/>
          <a:srcRect r="6849"/>
          <a:stretch>
            <a:fillRect/>
          </a:stretch>
        </p:blipFill>
        <p:spPr bwMode="auto">
          <a:xfrm>
            <a:off x="5673871" y="1447800"/>
            <a:ext cx="5487842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-134144" y="533400"/>
            <a:ext cx="5123656" cy="6324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smtClean="0">
                <a:solidFill>
                  <a:schemeClr val="tx2"/>
                </a:solidFill>
              </a:rPr>
              <a:t>Arrangement of Hepatocytes-</a:t>
            </a:r>
            <a:endParaRPr lang="en-US" sz="4000" b="1" dirty="0" smtClean="0">
              <a:solidFill>
                <a:schemeClr val="tx2"/>
              </a:solidFill>
            </a:endParaRPr>
          </a:p>
          <a:p>
            <a:r>
              <a:rPr lang="en-US" sz="4000" b="1" dirty="0" smtClean="0">
                <a:solidFill>
                  <a:schemeClr val="tx2"/>
                </a:solidFill>
              </a:rPr>
              <a:t> laminae- one </a:t>
            </a:r>
          </a:p>
          <a:p>
            <a:pPr>
              <a:buNone/>
            </a:pPr>
            <a:r>
              <a:rPr lang="en-US" sz="4000" b="1" dirty="0" smtClean="0">
                <a:solidFill>
                  <a:schemeClr val="tx2"/>
                </a:solidFill>
              </a:rPr>
              <a:t>   cell thick</a:t>
            </a:r>
          </a:p>
          <a:p>
            <a:r>
              <a:rPr lang="en-US" sz="4000" b="1" dirty="0" smtClean="0">
                <a:solidFill>
                  <a:schemeClr val="tx2"/>
                </a:solidFill>
              </a:rPr>
              <a:t>Lacunae- </a:t>
            </a:r>
          </a:p>
          <a:p>
            <a:pPr>
              <a:buNone/>
            </a:pPr>
            <a:r>
              <a:rPr lang="en-US" sz="4000" b="1" dirty="0" smtClean="0">
                <a:solidFill>
                  <a:schemeClr val="tx2"/>
                </a:solidFill>
              </a:rPr>
              <a:t>     sinusoids</a:t>
            </a:r>
          </a:p>
          <a:p>
            <a:endParaRPr lang="en-US" sz="4000" b="1" dirty="0" smtClean="0">
              <a:solidFill>
                <a:schemeClr val="tx2"/>
              </a:solidFill>
            </a:endParaRPr>
          </a:p>
          <a:p>
            <a:endParaRPr lang="en-US" sz="4000" b="1" dirty="0" smtClean="0">
              <a:solidFill>
                <a:schemeClr val="tx2"/>
              </a:solidFill>
            </a:endParaRPr>
          </a:p>
          <a:p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5" name="Picture 5" descr="http://www.lab.anhb.uwa.edu.au/mb140/CorePages/Liver/Images/liv11h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055" y="0"/>
            <a:ext cx="6266657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15399" cy="838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Liver</a:t>
            </a:r>
            <a:br>
              <a:rPr lang="en-US" sz="36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51856" y="0"/>
            <a:ext cx="85725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4456" y="350837"/>
            <a:ext cx="5208799" cy="5821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Sinusoids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Wider – 9 – 12µm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 flow</a:t>
            </a:r>
          </a:p>
          <a:p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lateral branches of the small hepatic artery and portal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open in sinusoids</a:t>
            </a:r>
          </a:p>
          <a:p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Vascular sponge</a:t>
            </a:r>
          </a:p>
          <a:p>
            <a:pPr>
              <a:buNone/>
            </a:pPr>
            <a:endParaRPr lang="en-US" sz="4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20000" contrast="40000"/>
          </a:blip>
          <a:srcRect l="2703" r="-324"/>
          <a:stretch>
            <a:fillRect/>
          </a:stretch>
        </p:blipFill>
        <p:spPr bwMode="auto">
          <a:xfrm>
            <a:off x="5657056" y="0"/>
            <a:ext cx="55046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C:\Users\HP\Downloads\New folder\Liver+Histolog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1161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52400"/>
            <a:ext cx="6038056" cy="6553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Lined by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 Fenestrated endothelial cells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Kupffer cells</a:t>
            </a:r>
          </a:p>
          <a:p>
            <a:pPr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-   Phagocytosing cells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000000"/>
                </a:solidFill>
              </a:rPr>
              <a:t>Perisinusoidal space- 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000000"/>
                </a:solidFill>
              </a:rPr>
              <a:t>space of disse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Microvilli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filopodia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Exchange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Ito cells</a:t>
            </a:r>
          </a:p>
          <a:p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20000" contrast="30000"/>
          </a:blip>
          <a:stretch>
            <a:fillRect/>
          </a:stretch>
        </p:blipFill>
        <p:spPr bwMode="auto">
          <a:xfrm>
            <a:off x="5657056" y="0"/>
            <a:ext cx="55046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23056" y="0"/>
            <a:ext cx="4464685" cy="457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</a:rPr>
              <a:t>Space of mall</a:t>
            </a:r>
          </a:p>
          <a:p>
            <a:endParaRPr lang="en-US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30000" contrast="40000"/>
          </a:blip>
          <a:srcRect r="3473" b="16202"/>
          <a:stretch>
            <a:fillRect/>
          </a:stretch>
        </p:blipFill>
        <p:spPr bwMode="auto">
          <a:xfrm>
            <a:off x="0" y="990600"/>
            <a:ext cx="111617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304801"/>
            <a:ext cx="4590256" cy="5821363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en-US" sz="4000" b="1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4000" b="1" dirty="0" smtClean="0">
                <a:solidFill>
                  <a:srgbClr val="000000"/>
                </a:solidFill>
              </a:rPr>
              <a:t>Bile canaliculi-</a:t>
            </a:r>
          </a:p>
          <a:p>
            <a:r>
              <a:rPr lang="en-US" sz="4000" dirty="0" smtClean="0">
                <a:solidFill>
                  <a:srgbClr val="000000"/>
                </a:solidFill>
              </a:rPr>
              <a:t> minute channels</a:t>
            </a:r>
          </a:p>
          <a:p>
            <a:r>
              <a:rPr lang="en-US" sz="4000" dirty="0" smtClean="0">
                <a:solidFill>
                  <a:srgbClr val="000000"/>
                </a:solidFill>
              </a:rPr>
              <a:t>Walls of </a:t>
            </a:r>
            <a:r>
              <a:rPr lang="en-US" sz="4000" dirty="0" err="1" smtClean="0">
                <a:solidFill>
                  <a:srgbClr val="000000"/>
                </a:solidFill>
              </a:rPr>
              <a:t>canaliculus</a:t>
            </a:r>
            <a:r>
              <a:rPr lang="en-US" sz="4000" dirty="0" smtClean="0">
                <a:solidFill>
                  <a:srgbClr val="000000"/>
                </a:solidFill>
              </a:rPr>
              <a:t> are formed by plasma membrane.</a:t>
            </a:r>
          </a:p>
          <a:p>
            <a:r>
              <a:rPr lang="en-US" sz="4000" dirty="0" smtClean="0">
                <a:solidFill>
                  <a:srgbClr val="000000"/>
                </a:solidFill>
              </a:rPr>
              <a:t>Canals of herring</a:t>
            </a:r>
          </a:p>
          <a:p>
            <a:pPr>
              <a:buNone/>
            </a:pPr>
            <a:endParaRPr lang="en-US" sz="40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sz="4000" dirty="0" smtClean="0">
              <a:solidFill>
                <a:srgbClr val="000000"/>
              </a:solidFill>
            </a:endParaRPr>
          </a:p>
          <a:p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6" name="Picture 2" descr="C:\Users\HP\Downloads\New folder\Figure-1-Three-dimensional-structure-of-a-liver-lobuleThe-liver-receives-75-of-it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4057" y="0"/>
            <a:ext cx="66476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73485" cy="685800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hepatocytes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66800"/>
            <a:ext cx="5276056" cy="5791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Polyhedral  - 5-12 </a:t>
            </a:r>
            <a:r>
              <a:rPr lang="en-US" dirty="0" smtClean="0">
                <a:solidFill>
                  <a:srgbClr val="000000"/>
                </a:solidFill>
              </a:rPr>
              <a:t>sides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20 – 30 µm in </a:t>
            </a:r>
            <a:r>
              <a:rPr lang="en-US" dirty="0" smtClean="0">
                <a:solidFill>
                  <a:srgbClr val="000000"/>
                </a:solidFill>
              </a:rPr>
              <a:t>width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Constitute 80% of liver </a:t>
            </a:r>
            <a:r>
              <a:rPr lang="en-US" dirty="0" smtClean="0">
                <a:solidFill>
                  <a:srgbClr val="000000"/>
                </a:solidFill>
              </a:rPr>
              <a:t>volume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Cells form hepatic cords, which may branch and </a:t>
            </a:r>
            <a:r>
              <a:rPr lang="en-US" dirty="0" err="1" smtClean="0">
                <a:solidFill>
                  <a:srgbClr val="000000"/>
                </a:solidFill>
              </a:rPr>
              <a:t>anastomose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Some sides are exposed to sinusoids, other sides show </a:t>
            </a:r>
            <a:r>
              <a:rPr lang="en-US" dirty="0" err="1" smtClean="0">
                <a:solidFill>
                  <a:srgbClr val="000000"/>
                </a:solidFill>
              </a:rPr>
              <a:t>infoldings</a:t>
            </a:r>
            <a:r>
              <a:rPr lang="en-US" dirty="0" smtClean="0">
                <a:solidFill>
                  <a:srgbClr val="000000"/>
                </a:solidFill>
              </a:rPr>
              <a:t> – bile </a:t>
            </a:r>
            <a:r>
              <a:rPr lang="en-US" dirty="0" err="1" smtClean="0">
                <a:solidFill>
                  <a:srgbClr val="000000"/>
                </a:solidFill>
              </a:rPr>
              <a:t>canaliculi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Life span about 5 months  and are capable of regeneration.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     </a:t>
            </a:r>
            <a:endParaRPr lang="en-IN" dirty="0"/>
          </a:p>
        </p:txBody>
      </p:sp>
      <p:pic>
        <p:nvPicPr>
          <p:cNvPr id="5" name="Picture 2" descr="C:\Users\HP\Downloads\New folder\Liver+Histology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t="22291" r="50782" b="22698"/>
          <a:stretch>
            <a:fillRect/>
          </a:stretch>
        </p:blipFill>
        <p:spPr bwMode="auto">
          <a:xfrm>
            <a:off x="5155752" y="1600200"/>
            <a:ext cx="5530504" cy="4636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4457" y="381000"/>
            <a:ext cx="4114800" cy="5287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000000"/>
                </a:solidFill>
              </a:rPr>
              <a:t>Hepatocyte</a:t>
            </a:r>
          </a:p>
          <a:p>
            <a:pPr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Electron microscopic structure</a:t>
            </a:r>
          </a:p>
          <a:p>
            <a:endParaRPr lang="en-US" sz="3600" dirty="0" smtClean="0">
              <a:solidFill>
                <a:srgbClr val="000000"/>
              </a:solidFill>
            </a:endParaRPr>
          </a:p>
          <a:p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30000" contrast="30000"/>
          </a:blip>
          <a:srcRect r="1297" b="30373"/>
          <a:stretch>
            <a:fillRect/>
          </a:stretch>
        </p:blipFill>
        <p:spPr bwMode="auto">
          <a:xfrm>
            <a:off x="4209256" y="4267200"/>
            <a:ext cx="695245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022771" y="304800"/>
            <a:ext cx="613894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6000" b="1" dirty="0" smtClean="0"/>
              <a:t>Introduction </a:t>
            </a:r>
            <a:endParaRPr lang="en-IN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5657056" cy="5257800"/>
          </a:xfrm>
        </p:spPr>
        <p:txBody>
          <a:bodyPr>
            <a:normAutofit/>
          </a:bodyPr>
          <a:lstStyle/>
          <a:p>
            <a:r>
              <a:rPr lang="en-IN" sz="4000" b="1" dirty="0" smtClean="0">
                <a:solidFill>
                  <a:schemeClr val="tx2"/>
                </a:solidFill>
              </a:rPr>
              <a:t>Accessory digestive gland </a:t>
            </a:r>
          </a:p>
          <a:p>
            <a:r>
              <a:rPr lang="en-IN" sz="4000" b="1" dirty="0" smtClean="0">
                <a:solidFill>
                  <a:schemeClr val="tx2"/>
                </a:solidFill>
              </a:rPr>
              <a:t>Largest gland (1500gm)</a:t>
            </a:r>
          </a:p>
          <a:p>
            <a:r>
              <a:rPr lang="en-IN" sz="4000" b="1" dirty="0" smtClean="0">
                <a:solidFill>
                  <a:schemeClr val="tx2"/>
                </a:solidFill>
              </a:rPr>
              <a:t>Double blood supply </a:t>
            </a:r>
          </a:p>
          <a:p>
            <a:endParaRPr lang="en-IN" sz="4000" b="1" dirty="0">
              <a:solidFill>
                <a:schemeClr val="tx2"/>
              </a:solidFill>
            </a:endParaRPr>
          </a:p>
        </p:txBody>
      </p:sp>
      <p:pic>
        <p:nvPicPr>
          <p:cNvPr id="5" name="Picture 2053" descr="C:\WINDOWS\Desktop\plate270.jp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5047457" y="1447800"/>
            <a:ext cx="6114256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1161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" y="274638"/>
            <a:ext cx="4929757" cy="1143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Portal lobule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856" y="1600200"/>
            <a:ext cx="4464685" cy="457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Triangular area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Nutritional lobule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30000" contrast="30000"/>
          </a:blip>
          <a:stretch>
            <a:fillRect/>
          </a:stretch>
        </p:blipFill>
        <p:spPr bwMode="auto">
          <a:xfrm>
            <a:off x="4818857" y="0"/>
            <a:ext cx="640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lum bright="30000" contrast="30000"/>
          </a:blip>
          <a:srcRect b="1967"/>
          <a:stretch>
            <a:fillRect/>
          </a:stretch>
        </p:blipFill>
        <p:spPr bwMode="auto">
          <a:xfrm>
            <a:off x="1" y="3124200"/>
            <a:ext cx="474372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6045928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Liver Acinus of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R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apaport</a:t>
            </a:r>
            <a:endParaRPr lang="en-US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Structural and functional unit</a:t>
            </a:r>
          </a:p>
          <a:p>
            <a:r>
              <a:rPr lang="en-US" sz="4000" dirty="0" smtClean="0">
                <a:solidFill>
                  <a:srgbClr val="000000"/>
                </a:solidFill>
              </a:rPr>
              <a:t>Diamond shaped</a:t>
            </a:r>
          </a:p>
          <a:p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32496" t="14632" r="32295" b="15455"/>
          <a:stretch>
            <a:fillRect/>
          </a:stretch>
        </p:blipFill>
        <p:spPr bwMode="auto">
          <a:xfrm>
            <a:off x="5047456" y="0"/>
            <a:ext cx="61142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856" y="0"/>
            <a:ext cx="11430000" cy="68579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3 zones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Zone 1- 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Good nutrition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Good oxygenation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Less metabolic waste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Glycogenesis &amp; plasma protein synthesis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Zone 2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Intermediate zone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Zone 3-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Less nutrition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Poor oxygenation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Cytotoxic wastes</a:t>
            </a:r>
          </a:p>
          <a:p>
            <a:pPr>
              <a:buNone/>
            </a:pPr>
            <a:endParaRPr lang="en-US" sz="32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sz="3200" dirty="0" smtClean="0">
              <a:solidFill>
                <a:srgbClr val="000000"/>
              </a:solidFill>
            </a:endParaRPr>
          </a:p>
          <a:p>
            <a:endParaRPr lang="en-US" sz="3200" dirty="0" smtClean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61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73485" cy="762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Liver - Functions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856" y="990600"/>
            <a:ext cx="9426629" cy="5483352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Processing and storage of food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Bile production &amp; excretion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Synthesis of proteins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Detoxification of lipid soluble drugs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Degradation of hormones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Removal of waste from blood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Storage of vitamins and their Modification 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2797" y="3500438"/>
            <a:ext cx="8196940" cy="1285883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sz="44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8800" u="sng" dirty="0" smtClean="0">
                <a:solidFill>
                  <a:schemeClr val="tx1">
                    <a:lumMod val="50000"/>
                  </a:schemeClr>
                </a:solidFill>
              </a:rPr>
              <a:t>Histology </a:t>
            </a:r>
            <a:br>
              <a:rPr lang="en-US" sz="8800" u="sng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8800" u="sng" dirty="0" smtClean="0">
                <a:solidFill>
                  <a:schemeClr val="tx1">
                    <a:lumMod val="50000"/>
                  </a:schemeClr>
                </a:solidFill>
              </a:rPr>
              <a:t>of </a:t>
            </a:r>
            <a:br>
              <a:rPr lang="en-US" sz="8800" u="sng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8800" u="sng" dirty="0" smtClean="0">
                <a:solidFill>
                  <a:schemeClr val="tx1">
                    <a:lumMod val="50000"/>
                  </a:schemeClr>
                </a:solidFill>
              </a:rPr>
              <a:t>Pancreas</a:t>
            </a:r>
            <a:endParaRPr lang="en-IN" sz="8800" u="sng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06" y="-214338"/>
            <a:ext cx="9115399" cy="1143000"/>
          </a:xfrm>
        </p:spPr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Introduction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00108"/>
            <a:ext cx="6080923" cy="585789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Accessory gland of digestion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 is a mixed gland : endocrine and exocrine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exocrine pancreas secretes pancreatic juice that helps in digestion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Endocrine pancreas secretes hormones which regulates the metabolism of carbohydrates </a:t>
            </a:r>
          </a:p>
          <a:p>
            <a:pPr>
              <a:buNone/>
            </a:pP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WINDOWS\Desktop\Untitled2.jp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6460331" y="685800"/>
            <a:ext cx="4606925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569" y="990600"/>
            <a:ext cx="4667288" cy="5724524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000000"/>
                </a:solidFill>
              </a:rPr>
              <a:t>Exocrine parts shows similar structure as salivary gland </a:t>
            </a:r>
          </a:p>
          <a:p>
            <a:endParaRPr lang="en-IN" sz="2800" dirty="0" smtClean="0">
              <a:solidFill>
                <a:srgbClr val="000000"/>
              </a:solidFill>
            </a:endParaRPr>
          </a:p>
          <a:p>
            <a:r>
              <a:rPr lang="en-IN" sz="2800" dirty="0" smtClean="0">
                <a:solidFill>
                  <a:srgbClr val="000000"/>
                </a:solidFill>
              </a:rPr>
              <a:t>Secretory unit is </a:t>
            </a:r>
            <a:r>
              <a:rPr lang="en-IN" sz="2800" b="1" dirty="0" smtClean="0">
                <a:solidFill>
                  <a:srgbClr val="000000"/>
                </a:solidFill>
              </a:rPr>
              <a:t>tubuloacinar</a:t>
            </a:r>
            <a:r>
              <a:rPr lang="en-IN" sz="2800" dirty="0" smtClean="0">
                <a:solidFill>
                  <a:srgbClr val="000000"/>
                </a:solidFill>
              </a:rPr>
              <a:t> in shape</a:t>
            </a:r>
          </a:p>
          <a:p>
            <a:pPr>
              <a:buNone/>
            </a:pPr>
            <a:r>
              <a:rPr lang="en-IN" sz="2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IN" sz="2800" dirty="0" smtClean="0">
                <a:solidFill>
                  <a:srgbClr val="000000"/>
                </a:solidFill>
              </a:rPr>
              <a:t>Endocrine unit are called </a:t>
            </a:r>
            <a:r>
              <a:rPr lang="en-IN" sz="2800" b="1" dirty="0" smtClean="0">
                <a:solidFill>
                  <a:srgbClr val="000000"/>
                </a:solidFill>
              </a:rPr>
              <a:t>islets of langerhans </a:t>
            </a:r>
          </a:p>
          <a:p>
            <a:endParaRPr lang="en-IN" sz="3600" dirty="0">
              <a:solidFill>
                <a:srgbClr val="000000"/>
              </a:solidFill>
            </a:endParaRPr>
          </a:p>
        </p:txBody>
      </p:sp>
      <p:pic>
        <p:nvPicPr>
          <p:cNvPr id="4" name="Content Placeholder 5" descr="Image 2.bmp"/>
          <p:cNvPicPr>
            <a:picLocks noChangeAspect="1"/>
          </p:cNvPicPr>
          <p:nvPr/>
        </p:nvPicPr>
        <p:blipFill>
          <a:blip r:embed="rId2"/>
          <a:srcRect b="794"/>
          <a:stretch>
            <a:fillRect/>
          </a:stretch>
        </p:blipFill>
        <p:spPr>
          <a:xfrm>
            <a:off x="5199856" y="-1"/>
            <a:ext cx="5961859" cy="7086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656" y="0"/>
            <a:ext cx="6732648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Histology of  Pancreas</a:t>
            </a:r>
            <a:endParaRPr lang="en-IN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56" y="0"/>
            <a:ext cx="9426629" cy="990600"/>
          </a:xfrm>
        </p:spPr>
        <p:txBody>
          <a:bodyPr/>
          <a:lstStyle/>
          <a:p>
            <a:r>
              <a:rPr lang="en-I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Histology of exocrine pancreas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" y="1371600"/>
            <a:ext cx="4285456" cy="5486400"/>
          </a:xfrm>
        </p:spPr>
        <p:txBody>
          <a:bodyPr/>
          <a:lstStyle/>
          <a:p>
            <a:r>
              <a:rPr lang="en-IN" dirty="0" smtClean="0">
                <a:solidFill>
                  <a:srgbClr val="000000"/>
                </a:solidFill>
              </a:rPr>
              <a:t>Pancreas is covered with very thin layer of  </a:t>
            </a:r>
            <a:r>
              <a:rPr lang="en-IN" b="1" dirty="0" smtClean="0">
                <a:solidFill>
                  <a:srgbClr val="000000"/>
                </a:solidFill>
              </a:rPr>
              <a:t>capsule</a:t>
            </a:r>
          </a:p>
          <a:p>
            <a:pPr>
              <a:buNone/>
            </a:pPr>
            <a:r>
              <a:rPr lang="en-IN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IN" dirty="0" smtClean="0">
                <a:solidFill>
                  <a:srgbClr val="000000"/>
                </a:solidFill>
              </a:rPr>
              <a:t>Thin Septa arises from it and divides the gland into many lobules </a:t>
            </a:r>
          </a:p>
          <a:p>
            <a:endParaRPr lang="en-IN" dirty="0" smtClean="0">
              <a:solidFill>
                <a:srgbClr val="000000"/>
              </a:solidFill>
            </a:endParaRPr>
          </a:p>
          <a:p>
            <a:r>
              <a:rPr lang="en-IN" dirty="0" smtClean="0">
                <a:solidFill>
                  <a:srgbClr val="000000"/>
                </a:solidFill>
              </a:rPr>
              <a:t>Lobules are not very distinct </a:t>
            </a:r>
          </a:p>
          <a:p>
            <a:endParaRPr lang="en-IN" dirty="0"/>
          </a:p>
        </p:txBody>
      </p:sp>
      <p:pic>
        <p:nvPicPr>
          <p:cNvPr id="1026" name="Picture 2" descr="C:\Users\DR.ANJALI\Downloads\screen-shot-2011-10-16-at-15-23-51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456" y="1600200"/>
            <a:ext cx="6473869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944" y="0"/>
            <a:ext cx="11575970" cy="11430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Gross histological organization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856" y="1371600"/>
            <a:ext cx="4775915" cy="480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Serous coat</a:t>
            </a:r>
          </a:p>
          <a:p>
            <a:r>
              <a:rPr lang="en-US" sz="3600" dirty="0" smtClean="0">
                <a:solidFill>
                  <a:schemeClr val="tx2"/>
                </a:solidFill>
              </a:rPr>
              <a:t>A thin connective tissue capsule- Glisson’s capsule</a:t>
            </a:r>
          </a:p>
          <a:p>
            <a:r>
              <a:rPr lang="en-US" sz="3600" dirty="0" smtClean="0">
                <a:solidFill>
                  <a:schemeClr val="tx2"/>
                </a:solidFill>
              </a:rPr>
              <a:t>Lobes and lobules</a:t>
            </a:r>
          </a:p>
          <a:p>
            <a:r>
              <a:rPr lang="en-US" sz="3600" b="1" dirty="0" smtClean="0">
                <a:solidFill>
                  <a:schemeClr val="tx2"/>
                </a:solidFill>
              </a:rPr>
              <a:t>Porta hepatis- </a:t>
            </a:r>
            <a:r>
              <a:rPr lang="en-US" sz="3600" dirty="0" smtClean="0">
                <a:solidFill>
                  <a:schemeClr val="tx2"/>
                </a:solidFill>
              </a:rPr>
              <a:t>portal vein, hepatic artery, bile duct</a:t>
            </a:r>
          </a:p>
          <a:p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099" name="Picture 3" descr="C:\Users\doctor\Desktop\liverstructure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818856" y="1295400"/>
            <a:ext cx="6342857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 descr="Image 2.bmp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116171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06" y="-142900"/>
            <a:ext cx="9115399" cy="1143000"/>
          </a:xfrm>
        </p:spPr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Pancreatic acini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692" y="1214422"/>
            <a:ext cx="6715164" cy="5429288"/>
          </a:xfrm>
        </p:spPr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000000"/>
                </a:solidFill>
              </a:rPr>
              <a:t>Acini is serous in nature </a:t>
            </a:r>
          </a:p>
          <a:p>
            <a:r>
              <a:rPr lang="en-IN" sz="4000" dirty="0" smtClean="0">
                <a:solidFill>
                  <a:srgbClr val="000000"/>
                </a:solidFill>
              </a:rPr>
              <a:t>Rounded or slightly elongated </a:t>
            </a:r>
          </a:p>
          <a:p>
            <a:r>
              <a:rPr lang="en-IN" sz="4000" dirty="0" smtClean="0">
                <a:solidFill>
                  <a:srgbClr val="000000"/>
                </a:solidFill>
              </a:rPr>
              <a:t>Acini is lined by pyramidal cells and have </a:t>
            </a:r>
          </a:p>
          <a:p>
            <a:pPr>
              <a:buNone/>
            </a:pPr>
            <a:r>
              <a:rPr lang="en-IN" sz="4000" dirty="0" smtClean="0">
                <a:solidFill>
                  <a:srgbClr val="000000"/>
                </a:solidFill>
              </a:rPr>
              <a:t>small lumen </a:t>
            </a:r>
          </a:p>
          <a:p>
            <a:r>
              <a:rPr lang="en-IN" sz="4000" dirty="0" smtClean="0">
                <a:solidFill>
                  <a:srgbClr val="000000"/>
                </a:solidFill>
              </a:rPr>
              <a:t>Intercalated duct begins within the acini </a:t>
            </a:r>
            <a:endParaRPr lang="en-IN" sz="4000" dirty="0">
              <a:solidFill>
                <a:srgbClr val="0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 l="16901" t="52693" r="12112"/>
          <a:stretch>
            <a:fillRect/>
          </a:stretch>
        </p:blipFill>
        <p:spPr bwMode="auto">
          <a:xfrm>
            <a:off x="6266656" y="0"/>
            <a:ext cx="48950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56" y="274638"/>
            <a:ext cx="9274229" cy="868362"/>
          </a:xfrm>
        </p:spPr>
        <p:txBody>
          <a:bodyPr/>
          <a:lstStyle/>
          <a:p>
            <a:r>
              <a:rPr lang="en-US" b="1" dirty="0" smtClean="0"/>
              <a:t>Pancreatic </a:t>
            </a:r>
            <a:r>
              <a:rPr lang="en-US" b="1" dirty="0" err="1" smtClean="0"/>
              <a:t>Acini</a:t>
            </a:r>
            <a:endParaRPr lang="en-IN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5456" y="1447800"/>
            <a:ext cx="1018645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 descr="DSC0523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1161712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8086" y="785794"/>
            <a:ext cx="9115399" cy="5688158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</a:rPr>
              <a:t>These Secretory granules contains precursors of several digestive enzymes like -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amylase ,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 lipase , </a:t>
            </a:r>
          </a:p>
          <a:p>
            <a:r>
              <a:rPr lang="en-IN" sz="3600" dirty="0" err="1" smtClean="0">
                <a:solidFill>
                  <a:srgbClr val="000000"/>
                </a:solidFill>
              </a:rPr>
              <a:t>ribonuclease</a:t>
            </a:r>
            <a:r>
              <a:rPr lang="en-IN" sz="3600" dirty="0" smtClean="0">
                <a:solidFill>
                  <a:srgbClr val="000000"/>
                </a:solidFill>
              </a:rPr>
              <a:t> ,</a:t>
            </a:r>
          </a:p>
          <a:p>
            <a:r>
              <a:rPr lang="en-IN" sz="3600" dirty="0" err="1" smtClean="0">
                <a:solidFill>
                  <a:srgbClr val="000000"/>
                </a:solidFill>
              </a:rPr>
              <a:t>Trypsinogen</a:t>
            </a:r>
            <a:r>
              <a:rPr lang="en-IN" sz="3600" dirty="0" smtClean="0">
                <a:solidFill>
                  <a:srgbClr val="000000"/>
                </a:solidFill>
              </a:rPr>
              <a:t> , </a:t>
            </a:r>
          </a:p>
          <a:p>
            <a:r>
              <a:rPr lang="en-IN" sz="3600" dirty="0" err="1" smtClean="0">
                <a:solidFill>
                  <a:srgbClr val="000000"/>
                </a:solidFill>
              </a:rPr>
              <a:t>Chemotrypsinogen</a:t>
            </a:r>
            <a:r>
              <a:rPr lang="en-IN" sz="3600" dirty="0" smtClean="0">
                <a:solidFill>
                  <a:srgbClr val="000000"/>
                </a:solidFill>
              </a:rPr>
              <a:t> etc. </a:t>
            </a:r>
          </a:p>
          <a:p>
            <a:endParaRPr lang="en-IN" sz="3600" dirty="0" smtClean="0">
              <a:solidFill>
                <a:srgbClr val="000000"/>
              </a:solidFill>
            </a:endParaRPr>
          </a:p>
          <a:p>
            <a:endParaRPr lang="en-IN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5400" b="1" dirty="0" smtClean="0">
                <a:solidFill>
                  <a:srgbClr val="000000"/>
                </a:solidFill>
              </a:rPr>
              <a:t>Ducts </a:t>
            </a:r>
            <a:endParaRPr lang="en-IN" sz="5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568" y="1600200"/>
            <a:ext cx="4929221" cy="504351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</a:rPr>
              <a:t>Like salivary gland, it has an extensive duct system i.e.,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</a:rPr>
              <a:t> Intralobular (intercalated )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</a:rPr>
              <a:t>Interlobular </a:t>
            </a:r>
          </a:p>
          <a:p>
            <a:pPr marL="742950" indent="-742950">
              <a:buFont typeface="+mj-lt"/>
              <a:buAutoNum type="arabicPeriod"/>
            </a:pPr>
            <a:r>
              <a:rPr lang="en-IN" sz="3600" dirty="0" smtClean="0">
                <a:solidFill>
                  <a:srgbClr val="000000"/>
                </a:solidFill>
              </a:rPr>
              <a:t>Main ducts </a:t>
            </a:r>
            <a:endParaRPr lang="en-IN" sz="3600" dirty="0">
              <a:solidFill>
                <a:srgbClr val="000000"/>
              </a:solidFill>
            </a:endParaRPr>
          </a:p>
        </p:txBody>
      </p:sp>
      <p:pic>
        <p:nvPicPr>
          <p:cNvPr id="4" name="Content Placeholder 5" descr="Image 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476" y="0"/>
            <a:ext cx="62952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56" y="-152400"/>
            <a:ext cx="9115399" cy="1143000"/>
          </a:xfrm>
        </p:spPr>
        <p:txBody>
          <a:bodyPr>
            <a:noAutofit/>
          </a:bodyPr>
          <a:lstStyle/>
          <a:p>
            <a:r>
              <a:rPr lang="en-IN" sz="7200" dirty="0" smtClean="0">
                <a:latin typeface="Times New Roman" pitchFamily="18" charset="0"/>
                <a:cs typeface="Times New Roman" pitchFamily="18" charset="0"/>
              </a:rPr>
              <a:t>Intralobular duct </a:t>
            </a:r>
            <a:endParaRPr lang="en-IN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6" y="1524000"/>
            <a:ext cx="6096000" cy="5257800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Intralobular ducts are also called intercalated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Very small in diameter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Lined by squamous or simple low cuboidal epithelium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Begins in the acinus </a:t>
            </a:r>
          </a:p>
        </p:txBody>
      </p:sp>
      <p:pic>
        <p:nvPicPr>
          <p:cNvPr id="4" name="Picture 2" descr="C:\Users\HP\Downloads\New folder\histological-structure-of-pancreas-6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5656" y="838201"/>
            <a:ext cx="523875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856" y="-1063752"/>
            <a:ext cx="5638801" cy="5864352"/>
          </a:xfrm>
        </p:spPr>
        <p:txBody>
          <a:bodyPr>
            <a:noAutofit/>
          </a:bodyPr>
          <a:lstStyle/>
          <a:p>
            <a:endParaRPr lang="en-IN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4000" dirty="0" smtClean="0">
                <a:solidFill>
                  <a:srgbClr val="000000"/>
                </a:solidFill>
              </a:rPr>
              <a:t>Ends of intercalated ducts are surrounded by the acinus cells </a:t>
            </a:r>
          </a:p>
          <a:p>
            <a:pPr>
              <a:buNone/>
            </a:pPr>
            <a:endParaRPr lang="en-IN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Acinar lumen shows pale staining cells of intercalated ducts these are called </a:t>
            </a:r>
            <a:r>
              <a:rPr lang="en-IN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centroacinar</a:t>
            </a:r>
            <a:r>
              <a:rPr lang="en-IN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cells</a:t>
            </a:r>
          </a:p>
          <a:p>
            <a:pPr>
              <a:buNone/>
            </a:pPr>
            <a:endParaRPr lang="en-IN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WINDOWS\Desktop\Untitled-6.jpg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6038056" y="0"/>
            <a:ext cx="5105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DSC_1580 - Copy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95185" y="0"/>
            <a:ext cx="9766528" cy="6858000"/>
          </a:xfrm>
        </p:spPr>
      </p:pic>
      <p:pic>
        <p:nvPicPr>
          <p:cNvPr id="1027" name="Picture 3" descr="C:\Users\Public\Pictures\New folder\DSC_1586 - Copy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1116171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57944" y="457200"/>
            <a:ext cx="6019801" cy="601675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Intercalated duct opens into intralobular collecting ducts which is lined by the cuboidal or low columnar epithelium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Interlobular duct is lined by simple columnar epithelium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 duct is lined by tall columnar cells </a:t>
            </a:r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P\Downloads\New folder\histological-structure-of-pancreas-6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5656" y="0"/>
            <a:ext cx="52578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028" descr="C:\WINDOWS\Desktop\plate27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61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342567_xlarg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07983" y="0"/>
            <a:ext cx="9853730" cy="6858000"/>
          </a:xfrm>
        </p:spPr>
      </p:pic>
      <p:pic>
        <p:nvPicPr>
          <p:cNvPr id="1026" name="Picture 2" descr="C:\Users\Dr.Anjali\Downloads\Pancreas\1c pancrea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161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56" y="274638"/>
            <a:ext cx="10280570" cy="1143000"/>
          </a:xfrm>
        </p:spPr>
        <p:txBody>
          <a:bodyPr>
            <a:normAutofit fontScale="90000"/>
          </a:bodyPr>
          <a:lstStyle/>
          <a:p>
            <a:r>
              <a:rPr lang="en-IN" sz="6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Histology of endocrine part </a:t>
            </a:r>
            <a:endParaRPr lang="en-IN" sz="6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057" y="1600200"/>
            <a:ext cx="5791200" cy="487375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Endocrine part is in the form of small group of cells (island) scattered among the acini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They are called as </a:t>
            </a:r>
            <a:r>
              <a:rPr lang="en-IN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ISLETS OF LANGERHANS </a:t>
            </a:r>
          </a:p>
          <a:p>
            <a:endParaRPr lang="en-IN" sz="3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WINDOWS\Desktop\4.jp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6419056" y="1600200"/>
            <a:ext cx="47244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pancreas-04-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20784" y="0"/>
            <a:ext cx="9940930" cy="6858000"/>
          </a:xfrm>
        </p:spPr>
      </p:pic>
      <p:pic>
        <p:nvPicPr>
          <p:cNvPr id="1027" name="Picture 3" descr="C:\Users\Dr.Anjali\Downloads\Pancreas\Image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161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8086" y="609600"/>
            <a:ext cx="9366170" cy="594360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Islets are lightly stained with H&amp;E and can be easily differentiated from acini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Cells of islets are arranged as anastomosing plates or cords and are permeated by rich network of fenestrated capillaries </a:t>
            </a:r>
          </a:p>
          <a:p>
            <a:pPr>
              <a:buNone/>
            </a:pPr>
            <a:endParaRPr lang="en-IN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They pour there secretion directly into blood capillaries  </a:t>
            </a:r>
          </a:p>
          <a:p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C:\Users\Dr.Anjali\Downloads\Pancreas\Image 3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0014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</a:rPr>
              <a:t>Types of cells in islets </a:t>
            </a:r>
            <a:endParaRPr lang="en-IN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000000"/>
                </a:solidFill>
              </a:rPr>
              <a:t>Alpha cells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Beta cells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Delta cells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PP cells or F cells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D-1 cells </a:t>
            </a:r>
          </a:p>
          <a:p>
            <a:r>
              <a:rPr lang="en-IN" sz="3200" dirty="0" err="1" smtClean="0">
                <a:solidFill>
                  <a:srgbClr val="000000"/>
                </a:solidFill>
              </a:rPr>
              <a:t>Enterochromaffin</a:t>
            </a:r>
            <a:r>
              <a:rPr lang="en-IN" sz="3200" dirty="0" smtClean="0">
                <a:solidFill>
                  <a:srgbClr val="000000"/>
                </a:solidFill>
              </a:rPr>
              <a:t> cells </a:t>
            </a:r>
          </a:p>
          <a:p>
            <a:r>
              <a:rPr lang="en-IN" sz="3200" dirty="0" smtClean="0">
                <a:solidFill>
                  <a:srgbClr val="000000"/>
                </a:solidFill>
              </a:rPr>
              <a:t>G cells </a:t>
            </a:r>
            <a:endParaRPr lang="en-IN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IN" dirty="0"/>
          </a:p>
        </p:txBody>
      </p:sp>
      <p:pic>
        <p:nvPicPr>
          <p:cNvPr id="4" name="Content Placeholder 3" descr="Image 4.bmp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07983" y="0"/>
            <a:ext cx="9853730" cy="6858000"/>
          </a:xfrm>
        </p:spPr>
      </p:pic>
      <p:pic>
        <p:nvPicPr>
          <p:cNvPr id="1027" name="Picture 3" descr="C:\Users\Dr.Anjali\Downloads\Pancreas\DSC05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161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56" y="-152400"/>
            <a:ext cx="9115399" cy="1143000"/>
          </a:xfrm>
        </p:spPr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</a:rPr>
              <a:t>Gall bladder </a:t>
            </a:r>
            <a:endParaRPr lang="en-IN" sz="48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" y="1066800"/>
            <a:ext cx="5809455" cy="5791200"/>
          </a:xfrm>
        </p:spPr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Gall bladder is temporary store house of bile and concentrates it by water re-absorption </a:t>
            </a:r>
          </a:p>
          <a:p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 has following layers :</a:t>
            </a:r>
          </a:p>
          <a:p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Mucosa </a:t>
            </a:r>
          </a:p>
          <a:p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Fibro muscular layer </a:t>
            </a:r>
          </a:p>
          <a:p>
            <a:r>
              <a:rPr lang="en-IN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Serosa </a:t>
            </a:r>
            <a:endParaRPr lang="en-IN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P\Downloads\New folder\histology-of-gall-bladder-5-638.jpg"/>
          <p:cNvPicPr>
            <a:picLocks noChangeAspect="1" noChangeArrowheads="1"/>
          </p:cNvPicPr>
          <p:nvPr/>
        </p:nvPicPr>
        <p:blipFill>
          <a:blip r:embed="rId2"/>
          <a:srcRect l="47505" t="28288" r="4846" b="14927"/>
          <a:stretch>
            <a:fillRect/>
          </a:stretch>
        </p:blipFill>
        <p:spPr bwMode="auto">
          <a:xfrm>
            <a:off x="6038056" y="0"/>
            <a:ext cx="51236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56" y="-152400"/>
            <a:ext cx="9115399" cy="1143000"/>
          </a:xfrm>
        </p:spPr>
        <p:txBody>
          <a:bodyPr>
            <a:normAutofit/>
          </a:bodyPr>
          <a:lstStyle/>
          <a:p>
            <a:r>
              <a:rPr lang="en-IN" sz="5400" b="1" dirty="0" smtClean="0">
                <a:solidFill>
                  <a:srgbClr val="000000"/>
                </a:solidFill>
              </a:rPr>
              <a:t>Mucosa </a:t>
            </a:r>
            <a:endParaRPr lang="en-IN" sz="5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990600"/>
            <a:ext cx="5885656" cy="5867400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rgbClr val="000000"/>
                </a:solidFill>
              </a:rPr>
              <a:t>Simple tall columnar epithelium with </a:t>
            </a:r>
            <a:r>
              <a:rPr lang="en-IN" sz="3600" dirty="0" err="1" smtClean="0">
                <a:solidFill>
                  <a:srgbClr val="000000"/>
                </a:solidFill>
              </a:rPr>
              <a:t>microvilli</a:t>
            </a:r>
            <a:r>
              <a:rPr lang="en-IN" sz="36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Mucosa thrown into small folds when empty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Cells have basally placed ovoid nucleus and faintly stained eosinophilic cytoplasm </a:t>
            </a:r>
          </a:p>
        </p:txBody>
      </p:sp>
      <p:pic>
        <p:nvPicPr>
          <p:cNvPr id="4" name="Picture 2" descr="histo_gb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8056" y="1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857" y="533400"/>
            <a:ext cx="5181600" cy="594055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</a:rPr>
              <a:t>Cells are involved in absorption of water from stored bile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Lamina propria has loose connective tissue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Muscularis mucosa absent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Submucosa absent </a:t>
            </a:r>
          </a:p>
          <a:p>
            <a:endParaRPr lang="en-IN" sz="3600" dirty="0" smtClean="0">
              <a:solidFill>
                <a:srgbClr val="000000"/>
              </a:solidFill>
            </a:endParaRPr>
          </a:p>
          <a:p>
            <a:endParaRPr lang="en-IN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C:\WINDOWS\Desktop\11.jpg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5657056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086" y="274638"/>
            <a:ext cx="9670970" cy="11430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Pig liver Vs human liver</a:t>
            </a:r>
            <a:endParaRPr lang="en-US" sz="5400" b="1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10156" t="15625" r="10156" b="15625"/>
          <a:stretch>
            <a:fillRect/>
          </a:stretch>
        </p:blipFill>
        <p:spPr bwMode="auto">
          <a:xfrm>
            <a:off x="0" y="1524000"/>
            <a:ext cx="626665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6266657" y="1447800"/>
            <a:ext cx="4800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56" y="-228600"/>
            <a:ext cx="9115399" cy="1143000"/>
          </a:xfrm>
        </p:spPr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</a:rPr>
              <a:t>Fibro muscular layer </a:t>
            </a:r>
            <a:endParaRPr lang="en-IN" sz="4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" y="1600200"/>
            <a:ext cx="5428456" cy="525780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Randomly arranged smooth muscle fibres </a:t>
            </a:r>
          </a:p>
          <a:p>
            <a:r>
              <a:rPr lang="en-I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between muscle fibres are dense connective tissue rich in elastic fibres </a:t>
            </a:r>
          </a:p>
          <a:p>
            <a:endParaRPr lang="en-IN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WINDOWS\Desktop\10.jp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5885655" y="914400"/>
            <a:ext cx="5276057" cy="5872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000000"/>
                </a:solidFill>
              </a:rPr>
              <a:t>Serosa / adventitia </a:t>
            </a:r>
            <a:endParaRPr lang="en-IN" sz="4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5428456" cy="525780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0000"/>
                </a:solidFill>
              </a:rPr>
              <a:t>Layer of dense connective tissue with blood vessels , nerve , lymphatics </a:t>
            </a:r>
          </a:p>
          <a:p>
            <a:r>
              <a:rPr lang="en-IN" sz="3600" dirty="0" smtClean="0">
                <a:solidFill>
                  <a:srgbClr val="000000"/>
                </a:solidFill>
              </a:rPr>
              <a:t>Inferior surface is covered by serosa rest by adventitia </a:t>
            </a:r>
            <a:endParaRPr lang="en-IN" sz="3600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HP\Downloads\New folder\gall-bladder-stone-7-638.jpg"/>
          <p:cNvPicPr>
            <a:picLocks noChangeAspect="1" noChangeArrowheads="1"/>
          </p:cNvPicPr>
          <p:nvPr/>
        </p:nvPicPr>
        <p:blipFill>
          <a:blip r:embed="rId2"/>
          <a:srcRect l="41236" t="23278" r="3592" b="11587"/>
          <a:stretch>
            <a:fillRect/>
          </a:stretch>
        </p:blipFill>
        <p:spPr bwMode="auto">
          <a:xfrm>
            <a:off x="5428456" y="1371600"/>
            <a:ext cx="56388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Histology of liver…….continued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" y="274638"/>
            <a:ext cx="4929757" cy="1143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Portal lobule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856" y="1600200"/>
            <a:ext cx="4464685" cy="457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Triangular area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Nutritional lobule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30000" contrast="30000"/>
          </a:blip>
          <a:stretch>
            <a:fillRect/>
          </a:stretch>
        </p:blipFill>
        <p:spPr bwMode="auto">
          <a:xfrm>
            <a:off x="4818857" y="0"/>
            <a:ext cx="640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lum bright="30000" contrast="30000"/>
          </a:blip>
          <a:srcRect b="1967"/>
          <a:stretch>
            <a:fillRect/>
          </a:stretch>
        </p:blipFill>
        <p:spPr bwMode="auto">
          <a:xfrm>
            <a:off x="1" y="3124200"/>
            <a:ext cx="474372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6045928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Liver Acinus of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R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</a:rPr>
              <a:t>apaport</a:t>
            </a:r>
            <a:endParaRPr lang="en-US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Structural and functional unit</a:t>
            </a:r>
          </a:p>
          <a:p>
            <a:r>
              <a:rPr lang="en-US" sz="4000" dirty="0" smtClean="0">
                <a:solidFill>
                  <a:srgbClr val="000000"/>
                </a:solidFill>
              </a:rPr>
              <a:t>Diamond shaped</a:t>
            </a:r>
          </a:p>
          <a:p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32496" t="14632" r="32295" b="15455"/>
          <a:stretch>
            <a:fillRect/>
          </a:stretch>
        </p:blipFill>
        <p:spPr bwMode="auto">
          <a:xfrm>
            <a:off x="5047456" y="0"/>
            <a:ext cx="61142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856" y="0"/>
            <a:ext cx="11430000" cy="68579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3 zones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Zone 1- 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Good nutrition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Good oxygenation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Less metabolic waste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Glycogenesis &amp; plasma protein synthesis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Zone 2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Intermediate zone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Zone 3-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Less nutrition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Poor oxygenation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Cytotoxic wastes</a:t>
            </a:r>
          </a:p>
          <a:p>
            <a:pPr>
              <a:buNone/>
            </a:pPr>
            <a:endParaRPr lang="en-US" sz="32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sz="3200" dirty="0" smtClean="0">
              <a:solidFill>
                <a:srgbClr val="000000"/>
              </a:solidFill>
            </a:endParaRPr>
          </a:p>
          <a:p>
            <a:endParaRPr lang="en-US" sz="3200" dirty="0" smtClean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61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73485" cy="762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Liver - Functions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856" y="990600"/>
            <a:ext cx="9426629" cy="5483352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Processing and storage of food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Bile production &amp; excretion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Synthesis of proteins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Detoxification of lipid soluble drugs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Degradation of hormones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Removal of waste from blood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Storage of vitamins and their Modification 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9155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5801" b="28018"/>
          <a:stretch>
            <a:fillRect/>
          </a:stretch>
        </p:blipFill>
        <p:spPr>
          <a:xfrm>
            <a:off x="1" y="0"/>
            <a:ext cx="1116171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5" descr="f16-16b-c_liver_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13720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4457" y="761999"/>
            <a:ext cx="4114799" cy="536416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Connective tissue- partially surrounds liver lobules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Portal triad</a:t>
            </a:r>
          </a:p>
          <a:p>
            <a:pPr>
              <a:buNone/>
            </a:pP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455" y="1219200"/>
            <a:ext cx="643316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</a:schemeClr>
                </a:solidFill>
              </a:rPr>
              <a:t>Microscopic organization</a:t>
            </a:r>
            <a:endParaRPr lang="en-US" sz="4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060448"/>
            <a:ext cx="4437857" cy="487375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Classical liver lobule</a:t>
            </a:r>
          </a:p>
          <a:p>
            <a:r>
              <a:rPr lang="en-US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Portal lobule</a:t>
            </a:r>
          </a:p>
          <a:p>
            <a:r>
              <a:rPr lang="en-US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Liver acinus</a:t>
            </a:r>
            <a:endParaRPr lang="en-US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WINDOWS\Desktop\Untitled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6855" y="1524000"/>
            <a:ext cx="7104857" cy="533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62978" b="10780"/>
          <a:stretch>
            <a:fillRect/>
          </a:stretch>
        </p:blipFill>
        <p:spPr bwMode="auto">
          <a:xfrm>
            <a:off x="1" y="0"/>
            <a:ext cx="11161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ustom 2">
      <a:dk1>
        <a:srgbClr val="595959"/>
      </a:dk1>
      <a:lt1>
        <a:srgbClr val="FFFFFF"/>
      </a:lt1>
      <a:dk2>
        <a:srgbClr val="01303D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1495</TotalTime>
  <Words>842</Words>
  <Application>Microsoft Office PowerPoint</Application>
  <PresentationFormat>Custom</PresentationFormat>
  <Paragraphs>236</Paragraphs>
  <Slides>58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Oriel</vt:lpstr>
      <vt:lpstr>Histology of liver</vt:lpstr>
      <vt:lpstr>Introduction </vt:lpstr>
      <vt:lpstr>Gross histological organization</vt:lpstr>
      <vt:lpstr>Slide 4</vt:lpstr>
      <vt:lpstr>Pig liver Vs human liver</vt:lpstr>
      <vt:lpstr>Slide 6</vt:lpstr>
      <vt:lpstr>Slide 7</vt:lpstr>
      <vt:lpstr>Microscopic organization</vt:lpstr>
      <vt:lpstr>Slide 9</vt:lpstr>
      <vt:lpstr>Classical liver lobule </vt:lpstr>
      <vt:lpstr>Slide 11</vt:lpstr>
      <vt:lpstr>Liver  </vt:lpstr>
      <vt:lpstr>Slide 13</vt:lpstr>
      <vt:lpstr>Slide 14</vt:lpstr>
      <vt:lpstr>Slide 15</vt:lpstr>
      <vt:lpstr>Slide 16</vt:lpstr>
      <vt:lpstr>Slide 17</vt:lpstr>
      <vt:lpstr>hepatocytes</vt:lpstr>
      <vt:lpstr>Slide 19</vt:lpstr>
      <vt:lpstr>Slide 20</vt:lpstr>
      <vt:lpstr>Portal lobule</vt:lpstr>
      <vt:lpstr>Liver Acinus of Rapaport</vt:lpstr>
      <vt:lpstr>Slide 23</vt:lpstr>
      <vt:lpstr>Slide 24</vt:lpstr>
      <vt:lpstr>Liver - Functions</vt:lpstr>
      <vt:lpstr> Histology  of  Pancreas</vt:lpstr>
      <vt:lpstr>Introduction </vt:lpstr>
      <vt:lpstr>Slide 28</vt:lpstr>
      <vt:lpstr>Histology of exocrine pancreas</vt:lpstr>
      <vt:lpstr>Slide 30</vt:lpstr>
      <vt:lpstr>Pancreatic acini </vt:lpstr>
      <vt:lpstr>Pancreatic Acini</vt:lpstr>
      <vt:lpstr>Slide 33</vt:lpstr>
      <vt:lpstr>Slide 34</vt:lpstr>
      <vt:lpstr>Ducts </vt:lpstr>
      <vt:lpstr>Intralobular duct </vt:lpstr>
      <vt:lpstr>Slide 37</vt:lpstr>
      <vt:lpstr>Slide 38</vt:lpstr>
      <vt:lpstr>Slide 39</vt:lpstr>
      <vt:lpstr>Slide 40</vt:lpstr>
      <vt:lpstr>Histology of endocrine part </vt:lpstr>
      <vt:lpstr>Slide 42</vt:lpstr>
      <vt:lpstr>Slide 43</vt:lpstr>
      <vt:lpstr>Slide 44</vt:lpstr>
      <vt:lpstr>Types of cells in islets </vt:lpstr>
      <vt:lpstr>`</vt:lpstr>
      <vt:lpstr>Gall bladder </vt:lpstr>
      <vt:lpstr>Mucosa </vt:lpstr>
      <vt:lpstr>Slide 49</vt:lpstr>
      <vt:lpstr>Fibro muscular layer </vt:lpstr>
      <vt:lpstr>Serosa / adventitia </vt:lpstr>
      <vt:lpstr>Histology of liver…….continued </vt:lpstr>
      <vt:lpstr>Portal lobule</vt:lpstr>
      <vt:lpstr>Liver Acinus of Rapaport</vt:lpstr>
      <vt:lpstr>Slide 55</vt:lpstr>
      <vt:lpstr>Slide 56</vt:lpstr>
      <vt:lpstr>Liver - Functions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liver</dc:title>
  <dc:creator>doctor</dc:creator>
  <cp:lastModifiedBy>DR.ANJALI</cp:lastModifiedBy>
  <cp:revision>124</cp:revision>
  <dcterms:created xsi:type="dcterms:W3CDTF">2013-01-16T15:58:38Z</dcterms:created>
  <dcterms:modified xsi:type="dcterms:W3CDTF">2020-06-22T14:06:22Z</dcterms:modified>
</cp:coreProperties>
</file>