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32" r:id="rId2"/>
    <p:sldId id="312" r:id="rId3"/>
    <p:sldId id="462" r:id="rId4"/>
    <p:sldId id="445" r:id="rId5"/>
    <p:sldId id="463" r:id="rId6"/>
    <p:sldId id="464" r:id="rId7"/>
    <p:sldId id="313" r:id="rId8"/>
    <p:sldId id="446" r:id="rId9"/>
    <p:sldId id="314" r:id="rId10"/>
    <p:sldId id="450" r:id="rId11"/>
    <p:sldId id="448" r:id="rId12"/>
    <p:sldId id="449" r:id="rId13"/>
    <p:sldId id="465" r:id="rId14"/>
    <p:sldId id="466" r:id="rId15"/>
    <p:sldId id="451" r:id="rId16"/>
    <p:sldId id="317" r:id="rId17"/>
    <p:sldId id="318" r:id="rId18"/>
    <p:sldId id="319" r:id="rId19"/>
    <p:sldId id="472" r:id="rId20"/>
    <p:sldId id="473" r:id="rId21"/>
    <p:sldId id="474" r:id="rId22"/>
    <p:sldId id="467" r:id="rId23"/>
    <p:sldId id="468" r:id="rId24"/>
    <p:sldId id="469" r:id="rId25"/>
    <p:sldId id="470" r:id="rId26"/>
    <p:sldId id="471" r:id="rId27"/>
    <p:sldId id="53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FF00"/>
    <a:srgbClr val="FFFF00"/>
    <a:srgbClr val="00FFFF"/>
    <a:srgbClr val="DADF21"/>
    <a:srgbClr val="66FF33"/>
    <a:srgbClr val="FF3300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2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E89DC91-64F8-4A3F-AD49-1F18A5203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947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A0D8D72-FCB1-4183-8E51-097A49A2D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2461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D7299-A81C-4F87-8DDF-847DF699A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90750-C258-4A0E-868A-C02B81527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15892-FEE1-42BE-A8EC-DEFB2FC67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F894C-CF25-4D97-81D0-114D5F91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F7107-236C-45C5-BD22-B127987BF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5CFF9-18EE-45B8-A52D-869AEF83D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05DC7-6E56-4E14-A277-4EAD702FA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9DAE4-BEB2-4BE6-94B2-770EE6528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F43AA-0B29-4245-81C6-104BB1626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95525-D5FB-4606-8D00-C68DA2210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2C62E-C529-4C89-AEEB-6381256D2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67D85-2407-47CB-9849-863B3D1F0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3E4A4-C60F-4401-A59C-1478094D0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2713B12-33A0-4D8C-80CF-6B0CCB178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8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MEDICOLEGAL ASPECTS OF </a:t>
            </a:r>
            <a:r>
              <a:rPr lang="en-US" i="1" u="sng" dirty="0" smtClean="0">
                <a:solidFill>
                  <a:srgbClr val="FF0000"/>
                </a:solidFill>
              </a:rPr>
              <a:t>DEATH INVESTIGATION</a:t>
            </a:r>
            <a:endParaRPr lang="en-IN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 DR KUNAL ANIMESH</a:t>
            </a:r>
          </a:p>
          <a:p>
            <a:r>
              <a:rPr lang="en-US" dirty="0" smtClean="0"/>
              <a:t>                                       MBBS, MD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5CFF9-18EE-45B8-A52D-869AEF83D8B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DD2E0-1308-4EBA-9855-BCE1CA279C19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marL="838200" indent="-838200" eaLnBrk="1" hangingPunct="1">
              <a:buClr>
                <a:srgbClr val="00FFFF"/>
              </a:buClr>
            </a:pPr>
            <a:r>
              <a:rPr lang="en-US" sz="4000" b="1" dirty="0" smtClean="0">
                <a:solidFill>
                  <a:srgbClr val="FFFF00"/>
                </a:solidFill>
              </a:rPr>
              <a:t>Adipocere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 marL="347472" indent="-347472" algn="just" eaLnBrk="1" hangingPunct="1">
              <a:lnSpc>
                <a:spcPct val="90000"/>
              </a:lnSpc>
              <a:buClr>
                <a:srgbClr val="00FFFF"/>
              </a:buClr>
            </a:pPr>
            <a:r>
              <a:rPr lang="en-GB" sz="2800" dirty="0" smtClean="0">
                <a:solidFill>
                  <a:schemeClr val="bg1"/>
                </a:solidFill>
              </a:rPr>
              <a:t>Chemically it is composed of saturated fatty acids such as palmitic acid, stearic acid, hydroxystearic and oleic acid. </a:t>
            </a:r>
          </a:p>
          <a:p>
            <a:pPr marL="347472" indent="-347472" algn="just" eaLnBrk="1" hangingPunct="1">
              <a:lnSpc>
                <a:spcPct val="90000"/>
              </a:lnSpc>
              <a:buClr>
                <a:srgbClr val="00FFFF"/>
              </a:buClr>
              <a:buNone/>
            </a:pPr>
            <a:endParaRPr lang="en-US" sz="2800" b="1" smtClean="0">
              <a:solidFill>
                <a:srgbClr val="FFFF00"/>
              </a:solidFill>
            </a:endParaRPr>
          </a:p>
          <a:p>
            <a:pPr marL="347472" indent="-347472" algn="just" eaLnBrk="1" hangingPunct="1">
              <a:lnSpc>
                <a:spcPct val="90000"/>
              </a:lnSpc>
              <a:buClr>
                <a:srgbClr val="00FFFF"/>
              </a:buClr>
              <a:buNone/>
            </a:pPr>
            <a:r>
              <a:rPr lang="en-US" sz="2800" b="1" smtClean="0">
                <a:solidFill>
                  <a:srgbClr val="FFFF00"/>
                </a:solidFill>
              </a:rPr>
              <a:t>Factors</a:t>
            </a:r>
            <a:r>
              <a:rPr lang="en-US" sz="2800" b="1" dirty="0" smtClean="0">
                <a:solidFill>
                  <a:srgbClr val="FFFF00"/>
                </a:solidFill>
              </a:rPr>
              <a:t>:</a:t>
            </a:r>
          </a:p>
          <a:p>
            <a:pPr marL="347472" indent="-347472" algn="just" eaLnBrk="1" hangingPunct="1">
              <a:lnSpc>
                <a:spcPct val="90000"/>
              </a:lnSpc>
              <a:spcBef>
                <a:spcPts val="672"/>
              </a:spcBef>
              <a:buClr>
                <a:srgbClr val="00FFFF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High Temperature.</a:t>
            </a:r>
          </a:p>
          <a:p>
            <a:pPr marL="347472" indent="-347472" algn="just" eaLnBrk="1" hangingPunct="1">
              <a:lnSpc>
                <a:spcPct val="90000"/>
              </a:lnSpc>
              <a:spcBef>
                <a:spcPts val="672"/>
              </a:spcBef>
              <a:buClr>
                <a:srgbClr val="00FFFF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Moisture should be present.</a:t>
            </a:r>
          </a:p>
          <a:p>
            <a:pPr marL="347472" indent="-347472" algn="just" eaLnBrk="1" hangingPunct="1">
              <a:lnSpc>
                <a:spcPct val="90000"/>
              </a:lnSpc>
              <a:spcBef>
                <a:spcPts val="672"/>
              </a:spcBef>
              <a:buClr>
                <a:srgbClr val="00FFFF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Decrease air movement.</a:t>
            </a:r>
          </a:p>
          <a:p>
            <a:pPr marL="347472" indent="-347472" algn="just" eaLnBrk="1" hangingPunct="1">
              <a:lnSpc>
                <a:spcPct val="90000"/>
              </a:lnSpc>
              <a:spcBef>
                <a:spcPts val="672"/>
              </a:spcBef>
              <a:buClr>
                <a:srgbClr val="00FFFF"/>
              </a:buClr>
            </a:pPr>
            <a:r>
              <a:rPr lang="en-GB" sz="2800" dirty="0" smtClean="0">
                <a:solidFill>
                  <a:schemeClr val="bg1"/>
                </a:solidFill>
              </a:rPr>
              <a:t>Abundance of adipose tissue </a:t>
            </a:r>
            <a:endParaRPr lang="en-GB" sz="2800" b="1" dirty="0" smtClean="0">
              <a:solidFill>
                <a:schemeClr val="bg1"/>
              </a:solidFill>
            </a:endParaRPr>
          </a:p>
          <a:p>
            <a:pPr marL="347472" indent="-347472" algn="just" eaLnBrk="1" hangingPunct="1">
              <a:lnSpc>
                <a:spcPct val="90000"/>
              </a:lnSpc>
              <a:buClr>
                <a:srgbClr val="00FFFF"/>
              </a:buClr>
            </a:pPr>
            <a:r>
              <a:rPr lang="en-GB" sz="2800" dirty="0" smtClean="0">
                <a:solidFill>
                  <a:schemeClr val="bg1"/>
                </a:solidFill>
              </a:rPr>
              <a:t>Bacterial infection: Fat splitting enzymes from clostridium welchii, </a:t>
            </a:r>
            <a:r>
              <a:rPr lang="en-GB" sz="2800" dirty="0" smtClean="0">
                <a:solidFill>
                  <a:srgbClr val="66FF33"/>
                </a:solidFill>
              </a:rPr>
              <a:t>Lecithinase</a:t>
            </a:r>
            <a:r>
              <a:rPr lang="en-GB" sz="2800" dirty="0" smtClean="0">
                <a:solidFill>
                  <a:schemeClr val="bg1"/>
                </a:solidFill>
              </a:rPr>
              <a:t> can hydrolyse body fats. </a:t>
            </a:r>
          </a:p>
          <a:p>
            <a:pPr marL="0" indent="0" algn="just" eaLnBrk="1" hangingPunct="1">
              <a:lnSpc>
                <a:spcPct val="90000"/>
              </a:lnSpc>
              <a:buClr>
                <a:srgbClr val="00FFFF"/>
              </a:buCl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347472" indent="-347472" algn="just" eaLnBrk="1" hangingPunct="1">
              <a:lnSpc>
                <a:spcPct val="90000"/>
              </a:lnSpc>
              <a:buClr>
                <a:srgbClr val="00FFFF"/>
              </a:buClr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GB" sz="3600" b="1" dirty="0" smtClean="0">
                <a:solidFill>
                  <a:srgbClr val="FFFF00"/>
                </a:solidFill>
              </a:rPr>
              <a:t/>
            </a:r>
            <a:br>
              <a:rPr lang="en-GB" sz="3600" b="1" dirty="0" smtClean="0">
                <a:solidFill>
                  <a:srgbClr val="FFFF00"/>
                </a:solidFill>
              </a:rPr>
            </a:br>
            <a:r>
              <a:rPr lang="en-GB" sz="3600" b="1" dirty="0" smtClean="0">
                <a:solidFill>
                  <a:srgbClr val="FFFF00"/>
                </a:solidFill>
              </a:rPr>
              <a:t>Physical &amp; Chemical Properties </a:t>
            </a: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lvl="0" algn="just">
              <a:lnSpc>
                <a:spcPct val="90000"/>
              </a:lnSpc>
            </a:pPr>
            <a:r>
              <a:rPr lang="en-GB" sz="2800" dirty="0" smtClean="0">
                <a:solidFill>
                  <a:srgbClr val="00FFFF"/>
                </a:solidFill>
              </a:rPr>
              <a:t>Soft waxy looking substance &amp; Greasy to touch</a:t>
            </a:r>
            <a:endParaRPr lang="en-US" sz="2800" dirty="0" smtClean="0">
              <a:solidFill>
                <a:srgbClr val="00FFFF"/>
              </a:solidFill>
            </a:endParaRPr>
          </a:p>
          <a:p>
            <a:pPr lvl="0" algn="just">
              <a:lnSpc>
                <a:spcPct val="90000"/>
              </a:lnSpc>
            </a:pPr>
            <a:r>
              <a:rPr lang="en-GB" sz="2800" dirty="0" smtClean="0">
                <a:solidFill>
                  <a:srgbClr val="00FFFF"/>
                </a:solidFill>
              </a:rPr>
              <a:t>Dull white to dark brown in colour</a:t>
            </a:r>
            <a:endParaRPr lang="en-US" sz="2800" dirty="0" smtClean="0">
              <a:solidFill>
                <a:srgbClr val="00FFFF"/>
              </a:solidFill>
            </a:endParaRPr>
          </a:p>
          <a:p>
            <a:pPr lvl="0" algn="just">
              <a:lnSpc>
                <a:spcPct val="90000"/>
              </a:lnSpc>
            </a:pPr>
            <a:r>
              <a:rPr lang="en-GB" sz="2800" dirty="0" smtClean="0">
                <a:solidFill>
                  <a:schemeClr val="bg1"/>
                </a:solidFill>
              </a:rPr>
              <a:t>Disagreeable rancid odour due to ammonium &amp; sulphur containing compounds 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</a:pPr>
            <a:r>
              <a:rPr lang="en-GB" sz="2800" dirty="0" smtClean="0">
                <a:solidFill>
                  <a:srgbClr val="00FFFF"/>
                </a:solidFill>
              </a:rPr>
              <a:t>Specific gravity is less than water so it floats</a:t>
            </a:r>
            <a:endParaRPr lang="en-US" sz="2800" dirty="0" smtClean="0">
              <a:solidFill>
                <a:srgbClr val="00FFFF"/>
              </a:solidFill>
            </a:endParaRPr>
          </a:p>
          <a:p>
            <a:pPr lvl="0" algn="just">
              <a:lnSpc>
                <a:spcPct val="90000"/>
              </a:lnSpc>
            </a:pPr>
            <a:r>
              <a:rPr lang="en-GB" sz="2800" dirty="0" smtClean="0">
                <a:solidFill>
                  <a:schemeClr val="bg1"/>
                </a:solidFill>
              </a:rPr>
              <a:t>It is inflammable and burns with faint yellow flame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</a:pPr>
            <a:r>
              <a:rPr lang="en-GB" sz="2800" dirty="0" smtClean="0">
                <a:solidFill>
                  <a:schemeClr val="bg1"/>
                </a:solidFill>
              </a:rPr>
              <a:t>Soluble in ether and alcohol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</a:pPr>
            <a:r>
              <a:rPr lang="en-GB" sz="2800" dirty="0" smtClean="0">
                <a:solidFill>
                  <a:srgbClr val="00FFFF"/>
                </a:solidFill>
              </a:rPr>
              <a:t>When fresh, it is soft and moist &amp;when old it is dry and brittle</a:t>
            </a:r>
            <a:endParaRPr lang="en-US" sz="2800" dirty="0" smtClean="0">
              <a:solidFill>
                <a:srgbClr val="00FFFF"/>
              </a:solidFill>
            </a:endParaRPr>
          </a:p>
          <a:p>
            <a:pPr lvl="0" algn="just">
              <a:lnSpc>
                <a:spcPct val="90000"/>
              </a:lnSpc>
            </a:pPr>
            <a:r>
              <a:rPr lang="en-GB" sz="2800" dirty="0" smtClean="0">
                <a:solidFill>
                  <a:srgbClr val="00FFFF"/>
                </a:solidFill>
              </a:rPr>
              <a:t>On fracture, it exhibits traces of fibre and blood vessels.</a:t>
            </a:r>
            <a:r>
              <a:rPr lang="en-GB" sz="2800" b="1" u="sng" dirty="0" smtClean="0">
                <a:solidFill>
                  <a:srgbClr val="00FFFF"/>
                </a:solidFill>
              </a:rPr>
              <a:t> </a:t>
            </a:r>
            <a:endParaRPr lang="en-US" dirty="0" smtClean="0">
              <a:solidFill>
                <a:srgbClr val="00FFFF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5CFF9-18EE-45B8-A52D-869AEF83D8B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/>
          <a:lstStyle/>
          <a:p>
            <a:r>
              <a:rPr lang="en-GB" sz="4000" b="1" dirty="0" smtClean="0">
                <a:solidFill>
                  <a:srgbClr val="FFFF00"/>
                </a:solidFill>
              </a:rPr>
              <a:t/>
            </a:r>
            <a:br>
              <a:rPr lang="en-GB" sz="4000" b="1" dirty="0" smtClean="0">
                <a:solidFill>
                  <a:srgbClr val="FFFF00"/>
                </a:solidFill>
              </a:rPr>
            </a:br>
            <a:r>
              <a:rPr lang="en-GB" sz="4000" b="1" dirty="0" smtClean="0">
                <a:solidFill>
                  <a:srgbClr val="FFFF00"/>
                </a:solidFill>
              </a:rPr>
              <a:t>Site Of Distribution</a:t>
            </a: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bg1"/>
                </a:solidFill>
              </a:rPr>
              <a:t>Usually first seen over the subcutaneous fats of </a:t>
            </a:r>
            <a:r>
              <a:rPr lang="en-GB" sz="2800" dirty="0" smtClean="0">
                <a:solidFill>
                  <a:srgbClr val="00FF00"/>
                </a:solidFill>
              </a:rPr>
              <a:t>cheeks, breast, buttocks and abdomen, </a:t>
            </a:r>
            <a:r>
              <a:rPr lang="en-GB" sz="2800" dirty="0" smtClean="0">
                <a:solidFill>
                  <a:schemeClr val="bg1"/>
                </a:solidFill>
              </a:rPr>
              <a:t>because these areas are better padded with fat.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bg1"/>
                </a:solidFill>
              </a:rPr>
              <a:t>The </a:t>
            </a:r>
            <a:r>
              <a:rPr lang="en-GB" sz="2800" dirty="0" smtClean="0">
                <a:solidFill>
                  <a:srgbClr val="00FF00"/>
                </a:solidFill>
              </a:rPr>
              <a:t>limbs, chest wall and other parts of body </a:t>
            </a:r>
            <a:r>
              <a:rPr lang="en-GB" sz="2800" dirty="0" smtClean="0">
                <a:solidFill>
                  <a:schemeClr val="bg1"/>
                </a:solidFill>
              </a:rPr>
              <a:t>may be affected. 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bg1"/>
                </a:solidFill>
              </a:rPr>
              <a:t>At times, whole body may get affected, in which case soft tissues are markedly dry. </a:t>
            </a:r>
          </a:p>
          <a:p>
            <a:pPr algn="just">
              <a:lnSpc>
                <a:spcPct val="90000"/>
              </a:lnSpc>
            </a:pPr>
            <a:r>
              <a:rPr lang="en-GB" sz="2800" dirty="0" smtClean="0">
                <a:solidFill>
                  <a:schemeClr val="bg1"/>
                </a:solidFill>
              </a:rPr>
              <a:t>The intestine and the lungs are parchment like. The liver is prominent and usually retains shape. </a:t>
            </a:r>
          </a:p>
          <a:p>
            <a:pPr algn="just">
              <a:lnSpc>
                <a:spcPct val="90000"/>
              </a:lnSpc>
            </a:pPr>
            <a:r>
              <a:rPr lang="en-GB" sz="2800" dirty="0" smtClean="0">
                <a:solidFill>
                  <a:srgbClr val="00FFFF"/>
                </a:solidFill>
              </a:rPr>
              <a:t>Histologically, gross features of the organs can sometimes be appreciated, even though cells are lacking recognition.</a:t>
            </a:r>
            <a:endParaRPr lang="en-US" sz="2800" dirty="0" smtClean="0">
              <a:solidFill>
                <a:srgbClr val="00FFFF"/>
              </a:solidFill>
            </a:endParaRPr>
          </a:p>
          <a:p>
            <a:pPr>
              <a:buNone/>
            </a:pPr>
            <a:r>
              <a:rPr lang="en-GB" sz="2800" b="1" dirty="0" smtClean="0"/>
              <a:t> </a:t>
            </a:r>
            <a:endParaRPr lang="en-US" sz="2800" dirty="0" smtClean="0"/>
          </a:p>
          <a:p>
            <a:pPr algn="just"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5CFF9-18EE-45B8-A52D-869AEF83D8B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Adipocere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5CFF9-18EE-45B8-A52D-869AEF83D8B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074" name="Picture 2" descr="D:\Dropbox\desktop_data on Pooja-hp\lectures\death\BIN\New Folder\1-s2.0-S1752928X09001085-gr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3962400" cy="4419600"/>
          </a:xfrm>
          <a:prstGeom prst="rect">
            <a:avLst/>
          </a:prstGeom>
          <a:noFill/>
        </p:spPr>
      </p:pic>
      <p:pic>
        <p:nvPicPr>
          <p:cNvPr id="3075" name="Picture 3" descr="D:\Dropbox\desktop_data on Pooja-hp\lectures\death\BIN\New Folder\adipoce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447800"/>
            <a:ext cx="3787775" cy="4419600"/>
          </a:xfrm>
          <a:prstGeom prst="rect">
            <a:avLst/>
          </a:prstGeom>
          <a:noFill/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Adipocere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5CFF9-18EE-45B8-A52D-869AEF83D8B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098" name="Picture 2" descr="D:\Dropbox\desktop_data on Pooja-hp\lectures\death\BIN\New Folder\adipocere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447800"/>
            <a:ext cx="6553200" cy="4800600"/>
          </a:xfrm>
          <a:prstGeom prst="rect">
            <a:avLst/>
          </a:prstGeom>
          <a:noFill/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/>
          <a:lstStyle/>
          <a:p>
            <a:pPr algn="just">
              <a:buNone/>
            </a:pPr>
            <a:r>
              <a:rPr lang="en-GB" sz="2800" b="1" dirty="0" smtClean="0">
                <a:solidFill>
                  <a:srgbClr val="FFFF00"/>
                </a:solidFill>
              </a:rPr>
              <a:t>Time Required for Adipocere Formation: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just"/>
            <a:r>
              <a:rPr lang="en-GB" sz="2800" dirty="0" smtClean="0">
                <a:solidFill>
                  <a:schemeClr val="bg1"/>
                </a:solidFill>
              </a:rPr>
              <a:t>In Europe it ranges from </a:t>
            </a:r>
            <a:r>
              <a:rPr lang="en-GB" sz="2800" b="1" dirty="0" smtClean="0">
                <a:solidFill>
                  <a:schemeClr val="bg1"/>
                </a:solidFill>
              </a:rPr>
              <a:t>3 months to 1 year.</a:t>
            </a:r>
          </a:p>
          <a:p>
            <a:pPr algn="just"/>
            <a:r>
              <a:rPr lang="en-GB" sz="2800" dirty="0" smtClean="0">
                <a:solidFill>
                  <a:schemeClr val="bg1"/>
                </a:solidFill>
              </a:rPr>
              <a:t>Usual time </a:t>
            </a:r>
            <a:r>
              <a:rPr lang="en-GB" sz="2800" b="1" dirty="0" smtClean="0">
                <a:solidFill>
                  <a:schemeClr val="bg1"/>
                </a:solidFill>
              </a:rPr>
              <a:t>in India</a:t>
            </a:r>
            <a:r>
              <a:rPr lang="en-GB" sz="2800" dirty="0" smtClean="0">
                <a:solidFill>
                  <a:schemeClr val="bg1"/>
                </a:solidFill>
              </a:rPr>
              <a:t> may be </a:t>
            </a:r>
            <a:r>
              <a:rPr lang="en-GB" sz="2800" b="1" dirty="0" smtClean="0">
                <a:solidFill>
                  <a:schemeClr val="bg1"/>
                </a:solidFill>
              </a:rPr>
              <a:t>3-6 months</a:t>
            </a:r>
            <a:r>
              <a:rPr lang="en-GB" sz="2800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en-GB" sz="2800" dirty="0" smtClean="0">
                <a:solidFill>
                  <a:schemeClr val="bg1"/>
                </a:solidFill>
              </a:rPr>
              <a:t>It may occur within </a:t>
            </a:r>
            <a:r>
              <a:rPr lang="en-GB" sz="2800" b="1" dirty="0" smtClean="0">
                <a:solidFill>
                  <a:schemeClr val="bg1"/>
                </a:solidFill>
              </a:rPr>
              <a:t>3 to 15 days after death</a:t>
            </a:r>
            <a:r>
              <a:rPr lang="en-GB" sz="2800" dirty="0" smtClean="0">
                <a:solidFill>
                  <a:schemeClr val="bg1"/>
                </a:solidFill>
              </a:rPr>
              <a:t>, in the bodies drowned in the river or buried in the damp soil.</a:t>
            </a:r>
          </a:p>
          <a:p>
            <a:pPr marL="609600" indent="-609600" algn="just" eaLnBrk="1" hangingPunct="1">
              <a:buClr>
                <a:srgbClr val="00FFFF"/>
              </a:buCl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Medico-legal Importance: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FontTx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It is surest sign of death.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FontTx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Time since death – Roughly.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FontTx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Identification of body is possible.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FontTx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Injuries over body remains intact &amp; unchanged for a longer period.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FontTx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Place of disposal of body c/b made. </a:t>
            </a:r>
          </a:p>
          <a:p>
            <a:pPr algn="just"/>
            <a:endParaRPr lang="en-US" sz="2800" dirty="0" smtClean="0">
              <a:solidFill>
                <a:srgbClr val="66FF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5CFF9-18EE-45B8-A52D-869AEF83D8B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E489B-75FE-4462-8933-4D83CF3F697D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/>
          <a:lstStyle/>
          <a:p>
            <a:pPr eaLnBrk="1" hangingPunct="1">
              <a:buClr>
                <a:srgbClr val="00FFFF"/>
              </a:buClr>
              <a:buSzPct val="125000"/>
            </a:pPr>
            <a:r>
              <a:rPr lang="en-US" sz="3600" b="1" dirty="0" smtClean="0">
                <a:solidFill>
                  <a:srgbClr val="FFFF00"/>
                </a:solidFill>
              </a:rPr>
              <a:t>Post-mortem changes &amp; 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Post-mortem Interval </a:t>
            </a:r>
            <a:r>
              <a:rPr lang="en-US" sz="3600" dirty="0" smtClean="0"/>
              <a:t> </a:t>
            </a:r>
          </a:p>
        </p:txBody>
      </p:sp>
      <p:graphicFrame>
        <p:nvGraphicFramePr>
          <p:cNvPr id="105486" name="Group 14"/>
          <p:cNvGraphicFramePr>
            <a:graphicFrameLocks noGrp="1"/>
          </p:cNvGraphicFramePr>
          <p:nvPr>
            <p:ph idx="1"/>
          </p:nvPr>
        </p:nvGraphicFramePr>
        <p:xfrm>
          <a:off x="381000" y="1566863"/>
          <a:ext cx="8458200" cy="5063173"/>
        </p:xfrm>
        <a:graphic>
          <a:graphicData uri="http://schemas.openxmlformats.org/drawingml/2006/table">
            <a:tbl>
              <a:tblPr/>
              <a:tblGrid>
                <a:gridCol w="3289300"/>
                <a:gridCol w="51689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Time Since Death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Condition of the Body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Within 1 hr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2-3 hrs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6-8 hrs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8925" marR="0" lvl="0" indent="-288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25000"/>
                        <a:buFontTx/>
                        <a:buChar char="•"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Warm supple body,  transparent cornea.</a:t>
                      </a:r>
                    </a:p>
                    <a:p>
                      <a:pPr marL="288925" marR="0" lvl="0" indent="-288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25000"/>
                        <a:buFontTx/>
                        <a:buChar char="•"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Patches of lividity on the dependent parts, rigor mortis appreciable in the muscles of the face.</a:t>
                      </a:r>
                    </a:p>
                    <a:p>
                      <a:pPr marL="288925" marR="0" lvl="0" indent="-288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25000"/>
                        <a:buFontTx/>
                        <a:buChar char="•"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PM lividity well developed &amp; fixed, rigor mortis at least in the upper part of the body, body surface cold.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596B4E-7113-44A4-9491-304FE7DF8D75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graphicFrame>
        <p:nvGraphicFramePr>
          <p:cNvPr id="106507" name="Group 11"/>
          <p:cNvGraphicFramePr>
            <a:graphicFrameLocks noGrp="1"/>
          </p:cNvGraphicFramePr>
          <p:nvPr>
            <p:ph idx="1"/>
          </p:nvPr>
        </p:nvGraphicFramePr>
        <p:xfrm>
          <a:off x="304800" y="228600"/>
          <a:ext cx="8458200" cy="6629400"/>
        </p:xfrm>
        <a:graphic>
          <a:graphicData uri="http://schemas.openxmlformats.org/drawingml/2006/table">
            <a:tbl>
              <a:tblPr/>
              <a:tblGrid>
                <a:gridCol w="2741613"/>
                <a:gridCol w="5716587"/>
              </a:tblGrid>
              <a:tr h="662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Around 12 hrs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12-24 hrs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24-36 hrs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36-48 hrs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8925" marR="0" lvl="0" indent="-288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25000"/>
                        <a:buFontTx/>
                        <a:buChar char="•"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Rigor mortis all over the body, with or without greenish discolouration over the right iliac fossa, body cold.</a:t>
                      </a:r>
                    </a:p>
                    <a:p>
                      <a:pPr marL="288925" marR="0" lvl="0" indent="-288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25000"/>
                        <a:buFontTx/>
                        <a:buChar char="•"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Body cold &amp; stiff, greenish discolouration over the right iliac fossa, eggs of flies.</a:t>
                      </a:r>
                    </a:p>
                    <a:p>
                      <a:pPr marL="288925" marR="0" lvl="0" indent="-288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25000"/>
                        <a:buFontTx/>
                        <a:buChar char="•"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Body is cold, rigor has receded, greenish discolouration over the abdomen &amp; chest, distension of the abdomen with evolution of gases.</a:t>
                      </a:r>
                    </a:p>
                    <a:p>
                      <a:pPr marL="288925" marR="0" lvl="0" indent="-288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25000"/>
                        <a:buFontTx/>
                        <a:buChar char="•"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Marbeling, distended abdomen &amp; thorax, presence of maggots, post mortem blisters.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6D850-63B3-4F15-8794-E7CD05116449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graphicFrame>
        <p:nvGraphicFramePr>
          <p:cNvPr id="107523" name="Group 3"/>
          <p:cNvGraphicFramePr>
            <a:graphicFrameLocks noGrp="1"/>
          </p:cNvGraphicFramePr>
          <p:nvPr>
            <p:ph idx="1"/>
          </p:nvPr>
        </p:nvGraphicFramePr>
        <p:xfrm>
          <a:off x="304800" y="228600"/>
          <a:ext cx="8534400" cy="6324600"/>
        </p:xfrm>
        <a:graphic>
          <a:graphicData uri="http://schemas.openxmlformats.org/drawingml/2006/table">
            <a:tbl>
              <a:tblPr/>
              <a:tblGrid>
                <a:gridCol w="3003550"/>
                <a:gridCol w="5530850"/>
              </a:tblGrid>
              <a:tr h="632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3-5 days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 week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 week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1-3 months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8925" marR="0" lvl="0" indent="-288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25000"/>
                        <a:buFontTx/>
                        <a:buChar char="•"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Whole body bloated, face unrecognizable, nails &amp; hairs easily pulled off, grown maggots or pupae all over the body.</a:t>
                      </a:r>
                    </a:p>
                    <a:p>
                      <a:pPr marL="288925" marR="0" lvl="0" indent="-288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25000"/>
                        <a:buFontTx/>
                        <a:buChar char="•"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Colliquative putrefaction where the internal organs are reduced to black unrecognizable pultaceous mass.</a:t>
                      </a:r>
                    </a:p>
                    <a:p>
                      <a:pPr marL="288925" marR="0" lvl="0" indent="-288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25000"/>
                        <a:buFontTx/>
                        <a:buChar char="•"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Most of the soft tissue gone, organs that putrefy late like prostate &amp; non-gravid uterus recognizable.</a:t>
                      </a:r>
                    </a:p>
                    <a:p>
                      <a:pPr marL="288925" marR="0" lvl="0" indent="-288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25000"/>
                        <a:buFontTx/>
                        <a:buChar char="•"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Skeleton exposed bare.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/>
          <a:lstStyle/>
          <a:p>
            <a:r>
              <a:rPr lang="en-GB" sz="3600" b="1" dirty="0" smtClean="0">
                <a:solidFill>
                  <a:srgbClr val="FFFF00"/>
                </a:solidFill>
              </a:rPr>
              <a:t/>
            </a:r>
            <a:br>
              <a:rPr lang="en-GB" sz="3600" b="1" dirty="0" smtClean="0">
                <a:solidFill>
                  <a:srgbClr val="FFFF00"/>
                </a:solidFill>
              </a:rPr>
            </a:br>
            <a:r>
              <a:rPr lang="en-GB" sz="3600" b="1" dirty="0" smtClean="0">
                <a:solidFill>
                  <a:srgbClr val="FFFF00"/>
                </a:solidFill>
              </a:rPr>
              <a:t>Estimation of Time Since Death </a:t>
            </a: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486399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Stomach Content:</a:t>
            </a:r>
          </a:p>
          <a:p>
            <a:pPr algn="just">
              <a:lnSpc>
                <a:spcPct val="90000"/>
              </a:lnSpc>
            </a:pPr>
            <a:r>
              <a:rPr lang="en-GB" sz="2800" dirty="0" smtClean="0">
                <a:solidFill>
                  <a:schemeClr val="bg1"/>
                </a:solidFill>
              </a:rPr>
              <a:t>Appearance and volume is taken to be a measure of the time since it was last swallowed.</a:t>
            </a:r>
          </a:p>
          <a:p>
            <a:pPr algn="just">
              <a:lnSpc>
                <a:spcPct val="90000"/>
              </a:lnSpc>
            </a:pPr>
            <a:r>
              <a:rPr lang="en-GB" sz="2800" dirty="0" smtClean="0">
                <a:solidFill>
                  <a:srgbClr val="00FFFF"/>
                </a:solidFill>
              </a:rPr>
              <a:t>Meals containing carbohydrate empty from stomach faster than protein whereas protein leaves quicker than fats.</a:t>
            </a:r>
          </a:p>
          <a:p>
            <a:pPr algn="just">
              <a:lnSpc>
                <a:spcPct val="90000"/>
              </a:lnSpc>
            </a:pPr>
            <a:r>
              <a:rPr lang="en-GB" sz="2800" dirty="0" smtClean="0">
                <a:solidFill>
                  <a:srgbClr val="66FF33"/>
                </a:solidFill>
              </a:rPr>
              <a:t>Fluids and semi-fluids leave the stomach almost immediately after being swallowed.</a:t>
            </a:r>
          </a:p>
          <a:p>
            <a:pPr algn="just">
              <a:lnSpc>
                <a:spcPct val="90000"/>
              </a:lnSpc>
            </a:pPr>
            <a:r>
              <a:rPr lang="en-GB" sz="2800" dirty="0" smtClean="0">
                <a:solidFill>
                  <a:srgbClr val="00FFFF"/>
                </a:solidFill>
              </a:rPr>
              <a:t>Stomach begins to empty within 10 minutes of swallowing. </a:t>
            </a:r>
          </a:p>
          <a:p>
            <a:pPr algn="just">
              <a:lnSpc>
                <a:spcPct val="90000"/>
              </a:lnSpc>
            </a:pPr>
            <a:r>
              <a:rPr lang="en-GB" sz="2800" dirty="0" smtClean="0">
                <a:solidFill>
                  <a:srgbClr val="00FFFF"/>
                </a:solidFill>
              </a:rPr>
              <a:t>light meal takes </a:t>
            </a:r>
            <a:r>
              <a:rPr lang="en-GB" sz="2800" dirty="0" smtClean="0">
                <a:solidFill>
                  <a:srgbClr val="FFFF00"/>
                </a:solidFill>
              </a:rPr>
              <a:t>two hrs, </a:t>
            </a:r>
            <a:r>
              <a:rPr lang="en-GB" sz="2800" dirty="0" smtClean="0">
                <a:solidFill>
                  <a:srgbClr val="00FFFF"/>
                </a:solidFill>
              </a:rPr>
              <a:t>medium meal takes </a:t>
            </a:r>
            <a:r>
              <a:rPr lang="en-GB" sz="2800" dirty="0" smtClean="0">
                <a:solidFill>
                  <a:srgbClr val="FFFF00"/>
                </a:solidFill>
              </a:rPr>
              <a:t>3-4</a:t>
            </a:r>
            <a:r>
              <a:rPr lang="en-GB" sz="2800" dirty="0" smtClean="0">
                <a:solidFill>
                  <a:srgbClr val="00FFFF"/>
                </a:solidFill>
              </a:rPr>
              <a:t> </a:t>
            </a:r>
            <a:r>
              <a:rPr lang="en-GB" sz="2800" dirty="0" smtClean="0">
                <a:solidFill>
                  <a:srgbClr val="FFFF00"/>
                </a:solidFill>
              </a:rPr>
              <a:t>hrs</a:t>
            </a:r>
            <a:r>
              <a:rPr lang="en-GB" sz="2800" dirty="0" smtClean="0">
                <a:solidFill>
                  <a:srgbClr val="00FFFF"/>
                </a:solidFill>
              </a:rPr>
              <a:t> and a heavy meal takes </a:t>
            </a:r>
            <a:r>
              <a:rPr lang="en-GB" sz="2800" dirty="0" smtClean="0">
                <a:solidFill>
                  <a:srgbClr val="FFFF00"/>
                </a:solidFill>
              </a:rPr>
              <a:t>4-6 hrs </a:t>
            </a:r>
            <a:r>
              <a:rPr lang="en-GB" sz="2800" dirty="0" smtClean="0">
                <a:solidFill>
                  <a:srgbClr val="00FFFF"/>
                </a:solidFill>
              </a:rPr>
              <a:t>to empty from the stomach.</a:t>
            </a:r>
            <a:endParaRPr lang="en-US" sz="2800" dirty="0" smtClean="0">
              <a:solidFill>
                <a:srgbClr val="00FFFF"/>
              </a:solidFill>
            </a:endParaRPr>
          </a:p>
          <a:p>
            <a:pPr algn="just">
              <a:buNone/>
            </a:pPr>
            <a:r>
              <a:rPr lang="en-GB" sz="2800" dirty="0" smtClean="0">
                <a:solidFill>
                  <a:srgbClr val="00FFFF"/>
                </a:solidFill>
              </a:rPr>
              <a:t>  </a:t>
            </a:r>
            <a:endParaRPr lang="en-US" sz="2800" dirty="0" smtClean="0">
              <a:solidFill>
                <a:srgbClr val="00FFFF"/>
              </a:solidFill>
            </a:endParaRPr>
          </a:p>
          <a:p>
            <a:pPr algn="just"/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F7107-236C-45C5-BD22-B127987BF54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/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Mummification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2600" dirty="0" smtClean="0">
                <a:solidFill>
                  <a:schemeClr val="bg1"/>
                </a:solidFill>
              </a:rPr>
              <a:t/>
            </a:r>
            <a:br>
              <a:rPr lang="en-US" sz="2600" dirty="0" smtClean="0">
                <a:solidFill>
                  <a:schemeClr val="bg1"/>
                </a:solidFill>
              </a:rPr>
            </a:br>
            <a:endParaRPr lang="en-US" sz="2600" dirty="0" smtClean="0">
              <a:solidFill>
                <a:schemeClr val="bg1"/>
              </a:solidFill>
            </a:endParaRPr>
          </a:p>
        </p:txBody>
      </p:sp>
      <p:sp>
        <p:nvSpPr>
          <p:cNvPr id="1116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347472" indent="-347472" algn="just" eaLnBrk="1" hangingPunct="1">
              <a:lnSpc>
                <a:spcPct val="90000"/>
              </a:lnSpc>
              <a:buClr>
                <a:srgbClr val="00FFFF"/>
              </a:buClr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bg1"/>
                </a:solidFill>
              </a:rPr>
              <a:t>Modified form of Putrefaction </a:t>
            </a:r>
          </a:p>
          <a:p>
            <a:pPr marL="347472" indent="-347472" algn="just" eaLnBrk="1" hangingPunct="1">
              <a:lnSpc>
                <a:spcPct val="90000"/>
              </a:lnSpc>
              <a:buClr>
                <a:srgbClr val="00FFFF"/>
              </a:buClr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bg1"/>
                </a:solidFill>
              </a:rPr>
              <a:t>Where drying and desiccation of the tissues occurs instead of liquefaction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  <a:endParaRPr lang="en-GB" sz="2800" dirty="0" smtClean="0">
              <a:solidFill>
                <a:schemeClr val="bg1"/>
              </a:solidFill>
            </a:endParaRP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Factors favoring mummification: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FontTx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Hot &amp; Dry  atmosphere, No Humidity:  As in Deserts of tropics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FontTx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Free Air movement: Helps in rapid evaporation of fluid.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FontTx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Contact of the body with absorbing media,</a:t>
            </a:r>
            <a:r>
              <a:rPr lang="en-US" sz="2800" dirty="0" smtClean="0"/>
              <a:t>     </a:t>
            </a:r>
            <a:r>
              <a:rPr lang="en-US" sz="2800" dirty="0" smtClean="0">
                <a:solidFill>
                  <a:schemeClr val="bg1"/>
                </a:solidFill>
              </a:rPr>
              <a:t>e.g. Dead body lying on sand.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Infant body covered with dry absorbing towel.</a:t>
            </a:r>
          </a:p>
          <a:p>
            <a:pPr marL="347472" indent="-347472" algn="just" eaLnBrk="1" hangingPunct="1">
              <a:lnSpc>
                <a:spcPct val="90000"/>
              </a:lnSpc>
              <a:buClr>
                <a:srgbClr val="00FFFF"/>
              </a:buClr>
              <a:buNone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152E9-F57C-419D-8FDD-B71903C3B3BE}" type="slidenum">
              <a:rPr lang="en-US" smtClean="0"/>
              <a:pPr>
                <a:defRPr/>
              </a:pPr>
              <a:t>2</a:t>
            </a:fld>
            <a:endParaRPr lang="en-US" dirty="0" smtClean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GB" sz="3600" b="1" dirty="0" smtClean="0">
                <a:solidFill>
                  <a:srgbClr val="FFFF00"/>
                </a:solidFill>
              </a:rPr>
              <a:t/>
            </a:r>
            <a:br>
              <a:rPr lang="en-GB" sz="3600" b="1" dirty="0" smtClean="0">
                <a:solidFill>
                  <a:srgbClr val="FFFF00"/>
                </a:solidFill>
              </a:rPr>
            </a:br>
            <a:r>
              <a:rPr lang="en-GB" sz="3600" b="1" dirty="0" smtClean="0">
                <a:solidFill>
                  <a:srgbClr val="FFFF00"/>
                </a:solidFill>
              </a:rPr>
              <a:t>Estimation of Time Since Death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GB" sz="2800" dirty="0" smtClean="0">
                <a:solidFill>
                  <a:schemeClr val="bg1"/>
                </a:solidFill>
              </a:rPr>
              <a:t>Milk leaves stomach rapidly whereas meat and pulses are retained for a longer time.</a:t>
            </a:r>
          </a:p>
          <a:p>
            <a:pPr algn="just">
              <a:lnSpc>
                <a:spcPct val="90000"/>
              </a:lnSpc>
            </a:pPr>
            <a:r>
              <a:rPr lang="en-GB" sz="2800" dirty="0" smtClean="0">
                <a:solidFill>
                  <a:srgbClr val="FFFF00"/>
                </a:solidFill>
              </a:rPr>
              <a:t>When the stomach is </a:t>
            </a:r>
            <a:r>
              <a:rPr lang="en-GB" sz="2800" dirty="0" smtClean="0">
                <a:solidFill>
                  <a:schemeClr val="bg1"/>
                </a:solidFill>
              </a:rPr>
              <a:t>full of undigested food </a:t>
            </a:r>
            <a:r>
              <a:rPr lang="en-GB" sz="2800" dirty="0" smtClean="0">
                <a:solidFill>
                  <a:srgbClr val="FFFF00"/>
                </a:solidFill>
              </a:rPr>
              <a:t>it can be said confidently that the death </a:t>
            </a:r>
            <a:r>
              <a:rPr lang="en-GB" sz="2800" dirty="0" smtClean="0">
                <a:solidFill>
                  <a:schemeClr val="bg1"/>
                </a:solidFill>
              </a:rPr>
              <a:t>has occurred within 2-4 hours of the last meal.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  <a:buNone/>
            </a:pPr>
            <a:r>
              <a:rPr lang="en-GB" sz="2800" b="1" dirty="0" smtClean="0">
                <a:solidFill>
                  <a:srgbClr val="FFFF00"/>
                </a:solidFill>
              </a:rPr>
              <a:t>Factors which influence the emptying time: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800" dirty="0" smtClean="0">
                <a:solidFill>
                  <a:srgbClr val="00FF00"/>
                </a:solidFill>
              </a:rPr>
              <a:t>Motility of the stomach </a:t>
            </a:r>
            <a:endParaRPr lang="en-US" sz="2800" dirty="0" smtClean="0">
              <a:solidFill>
                <a:srgbClr val="00FF00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800" dirty="0" smtClean="0">
                <a:solidFill>
                  <a:srgbClr val="00FF00"/>
                </a:solidFill>
              </a:rPr>
              <a:t>Consistency of the gastric contents </a:t>
            </a:r>
            <a:endParaRPr lang="en-US" sz="2800" dirty="0" smtClean="0">
              <a:solidFill>
                <a:srgbClr val="00FF00"/>
              </a:solidFill>
            </a:endParaRPr>
          </a:p>
          <a:p>
            <a:pPr lvl="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800" dirty="0" smtClean="0">
                <a:solidFill>
                  <a:srgbClr val="00FF00"/>
                </a:solidFill>
              </a:rPr>
              <a:t>Osmotic pressure of the gastric contents </a:t>
            </a:r>
            <a:endParaRPr lang="en-US" sz="2800" dirty="0" smtClean="0">
              <a:solidFill>
                <a:srgbClr val="00FF00"/>
              </a:solidFill>
            </a:endParaRPr>
          </a:p>
          <a:p>
            <a:pPr lvl="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800" dirty="0" smtClean="0">
                <a:solidFill>
                  <a:srgbClr val="00FF00"/>
                </a:solidFill>
              </a:rPr>
              <a:t>Quantity of material in the duodenum </a:t>
            </a:r>
            <a:endParaRPr lang="en-US" sz="2800" dirty="0" smtClean="0">
              <a:solidFill>
                <a:srgbClr val="00FF00"/>
              </a:solidFill>
            </a:endParaRPr>
          </a:p>
          <a:p>
            <a:pPr lvl="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800" dirty="0" smtClean="0">
                <a:solidFill>
                  <a:srgbClr val="00FF00"/>
                </a:solidFill>
              </a:rPr>
              <a:t>Physical nature of the meal.</a:t>
            </a:r>
            <a:r>
              <a:rPr lang="en-GB" sz="2800" dirty="0" smtClean="0"/>
              <a:t> </a:t>
            </a:r>
            <a:endParaRPr lang="en-US" sz="2800" dirty="0" smtClean="0"/>
          </a:p>
          <a:p>
            <a:pPr algn="just"/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5CFF9-18EE-45B8-A52D-869AEF83D8B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/>
          <a:lstStyle/>
          <a:p>
            <a:r>
              <a:rPr lang="en-GB" sz="4000" b="1" dirty="0" smtClean="0">
                <a:solidFill>
                  <a:srgbClr val="FFFF00"/>
                </a:solidFill>
              </a:rPr>
              <a:t>Estimation of Time Since Death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Intestinal Content:</a:t>
            </a:r>
          </a:p>
          <a:p>
            <a:pPr algn="just">
              <a:lnSpc>
                <a:spcPct val="90000"/>
              </a:lnSpc>
            </a:pPr>
            <a:r>
              <a:rPr lang="en-GB" sz="2800" dirty="0" smtClean="0">
                <a:solidFill>
                  <a:schemeClr val="bg1"/>
                </a:solidFill>
              </a:rPr>
              <a:t>The head of an average meal reaches the </a:t>
            </a:r>
            <a:r>
              <a:rPr lang="en-GB" sz="2800" b="1" dirty="0" smtClean="0">
                <a:solidFill>
                  <a:schemeClr val="bg1"/>
                </a:solidFill>
              </a:rPr>
              <a:t>ileo-caecal valves between 6-8 hours </a:t>
            </a:r>
            <a:r>
              <a:rPr lang="en-GB" sz="2800" dirty="0" smtClean="0">
                <a:solidFill>
                  <a:schemeClr val="bg1"/>
                </a:solidFill>
              </a:rPr>
              <a:t>of ingestion. </a:t>
            </a:r>
          </a:p>
          <a:p>
            <a:pPr algn="just">
              <a:lnSpc>
                <a:spcPct val="90000"/>
              </a:lnSpc>
            </a:pPr>
            <a:r>
              <a:rPr lang="en-GB" sz="2800" dirty="0" smtClean="0">
                <a:solidFill>
                  <a:schemeClr val="bg1"/>
                </a:solidFill>
              </a:rPr>
              <a:t>The head of the meal reaches the </a:t>
            </a:r>
            <a:r>
              <a:rPr lang="en-GB" sz="2800" b="1" dirty="0" smtClean="0">
                <a:solidFill>
                  <a:schemeClr val="bg1"/>
                </a:solidFill>
              </a:rPr>
              <a:t>hepatic flexure in about 6 hours, </a:t>
            </a:r>
          </a:p>
          <a:p>
            <a:pPr algn="just">
              <a:lnSpc>
                <a:spcPct val="90000"/>
              </a:lnSpc>
            </a:pPr>
            <a:r>
              <a:rPr lang="en-GB" sz="2800" b="1" dirty="0" smtClean="0">
                <a:solidFill>
                  <a:schemeClr val="bg1"/>
                </a:solidFill>
              </a:rPr>
              <a:t>Splenic flexure in 9-12 hours &amp;  pelvic colon 12-18 hours.</a:t>
            </a:r>
          </a:p>
          <a:p>
            <a:pPr algn="just">
              <a:lnSpc>
                <a:spcPct val="90000"/>
              </a:lnSpc>
            </a:pPr>
            <a:r>
              <a:rPr lang="en-GB" sz="2800" b="1" dirty="0" smtClean="0">
                <a:solidFill>
                  <a:srgbClr val="FFFF00"/>
                </a:solidFill>
              </a:rPr>
              <a:t>Urinary Bladder content:</a:t>
            </a:r>
          </a:p>
          <a:p>
            <a:pPr algn="just">
              <a:lnSpc>
                <a:spcPct val="90000"/>
              </a:lnSpc>
            </a:pPr>
            <a:r>
              <a:rPr lang="en-GB" sz="2800" dirty="0" smtClean="0">
                <a:solidFill>
                  <a:schemeClr val="bg1"/>
                </a:solidFill>
              </a:rPr>
              <a:t>If a body found in the morning with full Bladder, death might have occur before usual time to leave the bed.</a:t>
            </a:r>
          </a:p>
          <a:p>
            <a:pPr algn="just">
              <a:lnSpc>
                <a:spcPct val="90000"/>
              </a:lnSpc>
            </a:pPr>
            <a:r>
              <a:rPr lang="en-GB" sz="2800" dirty="0" smtClean="0">
                <a:solidFill>
                  <a:schemeClr val="bg1"/>
                </a:solidFill>
              </a:rPr>
              <a:t>Since the first activity after leaving the bed is evacuation of bladder.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5CFF9-18EE-45B8-A52D-869AEF83D8B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/>
          <a:lstStyle/>
          <a:p>
            <a:r>
              <a:rPr lang="en-GB" sz="4000" b="1" dirty="0" smtClean="0">
                <a:solidFill>
                  <a:srgbClr val="FFFF00"/>
                </a:solidFill>
              </a:rPr>
              <a:t>Post-mortem Chemistry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983163"/>
          </a:xfrm>
        </p:spPr>
        <p:txBody>
          <a:bodyPr>
            <a:normAutofit fontScale="25000" lnSpcReduction="20000"/>
          </a:bodyPr>
          <a:lstStyle/>
          <a:p>
            <a:pPr marL="365760" indent="-365760" algn="just">
              <a:lnSpc>
                <a:spcPct val="110000"/>
              </a:lnSpc>
              <a:buFont typeface="+mj-lt"/>
              <a:buAutoNum type="alphaUcPeriod"/>
            </a:pPr>
            <a:r>
              <a:rPr lang="en-GB" sz="11200" b="1" dirty="0" smtClean="0">
                <a:solidFill>
                  <a:srgbClr val="FFFF00"/>
                </a:solidFill>
              </a:rPr>
              <a:t> Blood </a:t>
            </a:r>
            <a:endParaRPr lang="en-US" sz="11200" dirty="0" smtClean="0">
              <a:solidFill>
                <a:srgbClr val="FFFF00"/>
              </a:solidFill>
            </a:endParaRPr>
          </a:p>
          <a:p>
            <a:pPr marL="365760" indent="-36576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1200" b="1" u="sng" dirty="0" smtClean="0">
                <a:solidFill>
                  <a:srgbClr val="FFFF00"/>
                </a:solidFill>
              </a:rPr>
              <a:t>pH</a:t>
            </a:r>
            <a:r>
              <a:rPr lang="en-GB" sz="11200" dirty="0" smtClean="0">
                <a:solidFill>
                  <a:srgbClr val="FFFF00"/>
                </a:solidFill>
              </a:rPr>
              <a:t>:  </a:t>
            </a:r>
            <a:r>
              <a:rPr lang="en-GB" sz="11200" dirty="0" smtClean="0">
                <a:solidFill>
                  <a:schemeClr val="bg1"/>
                </a:solidFill>
              </a:rPr>
              <a:t>fall in pH of the blood after death due to glycolysis, glycogenolysis &amp; accumulation of CO</a:t>
            </a:r>
            <a:r>
              <a:rPr lang="en-GB" sz="11200" baseline="-25000" dirty="0" smtClean="0">
                <a:solidFill>
                  <a:schemeClr val="bg1"/>
                </a:solidFill>
              </a:rPr>
              <a:t>2 </a:t>
            </a:r>
            <a:r>
              <a:rPr lang="en-GB" sz="11200" dirty="0" smtClean="0">
                <a:solidFill>
                  <a:schemeClr val="bg1"/>
                </a:solidFill>
              </a:rPr>
              <a:t>and lactic acid. </a:t>
            </a:r>
          </a:p>
          <a:p>
            <a:pPr marL="365760" indent="-36576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1200" dirty="0" smtClean="0">
                <a:solidFill>
                  <a:schemeClr val="bg1"/>
                </a:solidFill>
              </a:rPr>
              <a:t>After 24 hours the blood become alkaline due to production of ammonia. </a:t>
            </a:r>
            <a:endParaRPr lang="en-US" sz="11200" dirty="0" smtClean="0">
              <a:solidFill>
                <a:schemeClr val="bg1"/>
              </a:solidFill>
            </a:endParaRPr>
          </a:p>
          <a:p>
            <a:pPr marL="365760" lvl="0" indent="-36576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1200" b="1" dirty="0" smtClean="0">
                <a:solidFill>
                  <a:srgbClr val="FFFF00"/>
                </a:solidFill>
              </a:rPr>
              <a:t>Non Protein Nitrogenous Substances:</a:t>
            </a:r>
            <a:r>
              <a:rPr lang="en-GB" sz="11200" dirty="0" smtClean="0">
                <a:solidFill>
                  <a:srgbClr val="FFFF00"/>
                </a:solidFill>
              </a:rPr>
              <a:t> </a:t>
            </a:r>
            <a:r>
              <a:rPr lang="en-GB" sz="11200" dirty="0" smtClean="0">
                <a:solidFill>
                  <a:schemeClr val="bg1"/>
                </a:solidFill>
              </a:rPr>
              <a:t>increased to the level of 50mg% in first 12 hours after death.</a:t>
            </a:r>
            <a:endParaRPr lang="en-US" sz="11200" dirty="0" smtClean="0">
              <a:solidFill>
                <a:schemeClr val="bg1"/>
              </a:solidFill>
            </a:endParaRPr>
          </a:p>
          <a:p>
            <a:pPr marL="365760" lvl="0" indent="-36576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1200" b="1" dirty="0" smtClean="0">
                <a:solidFill>
                  <a:srgbClr val="FFFF00"/>
                </a:solidFill>
              </a:rPr>
              <a:t>Enzymes: </a:t>
            </a:r>
            <a:r>
              <a:rPr lang="en-GB" sz="11200" dirty="0" smtClean="0">
                <a:solidFill>
                  <a:schemeClr val="bg1"/>
                </a:solidFill>
              </a:rPr>
              <a:t>Transaminase, LDH, phosphates and amylase undergoes a rapid rise for few hours after death.</a:t>
            </a:r>
            <a:endParaRPr lang="en-US" sz="112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F7107-236C-45C5-BD22-B127987BF5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GB" sz="4000" b="1" dirty="0" smtClean="0">
                <a:solidFill>
                  <a:srgbClr val="FFFF00"/>
                </a:solidFill>
              </a:rPr>
              <a:t>Post-mortem Chemistry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30763"/>
          </a:xfrm>
        </p:spPr>
        <p:txBody>
          <a:bodyPr>
            <a:normAutofit/>
          </a:bodyPr>
          <a:lstStyle/>
          <a:p>
            <a:pPr marL="514350" indent="-514350" algn="just"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00FFFF"/>
                </a:solidFill>
              </a:rPr>
              <a:t>The level steadies for the next 2-3 days and then falls due to proteolysis.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800" b="1" dirty="0" smtClean="0">
                <a:solidFill>
                  <a:srgbClr val="FFFF00"/>
                </a:solidFill>
              </a:rPr>
              <a:t>Sugar: </a:t>
            </a:r>
            <a:r>
              <a:rPr lang="en-GB" sz="2800" dirty="0" smtClean="0">
                <a:solidFill>
                  <a:schemeClr val="bg1"/>
                </a:solidFill>
              </a:rPr>
              <a:t>Blood sugar level </a:t>
            </a:r>
            <a:r>
              <a:rPr lang="en-GB" sz="2800" b="1" dirty="0" smtClean="0">
                <a:solidFill>
                  <a:schemeClr val="bg1"/>
                </a:solidFill>
              </a:rPr>
              <a:t>increases within 12 hours</a:t>
            </a:r>
            <a:r>
              <a:rPr lang="en-GB" sz="2800" dirty="0" smtClean="0">
                <a:solidFill>
                  <a:schemeClr val="bg1"/>
                </a:solidFill>
              </a:rPr>
              <a:t> of death and rises up to 300 mg.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GB" sz="2800" b="1" dirty="0" smtClean="0">
                <a:solidFill>
                  <a:srgbClr val="FFFF00"/>
                </a:solidFill>
              </a:rPr>
              <a:t>Sodium: </a:t>
            </a:r>
            <a:r>
              <a:rPr lang="en-GB" sz="2800" dirty="0" smtClean="0">
                <a:solidFill>
                  <a:schemeClr val="bg1"/>
                </a:solidFill>
              </a:rPr>
              <a:t>Sodium level </a:t>
            </a:r>
            <a:r>
              <a:rPr lang="en-GB" sz="2800" b="1" dirty="0" smtClean="0">
                <a:solidFill>
                  <a:schemeClr val="bg1"/>
                </a:solidFill>
              </a:rPr>
              <a:t>falls</a:t>
            </a:r>
            <a:r>
              <a:rPr lang="en-GB" sz="2800" dirty="0" smtClean="0">
                <a:solidFill>
                  <a:schemeClr val="bg1"/>
                </a:solidFill>
              </a:rPr>
              <a:t> by 0.9 mEq/l per hour. 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GB" sz="2800" b="1" dirty="0" smtClean="0">
                <a:solidFill>
                  <a:srgbClr val="FFFF00"/>
                </a:solidFill>
              </a:rPr>
              <a:t>Urea: </a:t>
            </a:r>
            <a:r>
              <a:rPr lang="en-GB" sz="2800" dirty="0" smtClean="0">
                <a:solidFill>
                  <a:schemeClr val="bg1"/>
                </a:solidFill>
              </a:rPr>
              <a:t>Blood urea levels </a:t>
            </a:r>
            <a:r>
              <a:rPr lang="en-GB" sz="2800" b="1" dirty="0" smtClean="0">
                <a:solidFill>
                  <a:schemeClr val="bg1"/>
                </a:solidFill>
              </a:rPr>
              <a:t>rise in an irregular manner</a:t>
            </a:r>
            <a:r>
              <a:rPr lang="en-GB" sz="2800" dirty="0" smtClean="0">
                <a:solidFill>
                  <a:schemeClr val="bg1"/>
                </a:solidFill>
              </a:rPr>
              <a:t> due to proteolysis </a:t>
            </a:r>
            <a:r>
              <a:rPr lang="en-GB" sz="2800" b="1" dirty="0" smtClean="0">
                <a:solidFill>
                  <a:schemeClr val="bg1"/>
                </a:solidFill>
              </a:rPr>
              <a:t>within 48 hours </a:t>
            </a:r>
          </a:p>
          <a:p>
            <a:pPr algn="just">
              <a:buFont typeface="Wingdings" pitchFamily="2" charset="2"/>
              <a:buChar char="§"/>
            </a:pPr>
            <a:r>
              <a:rPr lang="en-GB" sz="2800" dirty="0" smtClean="0">
                <a:solidFill>
                  <a:schemeClr val="bg1"/>
                </a:solidFill>
              </a:rPr>
              <a:t>but it is never more than 100 mg% unless there is increased urea concentration during life.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 algn="just">
              <a:buFont typeface="Wingdings" pitchFamily="2" charset="2"/>
              <a:buChar char="§"/>
            </a:pPr>
            <a:endParaRPr lang="en-US" sz="2800" dirty="0" smtClean="0">
              <a:solidFill>
                <a:srgbClr val="00FF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F7107-236C-45C5-BD22-B127987BF5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GB" sz="4000" b="1" dirty="0" smtClean="0">
                <a:solidFill>
                  <a:srgbClr val="FFFF00"/>
                </a:solidFill>
              </a:rPr>
              <a:t>Post-mortem Chemistry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fontScale="25000" lnSpcReduction="20000"/>
          </a:bodyPr>
          <a:lstStyle/>
          <a:p>
            <a:pPr marL="347472" indent="-347472" algn="just">
              <a:lnSpc>
                <a:spcPct val="110000"/>
              </a:lnSpc>
              <a:buFont typeface="+mj-lt"/>
              <a:buAutoNum type="alphaUcPeriod" startAt="2"/>
            </a:pPr>
            <a:r>
              <a:rPr lang="en-GB" sz="11200" b="1" dirty="0" smtClean="0">
                <a:solidFill>
                  <a:srgbClr val="FFFF00"/>
                </a:solidFill>
              </a:rPr>
              <a:t> Cerebrospinal Fluid</a:t>
            </a:r>
            <a:r>
              <a:rPr lang="en-GB" sz="11200" dirty="0" smtClean="0">
                <a:solidFill>
                  <a:srgbClr val="FFFF00"/>
                </a:solidFill>
              </a:rPr>
              <a:t> </a:t>
            </a:r>
            <a:endParaRPr lang="en-US" sz="11200" dirty="0" smtClean="0">
              <a:solidFill>
                <a:srgbClr val="FFFF00"/>
              </a:solidFill>
            </a:endParaRPr>
          </a:p>
          <a:p>
            <a:pPr marL="347472" indent="-347472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1200" b="1" dirty="0" smtClean="0">
                <a:solidFill>
                  <a:srgbClr val="66FF33"/>
                </a:solidFill>
              </a:rPr>
              <a:t>Amino acid nitrogen</a:t>
            </a:r>
            <a:r>
              <a:rPr lang="en-GB" sz="11200" dirty="0" smtClean="0">
                <a:solidFill>
                  <a:srgbClr val="66FF33"/>
                </a:solidFill>
              </a:rPr>
              <a:t> </a:t>
            </a:r>
            <a:r>
              <a:rPr lang="en-GB" sz="11200" dirty="0" smtClean="0">
                <a:solidFill>
                  <a:schemeClr val="bg1"/>
                </a:solidFill>
              </a:rPr>
              <a:t>is </a:t>
            </a:r>
            <a:r>
              <a:rPr lang="en-GB" sz="11200" b="1" dirty="0" smtClean="0">
                <a:solidFill>
                  <a:schemeClr val="bg1"/>
                </a:solidFill>
              </a:rPr>
              <a:t>less then 14 mg% within 10 hours</a:t>
            </a:r>
            <a:r>
              <a:rPr lang="en-GB" sz="11200" dirty="0" smtClean="0">
                <a:solidFill>
                  <a:schemeClr val="bg1"/>
                </a:solidFill>
              </a:rPr>
              <a:t> and </a:t>
            </a:r>
            <a:r>
              <a:rPr lang="en-GB" sz="11200" b="1" dirty="0" smtClean="0">
                <a:solidFill>
                  <a:schemeClr val="bg1"/>
                </a:solidFill>
              </a:rPr>
              <a:t>less than 80 mg% during first 24 hours after death</a:t>
            </a:r>
            <a:r>
              <a:rPr lang="en-GB" sz="11200" dirty="0" smtClean="0">
                <a:solidFill>
                  <a:schemeClr val="bg1"/>
                </a:solidFill>
              </a:rPr>
              <a:t>. </a:t>
            </a:r>
            <a:endParaRPr lang="en-US" sz="11200" dirty="0" smtClean="0">
              <a:solidFill>
                <a:schemeClr val="bg1"/>
              </a:solidFill>
            </a:endParaRPr>
          </a:p>
          <a:p>
            <a:pPr marL="347472" indent="-347472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1200" b="1" dirty="0" smtClean="0">
                <a:solidFill>
                  <a:srgbClr val="00FFFF"/>
                </a:solidFill>
              </a:rPr>
              <a:t>Potassium:</a:t>
            </a:r>
            <a:r>
              <a:rPr lang="en-GB" sz="11200" dirty="0" smtClean="0">
                <a:solidFill>
                  <a:srgbClr val="00FFFF"/>
                </a:solidFill>
              </a:rPr>
              <a:t>    at a constant rate in relation to the temperature of the body during first 20 hours. </a:t>
            </a:r>
            <a:endParaRPr lang="en-US" sz="11200" dirty="0" smtClean="0">
              <a:solidFill>
                <a:srgbClr val="00FFFF"/>
              </a:solidFill>
            </a:endParaRPr>
          </a:p>
          <a:p>
            <a:pPr marL="347472" indent="-347472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1200" b="1" dirty="0" smtClean="0">
                <a:solidFill>
                  <a:srgbClr val="FFFF00"/>
                </a:solidFill>
              </a:rPr>
              <a:t>Creatinine:   </a:t>
            </a:r>
            <a:r>
              <a:rPr lang="en-GB" sz="11200" b="1" dirty="0" smtClean="0">
                <a:solidFill>
                  <a:srgbClr val="00FF00"/>
                </a:solidFill>
              </a:rPr>
              <a:t>to</a:t>
            </a:r>
            <a:r>
              <a:rPr lang="en-GB" sz="11200" b="1" dirty="0" smtClean="0">
                <a:solidFill>
                  <a:srgbClr val="FFFF00"/>
                </a:solidFill>
              </a:rPr>
              <a:t> </a:t>
            </a:r>
            <a:r>
              <a:rPr lang="en-GB" sz="11200" dirty="0" smtClean="0">
                <a:solidFill>
                  <a:srgbClr val="00FF00"/>
                </a:solidFill>
              </a:rPr>
              <a:t>&lt;5mg% in 10 hrs &amp; &lt; 10mg% within 30 hours after death.</a:t>
            </a:r>
          </a:p>
          <a:p>
            <a:pPr marL="347472" indent="-347472" algn="just">
              <a:lnSpc>
                <a:spcPct val="110000"/>
              </a:lnSpc>
              <a:buFont typeface="+mj-lt"/>
              <a:buAutoNum type="alphaUcPeriod" startAt="3"/>
            </a:pPr>
            <a:r>
              <a:rPr lang="en-GB" sz="11200" b="1" dirty="0" smtClean="0">
                <a:solidFill>
                  <a:srgbClr val="FFFF00"/>
                </a:solidFill>
              </a:rPr>
              <a:t> Examination of Hair </a:t>
            </a:r>
            <a:endParaRPr lang="en-US" sz="11200" dirty="0" smtClean="0">
              <a:solidFill>
                <a:srgbClr val="FFFF00"/>
              </a:solidFill>
            </a:endParaRPr>
          </a:p>
          <a:p>
            <a:pPr marL="347472" indent="-347472" algn="just">
              <a:lnSpc>
                <a:spcPct val="110000"/>
              </a:lnSpc>
            </a:pPr>
            <a:r>
              <a:rPr lang="en-GB" sz="11200" dirty="0" smtClean="0">
                <a:solidFill>
                  <a:schemeClr val="bg1"/>
                </a:solidFill>
              </a:rPr>
              <a:t>hair ceases to grown at death, the length of the beard of dead body might then suggest the time that last shaves. </a:t>
            </a:r>
          </a:p>
          <a:p>
            <a:pPr marL="347472" indent="-347472" algn="just">
              <a:lnSpc>
                <a:spcPct val="110000"/>
              </a:lnSpc>
            </a:pPr>
            <a:r>
              <a:rPr lang="en-GB" sz="11200" dirty="0" smtClean="0">
                <a:solidFill>
                  <a:schemeClr val="bg1"/>
                </a:solidFill>
              </a:rPr>
              <a:t>beard hair grows at the rate of 0.4 mm/day.</a:t>
            </a:r>
            <a:endParaRPr lang="en-US" sz="11200" dirty="0" smtClean="0">
              <a:solidFill>
                <a:schemeClr val="bg1"/>
              </a:solidFill>
            </a:endParaRPr>
          </a:p>
          <a:p>
            <a:pPr marL="514350" indent="-514350" algn="just">
              <a:buFont typeface="+mj-lt"/>
              <a:buAutoNum type="alphaUcPeriod" startAt="3"/>
            </a:pPr>
            <a:endParaRPr lang="en-US" sz="2800" dirty="0" smtClean="0">
              <a:solidFill>
                <a:srgbClr val="00FF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5CFF9-18EE-45B8-A52D-869AEF83D8B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819400" y="3505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0800000">
            <a:off x="2819401" y="2590800"/>
            <a:ext cx="228599" cy="53340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Post-mortem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 fontScale="25000" lnSpcReduction="20000"/>
          </a:bodyPr>
          <a:lstStyle/>
          <a:p>
            <a:pPr marL="347472" indent="-347472" algn="just">
              <a:lnSpc>
                <a:spcPct val="110000"/>
              </a:lnSpc>
              <a:spcBef>
                <a:spcPts val="672"/>
              </a:spcBef>
              <a:buFont typeface="+mj-lt"/>
              <a:buAutoNum type="alphaUcPeriod" startAt="4"/>
            </a:pPr>
            <a:r>
              <a:rPr lang="en-GB" sz="11200" b="1" dirty="0" smtClean="0">
                <a:solidFill>
                  <a:srgbClr val="FFFF00"/>
                </a:solidFill>
              </a:rPr>
              <a:t> Changes In Bone Marrow Cells</a:t>
            </a:r>
          </a:p>
          <a:p>
            <a:pPr marL="347472" indent="-347472" algn="just">
              <a:lnSpc>
                <a:spcPct val="110000"/>
              </a:lnSpc>
              <a:spcBef>
                <a:spcPts val="672"/>
              </a:spcBef>
              <a:buNone/>
            </a:pPr>
            <a:endParaRPr lang="en-US" sz="7200" dirty="0" smtClean="0">
              <a:solidFill>
                <a:srgbClr val="FFFF00"/>
              </a:solidFill>
            </a:endParaRPr>
          </a:p>
          <a:p>
            <a:pPr algn="just">
              <a:lnSpc>
                <a:spcPct val="110000"/>
              </a:lnSpc>
              <a:spcBef>
                <a:spcPts val="672"/>
              </a:spcBef>
            </a:pPr>
            <a:r>
              <a:rPr lang="en-GB" sz="11200" b="1" dirty="0" smtClean="0">
                <a:solidFill>
                  <a:srgbClr val="00FFFF"/>
                </a:solidFill>
              </a:rPr>
              <a:t>First hour of death:</a:t>
            </a:r>
            <a:r>
              <a:rPr lang="en-GB" sz="11200" dirty="0" smtClean="0">
                <a:solidFill>
                  <a:srgbClr val="00FFFF"/>
                </a:solidFill>
              </a:rPr>
              <a:t> </a:t>
            </a:r>
            <a:r>
              <a:rPr lang="en-GB" sz="11200" dirty="0" smtClean="0">
                <a:solidFill>
                  <a:schemeClr val="bg1"/>
                </a:solidFill>
              </a:rPr>
              <a:t>Nuclei begin to swell;</a:t>
            </a:r>
            <a:endParaRPr lang="en-US" sz="11200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  <a:spcBef>
                <a:spcPts val="672"/>
              </a:spcBef>
            </a:pPr>
            <a:r>
              <a:rPr lang="en-GB" sz="11200" b="1" dirty="0" smtClean="0">
                <a:solidFill>
                  <a:srgbClr val="00FFFF"/>
                </a:solidFill>
              </a:rPr>
              <a:t>Within 3-4 hours of death:</a:t>
            </a:r>
            <a:r>
              <a:rPr lang="en-GB" sz="11200" dirty="0" smtClean="0">
                <a:solidFill>
                  <a:srgbClr val="00FFFF"/>
                </a:solidFill>
              </a:rPr>
              <a:t> </a:t>
            </a:r>
            <a:r>
              <a:rPr lang="en-GB" sz="11200" dirty="0" smtClean="0">
                <a:solidFill>
                  <a:schemeClr val="bg1"/>
                </a:solidFill>
              </a:rPr>
              <a:t>Nuclei attain the size of myelocytes;</a:t>
            </a:r>
            <a:endParaRPr lang="en-US" sz="11200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  <a:spcBef>
                <a:spcPts val="672"/>
              </a:spcBef>
            </a:pPr>
            <a:r>
              <a:rPr lang="en-GB" sz="11200" b="1" dirty="0" smtClean="0">
                <a:solidFill>
                  <a:srgbClr val="00FFFF"/>
                </a:solidFill>
              </a:rPr>
              <a:t>Within 4-6 hours of death: </a:t>
            </a:r>
            <a:r>
              <a:rPr lang="en-GB" sz="11200" dirty="0" smtClean="0">
                <a:solidFill>
                  <a:schemeClr val="bg1"/>
                </a:solidFill>
              </a:rPr>
              <a:t>Outline of cells are distinct with vacuolation in   cytoplasm</a:t>
            </a:r>
            <a:endParaRPr lang="en-US" sz="11200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  <a:spcBef>
                <a:spcPts val="672"/>
              </a:spcBef>
            </a:pPr>
            <a:r>
              <a:rPr lang="en-GB" sz="11200" b="1" dirty="0" smtClean="0">
                <a:solidFill>
                  <a:srgbClr val="00FFFF"/>
                </a:solidFill>
              </a:rPr>
              <a:t>After 10 hours of death:</a:t>
            </a:r>
            <a:r>
              <a:rPr lang="en-GB" sz="11200" dirty="0" smtClean="0">
                <a:solidFill>
                  <a:srgbClr val="00FFFF"/>
                </a:solidFill>
              </a:rPr>
              <a:t> </a:t>
            </a:r>
            <a:r>
              <a:rPr lang="en-GB" sz="11200" dirty="0" smtClean="0">
                <a:solidFill>
                  <a:schemeClr val="bg1"/>
                </a:solidFill>
              </a:rPr>
              <a:t>A syncytial mass is formed from fusion of cells and nuclear debris can be detected. </a:t>
            </a:r>
            <a:endParaRPr lang="en-US" sz="11200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5CFF9-18EE-45B8-A52D-869AEF83D8B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Post-mortem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 marL="347472" indent="-347472" algn="just">
              <a:spcBef>
                <a:spcPts val="672"/>
              </a:spcBef>
              <a:buFont typeface="+mj-lt"/>
              <a:buAutoNum type="alphaUcPeriod" startAt="5"/>
            </a:pPr>
            <a:r>
              <a:rPr lang="en-GB" sz="3000" b="1" dirty="0" smtClean="0">
                <a:solidFill>
                  <a:srgbClr val="FFFF00"/>
                </a:solidFill>
              </a:rPr>
              <a:t> Changes in Bones</a:t>
            </a:r>
            <a:r>
              <a:rPr lang="en-GB" sz="3000" dirty="0" smtClean="0">
                <a:solidFill>
                  <a:srgbClr val="FFFF00"/>
                </a:solidFill>
              </a:rPr>
              <a:t> </a:t>
            </a:r>
            <a:endParaRPr lang="en-US" sz="3000" dirty="0" smtClean="0">
              <a:solidFill>
                <a:srgbClr val="FFFF00"/>
              </a:solidFill>
            </a:endParaRPr>
          </a:p>
          <a:p>
            <a:pPr marL="347472" indent="-347472" algn="just">
              <a:spcBef>
                <a:spcPts val="672"/>
              </a:spcBef>
              <a:buFont typeface="Wingdings" pitchFamily="2" charset="2"/>
              <a:buChar char="§"/>
            </a:pPr>
            <a:r>
              <a:rPr lang="en-GB" sz="3000" dirty="0" smtClean="0">
                <a:solidFill>
                  <a:schemeClr val="bg1"/>
                </a:solidFill>
              </a:rPr>
              <a:t>After death the carbon 14 contents of the Bone gradually sinks and the radioactivity naturally weakens but it takes about 5,600 years to reach half its initial activity. </a:t>
            </a:r>
            <a:endParaRPr lang="en-US" sz="3000" dirty="0" smtClean="0">
              <a:solidFill>
                <a:schemeClr val="bg1"/>
              </a:solidFill>
            </a:endParaRPr>
          </a:p>
          <a:p>
            <a:pPr marL="347472" indent="-347472" algn="just">
              <a:spcBef>
                <a:spcPts val="672"/>
              </a:spcBef>
              <a:buNone/>
            </a:pPr>
            <a:r>
              <a:rPr lang="en-US" sz="3000" b="1" dirty="0" smtClean="0">
                <a:solidFill>
                  <a:srgbClr val="FFFF00"/>
                </a:solidFill>
              </a:rPr>
              <a:t>F. Vitreous Humor</a:t>
            </a:r>
          </a:p>
          <a:p>
            <a:pPr marL="347472" indent="-347472" algn="just">
              <a:spcBef>
                <a:spcPts val="672"/>
              </a:spcBef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66FF33"/>
                </a:solidFill>
              </a:rPr>
              <a:t>Potassium:</a:t>
            </a:r>
            <a:r>
              <a:rPr lang="en-US" sz="3000" dirty="0" smtClean="0">
                <a:solidFill>
                  <a:schemeClr val="bg1"/>
                </a:solidFill>
              </a:rPr>
              <a:t> Steady rise up to 100 hrs after death</a:t>
            </a:r>
          </a:p>
          <a:p>
            <a:pPr marL="347472" indent="-347472" algn="just">
              <a:spcBef>
                <a:spcPts val="672"/>
              </a:spcBef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00FF00"/>
                </a:solidFill>
              </a:rPr>
              <a:t>Hypoxanthine: </a:t>
            </a:r>
            <a:r>
              <a:rPr lang="en-US" sz="3000" dirty="0" smtClean="0">
                <a:solidFill>
                  <a:schemeClr val="bg1"/>
                </a:solidFill>
              </a:rPr>
              <a:t>linear rise up to 120 hrs</a:t>
            </a:r>
          </a:p>
          <a:p>
            <a:pPr marL="347472" indent="-347472" algn="just">
              <a:spcBef>
                <a:spcPts val="672"/>
              </a:spcBef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00FF00"/>
                </a:solidFill>
              </a:rPr>
              <a:t>Ascorbic acid &amp; Pyruvic acid: </a:t>
            </a:r>
            <a:r>
              <a:rPr lang="en-US" sz="3000" dirty="0" smtClean="0">
                <a:solidFill>
                  <a:schemeClr val="bg1"/>
                </a:solidFill>
              </a:rPr>
              <a:t>Falls after death </a:t>
            </a:r>
          </a:p>
          <a:p>
            <a:pPr marL="347472" indent="-347472" algn="just">
              <a:spcBef>
                <a:spcPts val="672"/>
              </a:spcBef>
              <a:buNone/>
            </a:pPr>
            <a:r>
              <a:rPr lang="en-US" sz="3000" b="1" dirty="0" smtClean="0">
                <a:solidFill>
                  <a:srgbClr val="FFFF00"/>
                </a:solidFill>
              </a:rPr>
              <a:t>G. Synovial fluid</a:t>
            </a:r>
          </a:p>
          <a:p>
            <a:pPr marL="347472" indent="-347472" algn="just">
              <a:spcBef>
                <a:spcPts val="672"/>
              </a:spcBef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bg1"/>
                </a:solidFill>
              </a:rPr>
              <a:t>Linear rise of Potassium which doubles within 2 days</a:t>
            </a:r>
          </a:p>
          <a:p>
            <a:pPr algn="just">
              <a:buNone/>
            </a:pP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5CFF9-18EE-45B8-A52D-869AEF83D8B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endParaRPr lang="en-US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endParaRPr lang="en-US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haroni" pitchFamily="2" charset="-79"/>
              </a:rPr>
              <a:t>Thank you</a:t>
            </a:r>
            <a:endParaRPr lang="en-IN" dirty="0">
              <a:solidFill>
                <a:srgbClr val="FF0000"/>
              </a:solidFill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5CFF9-18EE-45B8-A52D-869AEF83D8B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00"/>
                </a:solidFill>
              </a:rPr>
              <a:t>Mummification</a:t>
            </a:r>
            <a:br>
              <a:rPr lang="en-US" sz="4000" b="1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algn="just"/>
            <a:r>
              <a:rPr lang="en-GB" sz="2800" dirty="0" smtClean="0">
                <a:solidFill>
                  <a:schemeClr val="bg1"/>
                </a:solidFill>
              </a:rPr>
              <a:t>It is seen in cases of burials in </a:t>
            </a:r>
            <a:r>
              <a:rPr lang="en-GB" sz="2800" dirty="0" smtClean="0">
                <a:solidFill>
                  <a:srgbClr val="FFFF00"/>
                </a:solidFill>
              </a:rPr>
              <a:t>shallow graves, in dry sandy soil, especially in deserts of Rajputana, Sindh and Baluchistan.</a:t>
            </a:r>
          </a:p>
          <a:p>
            <a:pPr algn="just"/>
            <a:r>
              <a:rPr lang="en-GB" sz="2800" dirty="0" smtClean="0">
                <a:solidFill>
                  <a:schemeClr val="bg1"/>
                </a:solidFill>
              </a:rPr>
              <a:t>Here high temperature, hot dry wind, loose hot sand, etc. will help in its formation by rapid dehydration of the body tissues through evaporation of body fluids. </a:t>
            </a:r>
          </a:p>
          <a:p>
            <a:pPr algn="just"/>
            <a:r>
              <a:rPr lang="en-GB" sz="2800" dirty="0" smtClean="0">
                <a:solidFill>
                  <a:schemeClr val="bg1"/>
                </a:solidFill>
              </a:rPr>
              <a:t>Marked loss of body fluids before death and keeping the body open in warm dry atmosphere will favour its development.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just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5CFF9-18EE-45B8-A52D-869AEF83D8B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/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Mummification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2600" dirty="0" smtClean="0">
                <a:solidFill>
                  <a:schemeClr val="bg1"/>
                </a:solidFill>
              </a:rPr>
              <a:t/>
            </a:r>
            <a:br>
              <a:rPr lang="en-US" sz="2600" dirty="0" smtClean="0">
                <a:solidFill>
                  <a:schemeClr val="bg1"/>
                </a:solidFill>
              </a:rPr>
            </a:br>
            <a:endParaRPr lang="en-US" sz="2600" dirty="0" smtClean="0">
              <a:solidFill>
                <a:schemeClr val="bg1"/>
              </a:solidFill>
            </a:endParaRPr>
          </a:p>
        </p:txBody>
      </p:sp>
      <p:sp>
        <p:nvSpPr>
          <p:cNvPr id="1116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/>
          <a:lstStyle/>
          <a:p>
            <a:pPr marL="347472" indent="-347472" algn="just" eaLnBrk="1" hangingPunct="1">
              <a:lnSpc>
                <a:spcPct val="90000"/>
              </a:lnSpc>
              <a:buClr>
                <a:srgbClr val="00FFFF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Soft tissue becomes dark, hard, shriveled &amp; preserved.</a:t>
            </a:r>
          </a:p>
          <a:p>
            <a:pPr marL="347472" indent="-347472" algn="just" eaLnBrk="1" hangingPunct="1">
              <a:lnSpc>
                <a:spcPct val="90000"/>
              </a:lnSpc>
              <a:buClr>
                <a:srgbClr val="00FFFF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The skin becomes dry, hard, leathery </a:t>
            </a:r>
            <a:r>
              <a:rPr lang="en-GB" sz="2800" dirty="0" smtClean="0">
                <a:solidFill>
                  <a:schemeClr val="bg1"/>
                </a:solidFill>
              </a:rPr>
              <a:t>looks blackish-brown</a:t>
            </a:r>
            <a:r>
              <a:rPr lang="en-US" sz="2800" dirty="0" smtClean="0">
                <a:solidFill>
                  <a:schemeClr val="bg1"/>
                </a:solidFill>
              </a:rPr>
              <a:t> gets almost adheres with underlying bones. </a:t>
            </a:r>
          </a:p>
          <a:p>
            <a:pPr marL="347472" indent="-347472" algn="just" eaLnBrk="1" hangingPunct="1">
              <a:lnSpc>
                <a:spcPct val="90000"/>
              </a:lnSpc>
              <a:buClr>
                <a:srgbClr val="00FFFF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Internal organs are reduced in size, &amp; they may not be easily identifiable.</a:t>
            </a:r>
          </a:p>
          <a:p>
            <a:pPr marL="347472" indent="-347472" algn="just" eaLnBrk="1" hangingPunct="1">
              <a:lnSpc>
                <a:spcPct val="90000"/>
              </a:lnSpc>
              <a:buClr>
                <a:srgbClr val="00FFFF"/>
              </a:buClr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bg1"/>
                </a:solidFill>
              </a:rPr>
              <a:t>The hair on the scalp and the skeletonized body features are well preserved. </a:t>
            </a:r>
          </a:p>
          <a:p>
            <a:pPr marL="347472" indent="-347472" algn="just" eaLnBrk="1" hangingPunct="1">
              <a:lnSpc>
                <a:spcPct val="90000"/>
              </a:lnSpc>
              <a:buClr>
                <a:srgbClr val="00FFFF"/>
              </a:buClr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bg1"/>
                </a:solidFill>
              </a:rPr>
              <a:t>The entire body become stiff and brittle. </a:t>
            </a:r>
          </a:p>
          <a:p>
            <a:pPr marL="347472" indent="-347472" algn="just" eaLnBrk="1" hangingPunct="1">
              <a:lnSpc>
                <a:spcPct val="90000"/>
              </a:lnSpc>
              <a:buClr>
                <a:srgbClr val="00FFFF"/>
              </a:buClr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bg1"/>
                </a:solidFill>
              </a:rPr>
              <a:t>As the skin contracts, some of the fat cells in the subcutaneous tissues are broken and the liquid fat smears the dermis, which becomes translucent.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152E9-F57C-419D-8FDD-B71903C3B3BE}" type="slidenum">
              <a:rPr lang="en-US" smtClean="0"/>
              <a:pPr>
                <a:defRPr/>
              </a:pPr>
              <a:t>4</a:t>
            </a:fld>
            <a:endParaRPr lang="en-US" dirty="0" smtClean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Mummified Body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5CFF9-18EE-45B8-A52D-869AEF83D8B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 descr="D:\Dropbox\desktop_data on Pooja-hp\lectures\death\BIN\New Folder\mummified bod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752600"/>
            <a:ext cx="6781800" cy="4343400"/>
          </a:xfrm>
          <a:prstGeom prst="rect">
            <a:avLst/>
          </a:prstGeom>
          <a:noFill/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Mummification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5CFF9-18EE-45B8-A52D-869AEF83D8B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050" name="Picture 2" descr="D:\Dropbox\desktop_data on Pooja-hp\lectures\death\BIN\New Folder\head-annotated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71600"/>
            <a:ext cx="7391400" cy="5105400"/>
          </a:xfrm>
          <a:prstGeom prst="rect">
            <a:avLst/>
          </a:prstGeom>
          <a:noFill/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00"/>
                </a:solidFill>
              </a:rPr>
              <a:t>Mummification</a:t>
            </a:r>
            <a:br>
              <a:rPr lang="en-US" sz="4000" b="1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11264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GB" sz="2800" dirty="0" smtClean="0">
                <a:solidFill>
                  <a:schemeClr val="bg1"/>
                </a:solidFill>
              </a:rPr>
              <a:t>If a mummified body is not protected, it will slowly break into fragments, become powdery and disintegrate. </a:t>
            </a:r>
          </a:p>
          <a:p>
            <a:pPr algn="just">
              <a:lnSpc>
                <a:spcPct val="90000"/>
              </a:lnSpc>
            </a:pPr>
            <a:r>
              <a:rPr lang="en-GB" sz="2800" dirty="0" smtClean="0">
                <a:solidFill>
                  <a:schemeClr val="bg1"/>
                </a:solidFill>
              </a:rPr>
              <a:t>If protected, it may be preserved for years. </a:t>
            </a:r>
          </a:p>
          <a:p>
            <a:pPr algn="just">
              <a:lnSpc>
                <a:spcPct val="90000"/>
              </a:lnSpc>
            </a:pPr>
            <a:r>
              <a:rPr lang="en-GB" sz="2800" dirty="0" smtClean="0">
                <a:solidFill>
                  <a:schemeClr val="bg1"/>
                </a:solidFill>
              </a:rPr>
              <a:t>A mummified body is practically odourless.</a:t>
            </a:r>
            <a:r>
              <a:rPr lang="en-GB" sz="2800" b="1" dirty="0" smtClean="0">
                <a:solidFill>
                  <a:schemeClr val="bg1"/>
                </a:solidFill>
              </a:rPr>
              <a:t> 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  <a:buNone/>
            </a:pPr>
            <a:endParaRPr lang="en-GB" sz="2800" b="1" dirty="0" smtClean="0">
              <a:solidFill>
                <a:srgbClr val="66FF33"/>
              </a:solidFill>
            </a:endParaRPr>
          </a:p>
          <a:p>
            <a:pPr algn="just">
              <a:lnSpc>
                <a:spcPct val="90000"/>
              </a:lnSpc>
              <a:buNone/>
            </a:pPr>
            <a:r>
              <a:rPr lang="en-GB" sz="2800" b="1" dirty="0" smtClean="0">
                <a:solidFill>
                  <a:srgbClr val="66FF33"/>
                </a:solidFill>
              </a:rPr>
              <a:t>Time Required For Mummification: 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en-GB" sz="2800" dirty="0" smtClean="0">
                <a:solidFill>
                  <a:schemeClr val="bg1"/>
                </a:solidFill>
              </a:rPr>
              <a:t>The average time it takes is from few months to 1 year and even at times up to 2 years.</a:t>
            </a:r>
            <a:endParaRPr lang="en-US" sz="2800" b="1" dirty="0" smtClean="0">
              <a:solidFill>
                <a:srgbClr val="FF33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00FFFF"/>
              </a:buClr>
            </a:pPr>
            <a:endParaRPr lang="en-US" sz="2800" b="1" dirty="0" smtClean="0">
              <a:solidFill>
                <a:srgbClr val="FF33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00FFFF"/>
              </a:buClr>
            </a:pPr>
            <a:endParaRPr lang="en-US" sz="2800" b="1" dirty="0" smtClean="0">
              <a:solidFill>
                <a:srgbClr val="FF33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00FFFF"/>
              </a:buClr>
            </a:pPr>
            <a:endParaRPr lang="en-US" sz="2800" b="1" dirty="0" smtClean="0">
              <a:solidFill>
                <a:srgbClr val="FF33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00FFFF"/>
              </a:buClr>
            </a:pPr>
            <a:endParaRPr lang="en-US" sz="2800" b="1" dirty="0" smtClean="0">
              <a:solidFill>
                <a:srgbClr val="FF3300"/>
              </a:solidFill>
            </a:endParaRPr>
          </a:p>
        </p:txBody>
      </p:sp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167BA-322F-4397-8666-017B621047D0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GB" b="1" dirty="0" smtClean="0">
                <a:solidFill>
                  <a:srgbClr val="00FFFF"/>
                </a:solidFill>
              </a:rPr>
              <a:t/>
            </a:r>
            <a:br>
              <a:rPr lang="en-GB" b="1" dirty="0" smtClean="0">
                <a:solidFill>
                  <a:srgbClr val="00FFFF"/>
                </a:solidFill>
              </a:rPr>
            </a:br>
            <a:r>
              <a:rPr lang="en-GB" sz="4000" b="1" dirty="0" smtClean="0">
                <a:solidFill>
                  <a:srgbClr val="FFFF00"/>
                </a:solidFill>
              </a:rPr>
              <a:t>Medico-legal Importance</a:t>
            </a:r>
            <a:r>
              <a:rPr lang="en-GB" sz="4000" b="1" u="sng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FontTx/>
              <a:buAutoNum type="arabicPeriod"/>
            </a:pPr>
            <a:r>
              <a:rPr lang="en-GB" sz="2800" b="1" dirty="0" smtClean="0">
                <a:solidFill>
                  <a:schemeClr val="bg1"/>
                </a:solidFill>
              </a:rPr>
              <a:t> </a:t>
            </a:r>
            <a:r>
              <a:rPr lang="en-US" sz="2800" dirty="0" smtClean="0">
                <a:solidFill>
                  <a:schemeClr val="bg1"/>
                </a:solidFill>
              </a:rPr>
              <a:t>Surest sign of death.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FontTx/>
              <a:buAutoNum type="arabicPeriod"/>
            </a:pPr>
            <a:r>
              <a:rPr lang="en-US" sz="2800" dirty="0" smtClean="0">
                <a:solidFill>
                  <a:srgbClr val="66FF33"/>
                </a:solidFill>
              </a:rPr>
              <a:t>Time passed after death  </a:t>
            </a:r>
            <a:r>
              <a:rPr lang="en-US" sz="2800" dirty="0" smtClean="0">
                <a:solidFill>
                  <a:schemeClr val="bg1"/>
                </a:solidFill>
              </a:rPr>
              <a:t>3 weeks to 3 months roughly, if all favourable conditions are available.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FontTx/>
              <a:buAutoNum type="arabicPeriod"/>
            </a:pPr>
            <a:r>
              <a:rPr lang="en-US" sz="2800" dirty="0" smtClean="0">
                <a:solidFill>
                  <a:srgbClr val="66FF33"/>
                </a:solidFill>
              </a:rPr>
              <a:t>Identification of the dead body </a:t>
            </a:r>
            <a:r>
              <a:rPr lang="en-US" sz="2800" dirty="0" smtClean="0">
                <a:solidFill>
                  <a:schemeClr val="bg1"/>
                </a:solidFill>
              </a:rPr>
              <a:t>– c/b done even after a long period because many identification features like old scars, deformities, tattoo marks m/b detected.  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FontTx/>
              <a:buAutoNum type="arabicPeriod"/>
            </a:pPr>
            <a:r>
              <a:rPr lang="en-GB" sz="2800" dirty="0" smtClean="0">
                <a:solidFill>
                  <a:srgbClr val="66FF33"/>
                </a:solidFill>
              </a:rPr>
              <a:t>Nature of wounds and cause of wounds </a:t>
            </a:r>
            <a:r>
              <a:rPr lang="en-GB" sz="2800" dirty="0" smtClean="0">
                <a:solidFill>
                  <a:schemeClr val="bg1"/>
                </a:solidFill>
              </a:rPr>
              <a:t>can be found out.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FontTx/>
              <a:buAutoNum type="arabicPeriod"/>
            </a:pPr>
            <a:r>
              <a:rPr lang="en-GB" sz="2800" dirty="0" smtClean="0">
                <a:solidFill>
                  <a:srgbClr val="66FF33"/>
                </a:solidFill>
              </a:rPr>
              <a:t>Place of disposal of the body</a:t>
            </a:r>
            <a:r>
              <a:rPr lang="en-GB" sz="2800" dirty="0" smtClean="0">
                <a:solidFill>
                  <a:schemeClr val="bg1"/>
                </a:solidFill>
              </a:rPr>
              <a:t> may also be obtained.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5CFF9-18EE-45B8-A52D-869AEF83D8B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DD2E0-1308-4EBA-9855-BCE1CA279C19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pPr marL="838200" indent="-838200" eaLnBrk="1" hangingPunct="1">
              <a:buClr>
                <a:srgbClr val="00FFFF"/>
              </a:buClr>
            </a:pPr>
            <a:r>
              <a:rPr lang="en-US" sz="4000" b="1" dirty="0" smtClean="0">
                <a:solidFill>
                  <a:srgbClr val="FFFF00"/>
                </a:solidFill>
              </a:rPr>
              <a:t>Adipocere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marL="347472" indent="-347472" algn="just"/>
            <a:r>
              <a:rPr lang="en-GB" sz="2800" b="1" dirty="0" smtClean="0">
                <a:solidFill>
                  <a:schemeClr val="bg1"/>
                </a:solidFill>
              </a:rPr>
              <a:t>Adipo- </a:t>
            </a:r>
            <a:r>
              <a:rPr lang="en-GB" sz="2800" dirty="0" smtClean="0">
                <a:solidFill>
                  <a:schemeClr val="bg1"/>
                </a:solidFill>
              </a:rPr>
              <a:t>soft fat,</a:t>
            </a:r>
            <a:r>
              <a:rPr lang="en-GB" sz="2800" b="1" dirty="0" smtClean="0">
                <a:solidFill>
                  <a:schemeClr val="bg1"/>
                </a:solidFill>
              </a:rPr>
              <a:t> cere- </a:t>
            </a:r>
            <a:r>
              <a:rPr lang="en-GB" sz="2800" dirty="0" smtClean="0">
                <a:solidFill>
                  <a:schemeClr val="bg1"/>
                </a:solidFill>
              </a:rPr>
              <a:t>wax 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47472" indent="-347472" algn="just"/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rgbClr val="FFFF00"/>
                </a:solidFill>
              </a:rPr>
              <a:t>its properties being intermediate between those of fat (</a:t>
            </a:r>
            <a:r>
              <a:rPr lang="en-GB" sz="2800" dirty="0" err="1" smtClean="0">
                <a:solidFill>
                  <a:srgbClr val="FFFF00"/>
                </a:solidFill>
              </a:rPr>
              <a:t>adipo</a:t>
            </a:r>
            <a:r>
              <a:rPr lang="en-GB" sz="2800" dirty="0" smtClean="0">
                <a:solidFill>
                  <a:srgbClr val="FFFF00"/>
                </a:solidFill>
              </a:rPr>
              <a:t>) and wax (cire).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347472" indent="-347472" algn="just" eaLnBrk="1" hangingPunct="1">
              <a:buClr>
                <a:srgbClr val="00FFFF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It is formation of soft, whitish, crumbly, waxy &amp; greasy material (Similar to soap) in fatty tissues of a dead body. </a:t>
            </a:r>
          </a:p>
          <a:p>
            <a:pPr marL="347472" indent="-347472" algn="just" eaLnBrk="1" hangingPunct="1">
              <a:buClr>
                <a:srgbClr val="00FFFF"/>
              </a:buClr>
            </a:pPr>
            <a:r>
              <a:rPr lang="en-GB" sz="2800" dirty="0" smtClean="0">
                <a:solidFill>
                  <a:schemeClr val="bg1"/>
                </a:solidFill>
              </a:rPr>
              <a:t>It is modification of putrefaction, in which gradual hydrolysis and hydrogenation of pre-existing fats into higher fatty acid, which combine with calcium and ammonium ions to form soap(acidic)</a:t>
            </a:r>
          </a:p>
          <a:p>
            <a:pPr marL="347472" indent="-347472" algn="just" eaLnBrk="1" hangingPunct="1">
              <a:lnSpc>
                <a:spcPct val="90000"/>
              </a:lnSpc>
              <a:buClr>
                <a:srgbClr val="00FFFF"/>
              </a:buClr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347472" indent="-347472" algn="just" eaLnBrk="1" hangingPunct="1">
              <a:lnSpc>
                <a:spcPct val="90000"/>
              </a:lnSpc>
              <a:buClr>
                <a:srgbClr val="00FFFF"/>
              </a:buClr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347472" indent="-347472" algn="just" eaLnBrk="1" hangingPunct="1">
              <a:lnSpc>
                <a:spcPct val="90000"/>
              </a:lnSpc>
              <a:buClr>
                <a:srgbClr val="00FFFF"/>
              </a:buClr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5730</TotalTime>
  <Words>1451</Words>
  <Application>Microsoft Office PowerPoint</Application>
  <PresentationFormat>On-screen Show (4:3)</PresentationFormat>
  <Paragraphs>225</Paragraphs>
  <Slides>27</Slides>
  <Notes>0</Notes>
  <HiddenSlides>0</HiddenSlides>
  <MMClips>25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MEDICOLEGAL ASPECTS OF DEATH INVESTIGATION</vt:lpstr>
      <vt:lpstr> Mummification  </vt:lpstr>
      <vt:lpstr> Mummification </vt:lpstr>
      <vt:lpstr> Mummification  </vt:lpstr>
      <vt:lpstr>Mummified Body</vt:lpstr>
      <vt:lpstr>Mummification</vt:lpstr>
      <vt:lpstr> Mummification </vt:lpstr>
      <vt:lpstr> Medico-legal Importance  </vt:lpstr>
      <vt:lpstr>Adipocere</vt:lpstr>
      <vt:lpstr>Adipocere</vt:lpstr>
      <vt:lpstr> Physical &amp; Chemical Properties  </vt:lpstr>
      <vt:lpstr> Site Of Distribution </vt:lpstr>
      <vt:lpstr>Adipocere</vt:lpstr>
      <vt:lpstr>Adipocere</vt:lpstr>
      <vt:lpstr>Slide 15</vt:lpstr>
      <vt:lpstr>Post-mortem changes &amp;  Post-mortem Interval  </vt:lpstr>
      <vt:lpstr>Slide 17</vt:lpstr>
      <vt:lpstr>Slide 18</vt:lpstr>
      <vt:lpstr> Estimation of Time Since Death  </vt:lpstr>
      <vt:lpstr> Estimation of Time Since Death  </vt:lpstr>
      <vt:lpstr>Estimation of Time Since Death</vt:lpstr>
      <vt:lpstr>Post-mortem Chemistry</vt:lpstr>
      <vt:lpstr>Post-mortem Chemistry</vt:lpstr>
      <vt:lpstr>Post-mortem Chemistry</vt:lpstr>
      <vt:lpstr>Post-mortem Chemistry</vt:lpstr>
      <vt:lpstr>Post-mortem Chemistry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LENOVO</cp:lastModifiedBy>
  <cp:revision>1155</cp:revision>
  <dcterms:created xsi:type="dcterms:W3CDTF">2007-11-20T04:18:15Z</dcterms:created>
  <dcterms:modified xsi:type="dcterms:W3CDTF">2020-06-28T17:22:40Z</dcterms:modified>
</cp:coreProperties>
</file>