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6"/>
  </p:notesMasterIdLst>
  <p:sldIdLst>
    <p:sldId id="257" r:id="rId2"/>
    <p:sldId id="283" r:id="rId3"/>
    <p:sldId id="282" r:id="rId4"/>
    <p:sldId id="284" r:id="rId5"/>
    <p:sldId id="285" r:id="rId6"/>
    <p:sldId id="290" r:id="rId7"/>
    <p:sldId id="286" r:id="rId8"/>
    <p:sldId id="287" r:id="rId9"/>
    <p:sldId id="291" r:id="rId10"/>
    <p:sldId id="293" r:id="rId11"/>
    <p:sldId id="292" r:id="rId12"/>
    <p:sldId id="294" r:id="rId13"/>
    <p:sldId id="280"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691" y="365"/>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DDCFA6-C2D9-4030-B1C1-89C0B9C6925A}" type="datetimeFigureOut">
              <a:rPr lang="en-GB" smtClean="0"/>
              <a:pPr/>
              <a:t>06/09/2015</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F6FA7F-C311-43FB-90E8-34CCE12C743E}" type="slidenum">
              <a:rPr lang="en-GB" smtClean="0"/>
              <a:pPr/>
              <a:t>‹#›</a:t>
            </a:fld>
            <a:endParaRPr lang="en-GB" dirty="0"/>
          </a:p>
        </p:txBody>
      </p:sp>
    </p:spTree>
    <p:extLst>
      <p:ext uri="{BB962C8B-B14F-4D97-AF65-F5344CB8AC3E}">
        <p14:creationId xmlns="" xmlns:p14="http://schemas.microsoft.com/office/powerpoint/2010/main" val="3501229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a:defRPr/>
            </a:pPr>
            <a:fld id="{9832DF60-1F47-4920-9972-CBEA64602E12}" type="slidenum">
              <a:rPr lang="en-US" smtClean="0"/>
              <a:pPr>
                <a:defRPr/>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735A685-E017-41A3-B2CC-2C385DB091AC}" type="datetime1">
              <a:rPr lang="en-GB" smtClean="0"/>
              <a:pPr/>
              <a:t>06/09/2015</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C1BCDDC-0060-4A3B-871A-A55A7947018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E01A7C-3BC4-475A-8938-546CDC9B81CA}" type="datetime1">
              <a:rPr lang="en-GB" smtClean="0"/>
              <a:pPr/>
              <a:t>06/09/2015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5C1BCDDC-0060-4A3B-871A-A55A7947018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B79C81-B2A8-421F-AED5-A11DB53BE472}" type="datetime1">
              <a:rPr lang="en-GB" smtClean="0"/>
              <a:pPr/>
              <a:t>06/09/2015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5C1BCDDC-0060-4A3B-871A-A55A7947018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7FDAEA-0BAC-49CA-88B5-A27A4CFDD0F9}" type="datetime1">
              <a:rPr lang="en-GB" smtClean="0"/>
              <a:pPr/>
              <a:t>06/09/2015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5C1BCDDC-0060-4A3B-871A-A55A79470186}" type="slidenum">
              <a:rPr lang="en-GB" smtClean="0"/>
              <a:pPr/>
              <a:t>‹#›</a:t>
            </a:fld>
            <a:endParaRPr lang="en-GB"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9A8056C-CF0E-4264-B0D9-B5279DE486E4}" type="datetime1">
              <a:rPr lang="en-GB" smtClean="0"/>
              <a:pPr/>
              <a:t>06/09/2015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5C1BCDDC-0060-4A3B-871A-A55A79470186}" type="slidenum">
              <a:rPr lang="en-GB" smtClean="0"/>
              <a:pPr/>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35BD6F-10E5-49DA-9468-C039CA859BAF}" type="datetime1">
              <a:rPr lang="en-GB" smtClean="0"/>
              <a:pPr/>
              <a:t>06/09/2015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5C1BCDDC-0060-4A3B-871A-A55A79470186}" type="slidenum">
              <a:rPr lang="en-GB" smtClean="0"/>
              <a:pPr/>
              <a:t>‹#›</a:t>
            </a:fld>
            <a:endParaRPr lang="en-GB"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9C28F5-604A-42F0-9471-3F89DC9F7849}" type="datetime1">
              <a:rPr lang="en-GB" smtClean="0"/>
              <a:pPr/>
              <a:t>06/09/2015</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5C1BCDDC-0060-4A3B-871A-A55A79470186}"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55C03C4-3214-46DB-9D62-91342066350C}" type="datetime1">
              <a:rPr lang="en-GB" smtClean="0"/>
              <a:pPr/>
              <a:t>06/09/2015</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5C1BCDDC-0060-4A3B-871A-A55A79470186}" type="slidenum">
              <a:rPr lang="en-GB" smtClean="0"/>
              <a:pPr/>
              <a:t>‹#›</a:t>
            </a:fld>
            <a:endParaRPr lang="en-GB"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088B178-30B4-4B75-AC18-C486FE10C2D5}" type="datetime1">
              <a:rPr lang="en-GB" smtClean="0"/>
              <a:pPr/>
              <a:t>06/09/2015</a:t>
            </a:fld>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5C1BCDDC-0060-4A3B-871A-A55A7947018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CF199A9-72F8-4F04-BEF1-F0126CFA6C27}" type="datetime1">
              <a:rPr lang="en-GB" smtClean="0"/>
              <a:pPr/>
              <a:t>06/09/2015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5C1BCDDC-0060-4A3B-871A-A55A79470186}"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3817DB1-C452-468D-A273-15C33C0073D1}" type="datetime1">
              <a:rPr lang="en-GB" smtClean="0"/>
              <a:pPr/>
              <a:t>06/09/2015</a:t>
            </a:fld>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C1BCDDC-0060-4A3B-871A-A55A79470186}" type="slidenum">
              <a:rPr lang="en-GB" smtClean="0"/>
              <a:pPr/>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0BC1E7-5261-4BB3-A32A-755FFFC53108}" type="datetime1">
              <a:rPr lang="en-GB" smtClean="0"/>
              <a:pPr/>
              <a:t>06/09/2015</a:t>
            </a:fld>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C1BCDDC-0060-4A3B-871A-A55A7947018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365125"/>
          </a:xfrm>
        </p:spPr>
        <p:txBody>
          <a:bodyPr/>
          <a:lstStyle/>
          <a:p>
            <a:fld id="{F71F5CE6-0907-4ED5-AB6D-259E310E5CC3}" type="slidenum">
              <a:rPr lang="en-US" smtClean="0"/>
              <a:pPr/>
              <a:t>1</a:t>
            </a:fld>
            <a:endParaRPr lang="en-US" dirty="0"/>
          </a:p>
        </p:txBody>
      </p:sp>
      <p:sp>
        <p:nvSpPr>
          <p:cNvPr id="8" name="TextBox 7"/>
          <p:cNvSpPr txBox="1"/>
          <p:nvPr/>
        </p:nvSpPr>
        <p:spPr>
          <a:xfrm>
            <a:off x="971600" y="1484784"/>
            <a:ext cx="7200800" cy="7725192"/>
          </a:xfrm>
          <a:prstGeom prst="rect">
            <a:avLst/>
          </a:prstGeom>
          <a:noFill/>
        </p:spPr>
        <p:txBody>
          <a:bodyPr wrap="square" rtlCol="0">
            <a:spAutoFit/>
          </a:bodyPr>
          <a:lstStyle/>
          <a:p>
            <a:pPr algn="ctr"/>
            <a:endParaRPr lang="en-GB" sz="3200" b="1" dirty="0" smtClean="0"/>
          </a:p>
          <a:p>
            <a:pPr algn="ctr"/>
            <a:r>
              <a:rPr lang="en-GB"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Digital Locker System</a:t>
            </a:r>
          </a:p>
          <a:p>
            <a:pPr algn="ctr"/>
            <a:r>
              <a:rPr lang="en-GB"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t>
            </a:r>
            <a:r>
              <a:rPr lang="en-GB" sz="40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DigiLocker</a:t>
            </a:r>
            <a:r>
              <a:rPr lang="en-GB"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t>
            </a:r>
          </a:p>
          <a:p>
            <a:pPr algn="ctr"/>
            <a:endParaRPr lang="en-GB" sz="3200" b="1" dirty="0"/>
          </a:p>
          <a:p>
            <a:pPr algn="ctr"/>
            <a:r>
              <a:rPr lang="en-GB" sz="3200" b="1" dirty="0" smtClean="0"/>
              <a:t>Government of India Initiative</a:t>
            </a:r>
          </a:p>
          <a:p>
            <a:pPr algn="ctr"/>
            <a:endParaRPr lang="en-GB" sz="3200" b="1" dirty="0"/>
          </a:p>
          <a:p>
            <a:pPr algn="ctr"/>
            <a:endParaRPr lang="en-GB" sz="3200" b="1" dirty="0" smtClean="0"/>
          </a:p>
          <a:p>
            <a:pPr algn="ctr"/>
            <a:endParaRPr lang="en-GB" sz="3200" b="1" dirty="0"/>
          </a:p>
          <a:p>
            <a:pPr algn="ctr"/>
            <a:endParaRPr lang="en-GB" sz="3200" b="1" dirty="0" smtClean="0"/>
          </a:p>
          <a:p>
            <a:pPr algn="ctr"/>
            <a:r>
              <a:rPr lang="en-GB" sz="32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Under Digital India Programme</a:t>
            </a:r>
          </a:p>
          <a:p>
            <a:pPr algn="ctr"/>
            <a:r>
              <a:rPr lang="en-GB" sz="3600" b="1" dirty="0" smtClean="0"/>
              <a:t> </a:t>
            </a:r>
          </a:p>
          <a:p>
            <a:pPr algn="ctr"/>
            <a:endParaRPr lang="en-GB" sz="3600" b="1" dirty="0" smtClean="0"/>
          </a:p>
          <a:p>
            <a:pPr algn="ctr"/>
            <a:r>
              <a:rPr lang="en-GB" sz="8800" b="1" dirty="0" smtClean="0"/>
              <a:t> </a:t>
            </a:r>
          </a:p>
        </p:txBody>
      </p:sp>
    </p:spTree>
    <p:extLst>
      <p:ext uri="{BB962C8B-B14F-4D97-AF65-F5344CB8AC3E}">
        <p14:creationId xmlns="" xmlns:p14="http://schemas.microsoft.com/office/powerpoint/2010/main" val="1120869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Slide Number Placeholder 2"/>
          <p:cNvSpPr>
            <a:spLocks noGrp="1"/>
          </p:cNvSpPr>
          <p:nvPr>
            <p:ph type="sldNum" sz="quarter" idx="12"/>
          </p:nvPr>
        </p:nvSpPr>
        <p:spPr/>
        <p:txBody>
          <a:bodyPr/>
          <a:lstStyle/>
          <a:p>
            <a:fld id="{5C1BCDDC-0060-4A3B-871A-A55A79470186}" type="slidenum">
              <a:rPr lang="en-GB" smtClean="0"/>
              <a:pPr/>
              <a:t>10</a:t>
            </a:fld>
            <a:endParaRPr lang="en-GB" dirty="0"/>
          </a:p>
        </p:txBody>
      </p:sp>
      <p:sp>
        <p:nvSpPr>
          <p:cNvPr id="4" name="Title 3"/>
          <p:cNvSpPr>
            <a:spLocks noGrp="1"/>
          </p:cNvSpPr>
          <p:nvPr>
            <p:ph type="title"/>
          </p:nvPr>
        </p:nvSpPr>
        <p:spPr/>
        <p:txBody>
          <a:bodyPr/>
          <a:lstStyle/>
          <a:p>
            <a:r>
              <a:rPr lang="en-GB" dirty="0" smtClean="0"/>
              <a:t>DigiLocker – Documents List</a:t>
            </a:r>
            <a:endParaRPr lang="en-GB" dirty="0"/>
          </a:p>
        </p:txBody>
      </p:sp>
      <p:pic>
        <p:nvPicPr>
          <p:cNvPr id="4098" name="Picture 2"/>
          <p:cNvPicPr>
            <a:picLocks noChangeAspect="1" noChangeArrowheads="1"/>
          </p:cNvPicPr>
          <p:nvPr/>
        </p:nvPicPr>
        <p:blipFill>
          <a:blip r:embed="rId2"/>
          <a:srcRect/>
          <a:stretch>
            <a:fillRect/>
          </a:stretch>
        </p:blipFill>
        <p:spPr bwMode="auto">
          <a:xfrm>
            <a:off x="251520" y="1340768"/>
            <a:ext cx="8640960" cy="5181600"/>
          </a:xfrm>
          <a:prstGeom prst="rect">
            <a:avLst/>
          </a:prstGeom>
          <a:noFill/>
          <a:ln w="9525">
            <a:noFill/>
            <a:miter lim="800000"/>
            <a:headEnd/>
            <a:tailEnd/>
          </a:ln>
        </p:spPr>
      </p:pic>
    </p:spTree>
    <p:extLst>
      <p:ext uri="{BB962C8B-B14F-4D97-AF65-F5344CB8AC3E}">
        <p14:creationId xmlns="" xmlns:p14="http://schemas.microsoft.com/office/powerpoint/2010/main" val="1137911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Slide Number Placeholder 2"/>
          <p:cNvSpPr>
            <a:spLocks noGrp="1"/>
          </p:cNvSpPr>
          <p:nvPr>
            <p:ph type="sldNum" sz="quarter" idx="12"/>
          </p:nvPr>
        </p:nvSpPr>
        <p:spPr/>
        <p:txBody>
          <a:bodyPr/>
          <a:lstStyle/>
          <a:p>
            <a:fld id="{5C1BCDDC-0060-4A3B-871A-A55A79470186}" type="slidenum">
              <a:rPr lang="en-GB" smtClean="0"/>
              <a:pPr/>
              <a:t>11</a:t>
            </a:fld>
            <a:endParaRPr lang="en-GB" dirty="0"/>
          </a:p>
        </p:txBody>
      </p:sp>
      <p:sp>
        <p:nvSpPr>
          <p:cNvPr id="4" name="Title 3"/>
          <p:cNvSpPr>
            <a:spLocks noGrp="1"/>
          </p:cNvSpPr>
          <p:nvPr>
            <p:ph type="title"/>
          </p:nvPr>
        </p:nvSpPr>
        <p:spPr/>
        <p:txBody>
          <a:bodyPr>
            <a:normAutofit fontScale="90000"/>
          </a:bodyPr>
          <a:lstStyle/>
          <a:p>
            <a:r>
              <a:rPr lang="en-GB" dirty="0" smtClean="0"/>
              <a:t>DigiLocker – Upload Documents</a:t>
            </a:r>
            <a:endParaRPr lang="en-GB" dirty="0"/>
          </a:p>
        </p:txBody>
      </p:sp>
      <p:pic>
        <p:nvPicPr>
          <p:cNvPr id="5122" name="Picture 2"/>
          <p:cNvPicPr>
            <a:picLocks noChangeAspect="1" noChangeArrowheads="1"/>
          </p:cNvPicPr>
          <p:nvPr/>
        </p:nvPicPr>
        <p:blipFill>
          <a:blip r:embed="rId2"/>
          <a:srcRect/>
          <a:stretch>
            <a:fillRect/>
          </a:stretch>
        </p:blipFill>
        <p:spPr bwMode="auto">
          <a:xfrm>
            <a:off x="611560" y="1196752"/>
            <a:ext cx="8280920" cy="5181600"/>
          </a:xfrm>
          <a:prstGeom prst="rect">
            <a:avLst/>
          </a:prstGeom>
          <a:noFill/>
          <a:ln w="9525">
            <a:noFill/>
            <a:miter lim="800000"/>
            <a:headEnd/>
            <a:tailEnd/>
          </a:ln>
        </p:spPr>
      </p:pic>
    </p:spTree>
    <p:extLst>
      <p:ext uri="{BB962C8B-B14F-4D97-AF65-F5344CB8AC3E}">
        <p14:creationId xmlns="" xmlns:p14="http://schemas.microsoft.com/office/powerpoint/2010/main" val="1137911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Slide Number Placeholder 2"/>
          <p:cNvSpPr>
            <a:spLocks noGrp="1"/>
          </p:cNvSpPr>
          <p:nvPr>
            <p:ph type="sldNum" sz="quarter" idx="12"/>
          </p:nvPr>
        </p:nvSpPr>
        <p:spPr/>
        <p:txBody>
          <a:bodyPr/>
          <a:lstStyle/>
          <a:p>
            <a:fld id="{5C1BCDDC-0060-4A3B-871A-A55A79470186}" type="slidenum">
              <a:rPr lang="en-GB" smtClean="0"/>
              <a:pPr/>
              <a:t>12</a:t>
            </a:fld>
            <a:endParaRPr lang="en-GB" dirty="0"/>
          </a:p>
        </p:txBody>
      </p:sp>
      <p:sp>
        <p:nvSpPr>
          <p:cNvPr id="4" name="Title 3"/>
          <p:cNvSpPr>
            <a:spLocks noGrp="1"/>
          </p:cNvSpPr>
          <p:nvPr>
            <p:ph type="title"/>
          </p:nvPr>
        </p:nvSpPr>
        <p:spPr/>
        <p:txBody>
          <a:bodyPr/>
          <a:lstStyle/>
          <a:p>
            <a:r>
              <a:rPr lang="en-GB" dirty="0" smtClean="0"/>
              <a:t>DigiLocker - </a:t>
            </a:r>
            <a:r>
              <a:rPr lang="en-GB" dirty="0" err="1" smtClean="0"/>
              <a:t>eSign</a:t>
            </a:r>
            <a:endParaRPr lang="en-GB" dirty="0"/>
          </a:p>
        </p:txBody>
      </p:sp>
      <p:pic>
        <p:nvPicPr>
          <p:cNvPr id="6146" name="Picture 2"/>
          <p:cNvPicPr>
            <a:picLocks noChangeAspect="1" noChangeArrowheads="1"/>
          </p:cNvPicPr>
          <p:nvPr/>
        </p:nvPicPr>
        <p:blipFill>
          <a:blip r:embed="rId2"/>
          <a:srcRect/>
          <a:stretch>
            <a:fillRect/>
          </a:stretch>
        </p:blipFill>
        <p:spPr bwMode="auto">
          <a:xfrm>
            <a:off x="467544" y="1484784"/>
            <a:ext cx="8352928" cy="5133975"/>
          </a:xfrm>
          <a:prstGeom prst="rect">
            <a:avLst/>
          </a:prstGeom>
          <a:noFill/>
          <a:ln w="9525">
            <a:noFill/>
            <a:miter lim="800000"/>
            <a:headEnd/>
            <a:tailEnd/>
          </a:ln>
        </p:spPr>
      </p:pic>
    </p:spTree>
    <p:extLst>
      <p:ext uri="{BB962C8B-B14F-4D97-AF65-F5344CB8AC3E}">
        <p14:creationId xmlns="" xmlns:p14="http://schemas.microsoft.com/office/powerpoint/2010/main" val="1137911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1BCDDC-0060-4A3B-871A-A55A79470186}" type="slidenum">
              <a:rPr lang="en-GB" smtClean="0"/>
              <a:pPr/>
              <a:t>13</a:t>
            </a:fld>
            <a:endParaRPr lang="en-GB" dirty="0"/>
          </a:p>
        </p:txBody>
      </p:sp>
      <p:sp>
        <p:nvSpPr>
          <p:cNvPr id="4" name="Title 3"/>
          <p:cNvSpPr>
            <a:spLocks noGrp="1"/>
          </p:cNvSpPr>
          <p:nvPr>
            <p:ph type="title"/>
          </p:nvPr>
        </p:nvSpPr>
        <p:spPr/>
        <p:txBody>
          <a:bodyPr>
            <a:normAutofit/>
          </a:bodyPr>
          <a:lstStyle/>
          <a:p>
            <a:r>
              <a:rPr lang="en-GB" dirty="0" smtClean="0"/>
              <a:t>Status Update</a:t>
            </a:r>
            <a:endParaRPr lang="en-GB" dirty="0"/>
          </a:p>
        </p:txBody>
      </p:sp>
      <p:sp>
        <p:nvSpPr>
          <p:cNvPr id="2" name="Content Placeholder 1"/>
          <p:cNvSpPr>
            <a:spLocks noGrp="1"/>
          </p:cNvSpPr>
          <p:nvPr>
            <p:ph idx="1"/>
          </p:nvPr>
        </p:nvSpPr>
        <p:spPr>
          <a:xfrm>
            <a:off x="-36512" y="1844824"/>
            <a:ext cx="4402832" cy="4525963"/>
          </a:xfrm>
        </p:spPr>
        <p:txBody>
          <a:bodyPr>
            <a:normAutofit fontScale="92500" lnSpcReduction="10000"/>
          </a:bodyPr>
          <a:lstStyle/>
          <a:p>
            <a:pPr lvl="1" algn="just"/>
            <a:r>
              <a:rPr lang="en-US" sz="1600" dirty="0" smtClean="0"/>
              <a:t>DLTS </a:t>
            </a:r>
            <a:r>
              <a:rPr lang="en-US" sz="1600" dirty="0"/>
              <a:t>and </a:t>
            </a:r>
            <a:r>
              <a:rPr lang="en-US" sz="1600" dirty="0" smtClean="0"/>
              <a:t>Digital Locker </a:t>
            </a:r>
            <a:r>
              <a:rPr lang="en-US" sz="1600" dirty="0"/>
              <a:t>Implementation Strategy completed &amp; Detailed DLTS specification document is under </a:t>
            </a:r>
            <a:r>
              <a:rPr lang="en-US" sz="1600" dirty="0" smtClean="0"/>
              <a:t>progress</a:t>
            </a:r>
          </a:p>
          <a:p>
            <a:pPr lvl="1" algn="just"/>
            <a:endParaRPr lang="en-US" sz="1600" dirty="0"/>
          </a:p>
          <a:p>
            <a:pPr lvl="1" algn="just"/>
            <a:r>
              <a:rPr lang="en-US" sz="1600" dirty="0" smtClean="0"/>
              <a:t>Beta version released on 10</a:t>
            </a:r>
            <a:r>
              <a:rPr lang="en-US" sz="1600" baseline="30000" dirty="0" smtClean="0"/>
              <a:t>th</a:t>
            </a:r>
            <a:r>
              <a:rPr lang="en-US" sz="1600" dirty="0" smtClean="0"/>
              <a:t> Feb 2015</a:t>
            </a:r>
          </a:p>
          <a:p>
            <a:pPr lvl="1" algn="just"/>
            <a:endParaRPr lang="en-US" sz="1600" dirty="0"/>
          </a:p>
          <a:p>
            <a:pPr lvl="1" algn="just"/>
            <a:r>
              <a:rPr lang="en-US" sz="1600" dirty="0" smtClean="0"/>
              <a:t>e-Sign integration using OTP is completed  and is available for test purpose . Implementation of e-Sign with respect to other authentication factors is under progress.</a:t>
            </a:r>
          </a:p>
          <a:p>
            <a:pPr lvl="1" algn="just"/>
            <a:endParaRPr lang="en-US" sz="1600" dirty="0"/>
          </a:p>
          <a:p>
            <a:pPr lvl="1" algn="just"/>
            <a:r>
              <a:rPr lang="en-US" sz="1600" dirty="0"/>
              <a:t>Onboarding of issuer and requester </a:t>
            </a:r>
            <a:r>
              <a:rPr lang="en-US" sz="1600" dirty="0" smtClean="0"/>
              <a:t>departments</a:t>
            </a:r>
          </a:p>
          <a:p>
            <a:pPr lvl="2" algn="just">
              <a:buClr>
                <a:schemeClr val="accent1"/>
              </a:buClr>
            </a:pPr>
            <a:r>
              <a:rPr lang="en-US" sz="1400" dirty="0" smtClean="0"/>
              <a:t>Discussions </a:t>
            </a:r>
            <a:r>
              <a:rPr lang="en-US" sz="1400" dirty="0"/>
              <a:t>with </a:t>
            </a:r>
            <a:r>
              <a:rPr lang="en-US" sz="1400" dirty="0" smtClean="0"/>
              <a:t>multiple Govt. departments </a:t>
            </a:r>
            <a:r>
              <a:rPr lang="en-US" sz="1400" dirty="0"/>
              <a:t>to explore their readiness for onboarding on </a:t>
            </a:r>
            <a:r>
              <a:rPr lang="en-US" sz="1400" dirty="0" smtClean="0"/>
              <a:t>Digital Locker System</a:t>
            </a:r>
            <a:endParaRPr lang="en-US" sz="1400" dirty="0"/>
          </a:p>
        </p:txBody>
      </p:sp>
      <p:sp>
        <p:nvSpPr>
          <p:cNvPr id="8" name="Content Placeholder 1"/>
          <p:cNvSpPr txBox="1">
            <a:spLocks/>
          </p:cNvSpPr>
          <p:nvPr/>
        </p:nvSpPr>
        <p:spPr>
          <a:xfrm>
            <a:off x="4427984" y="1855365"/>
            <a:ext cx="4402832" cy="4525963"/>
          </a:xfrm>
          <a:prstGeom prst="rect">
            <a:avLst/>
          </a:prstGeom>
        </p:spPr>
        <p:txBody>
          <a:bodyPr vert="horz">
            <a:normAutofit fontScale="92500"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lvl="1" algn="just"/>
            <a:r>
              <a:rPr lang="en-US" sz="1600" dirty="0" smtClean="0"/>
              <a:t>National </a:t>
            </a:r>
            <a:r>
              <a:rPr lang="en-US" sz="1600" dirty="0"/>
              <a:t>rollout of </a:t>
            </a:r>
            <a:r>
              <a:rPr lang="en-US" sz="1600" dirty="0" smtClean="0"/>
              <a:t>Digital Locker System</a:t>
            </a:r>
          </a:p>
          <a:p>
            <a:pPr lvl="1" algn="just"/>
            <a:endParaRPr lang="en-US" sz="1600" dirty="0"/>
          </a:p>
          <a:p>
            <a:pPr lvl="1" algn="just"/>
            <a:r>
              <a:rPr lang="en-US" sz="1600" dirty="0"/>
              <a:t>Identification of Govt. agencies and </a:t>
            </a:r>
            <a:r>
              <a:rPr lang="en-US" sz="1600" dirty="0" smtClean="0"/>
              <a:t>Departments </a:t>
            </a:r>
            <a:r>
              <a:rPr lang="en-US" sz="1600" dirty="0"/>
              <a:t>to be on boarded on </a:t>
            </a:r>
            <a:r>
              <a:rPr lang="en-US" sz="1600" dirty="0" smtClean="0"/>
              <a:t>Digital Locker System</a:t>
            </a:r>
          </a:p>
          <a:p>
            <a:pPr lvl="1" algn="just"/>
            <a:endParaRPr lang="en-US" sz="1600" dirty="0"/>
          </a:p>
          <a:p>
            <a:pPr lvl="1" algn="just"/>
            <a:r>
              <a:rPr lang="en-US" sz="1600" dirty="0" smtClean="0"/>
              <a:t>Setup </a:t>
            </a:r>
            <a:r>
              <a:rPr lang="en-US" sz="1600" dirty="0"/>
              <a:t>of Apex committee, Core group, </a:t>
            </a:r>
            <a:r>
              <a:rPr lang="en-US" sz="1600" dirty="0" smtClean="0"/>
              <a:t>Digital Locker </a:t>
            </a:r>
            <a:r>
              <a:rPr lang="en-US" sz="1600" dirty="0"/>
              <a:t>Management Office </a:t>
            </a:r>
            <a:r>
              <a:rPr lang="en-US" sz="1600" dirty="0" smtClean="0"/>
              <a:t>(</a:t>
            </a:r>
            <a:r>
              <a:rPr lang="en-US" sz="1600" dirty="0"/>
              <a:t>D</a:t>
            </a:r>
            <a:r>
              <a:rPr lang="en-US" sz="1600" dirty="0" smtClean="0"/>
              <a:t>LMO</a:t>
            </a:r>
            <a:r>
              <a:rPr lang="en-US" sz="1600" dirty="0"/>
              <a:t>) and </a:t>
            </a:r>
            <a:r>
              <a:rPr lang="en-US" sz="1600" dirty="0" err="1"/>
              <a:t>Programme</a:t>
            </a:r>
            <a:r>
              <a:rPr lang="en-US" sz="1600" dirty="0"/>
              <a:t> Management Unit as a part of governance </a:t>
            </a:r>
            <a:r>
              <a:rPr lang="en-US" sz="1600" dirty="0" smtClean="0"/>
              <a:t>structure</a:t>
            </a:r>
          </a:p>
          <a:p>
            <a:pPr lvl="1" algn="just"/>
            <a:endParaRPr lang="en-US" sz="1600" dirty="0"/>
          </a:p>
          <a:p>
            <a:pPr lvl="1" algn="just"/>
            <a:r>
              <a:rPr lang="en-US" sz="1600" dirty="0"/>
              <a:t>Identification of implementation agency or agencies for architecture, implementation and operations of </a:t>
            </a:r>
            <a:r>
              <a:rPr lang="en-US" sz="1600" dirty="0" smtClean="0"/>
              <a:t>Digital Locker </a:t>
            </a:r>
            <a:r>
              <a:rPr lang="en-US" sz="1600" dirty="0"/>
              <a:t>S</a:t>
            </a:r>
            <a:r>
              <a:rPr lang="en-US" sz="1600" dirty="0" smtClean="0"/>
              <a:t>ystem</a:t>
            </a:r>
          </a:p>
          <a:p>
            <a:pPr lvl="1" algn="just"/>
            <a:endParaRPr lang="en-US" sz="1600" dirty="0" smtClean="0"/>
          </a:p>
          <a:p>
            <a:pPr lvl="1" algn="just"/>
            <a:r>
              <a:rPr lang="en-US" sz="1600" dirty="0" smtClean="0"/>
              <a:t>Develop self-sustaining business models for Digital </a:t>
            </a:r>
            <a:r>
              <a:rPr lang="en-US" sz="1600" dirty="0"/>
              <a:t>L</a:t>
            </a:r>
            <a:r>
              <a:rPr lang="en-US" sz="1600" dirty="0" smtClean="0"/>
              <a:t>ocker </a:t>
            </a:r>
            <a:r>
              <a:rPr lang="en-US" sz="1600" dirty="0"/>
              <a:t>S</a:t>
            </a:r>
            <a:r>
              <a:rPr lang="en-US" sz="1600" dirty="0" smtClean="0"/>
              <a:t>ystem </a:t>
            </a:r>
            <a:endParaRPr lang="en-US" sz="1600" dirty="0"/>
          </a:p>
        </p:txBody>
      </p:sp>
      <p:sp>
        <p:nvSpPr>
          <p:cNvPr id="9" name="TextBox 8"/>
          <p:cNvSpPr txBox="1"/>
          <p:nvPr/>
        </p:nvSpPr>
        <p:spPr>
          <a:xfrm>
            <a:off x="756714" y="1403484"/>
            <a:ext cx="2374368" cy="369332"/>
          </a:xfrm>
          <a:prstGeom prst="rect">
            <a:avLst/>
          </a:prstGeom>
          <a:noFill/>
        </p:spPr>
        <p:txBody>
          <a:bodyPr wrap="none" rtlCol="0">
            <a:spAutoFit/>
          </a:bodyPr>
          <a:lstStyle/>
          <a:p>
            <a:r>
              <a:rPr lang="en-GB" b="1" dirty="0" smtClean="0">
                <a:solidFill>
                  <a:schemeClr val="accent1">
                    <a:lumMod val="50000"/>
                  </a:schemeClr>
                </a:solidFill>
              </a:rPr>
              <a:t>Activities Underway</a:t>
            </a:r>
            <a:endParaRPr lang="en-GB" b="1" dirty="0">
              <a:solidFill>
                <a:schemeClr val="accent1">
                  <a:lumMod val="50000"/>
                </a:schemeClr>
              </a:solidFill>
            </a:endParaRPr>
          </a:p>
        </p:txBody>
      </p:sp>
      <p:sp>
        <p:nvSpPr>
          <p:cNvPr id="10" name="TextBox 9"/>
          <p:cNvSpPr txBox="1"/>
          <p:nvPr/>
        </p:nvSpPr>
        <p:spPr>
          <a:xfrm>
            <a:off x="5076056" y="1403484"/>
            <a:ext cx="1611339" cy="369332"/>
          </a:xfrm>
          <a:prstGeom prst="rect">
            <a:avLst/>
          </a:prstGeom>
          <a:noFill/>
        </p:spPr>
        <p:txBody>
          <a:bodyPr wrap="none" rtlCol="0">
            <a:spAutoFit/>
          </a:bodyPr>
          <a:lstStyle/>
          <a:p>
            <a:r>
              <a:rPr lang="en-GB" b="1" dirty="0" smtClean="0">
                <a:solidFill>
                  <a:schemeClr val="accent1">
                    <a:lumMod val="50000"/>
                  </a:schemeClr>
                </a:solidFill>
              </a:rPr>
              <a:t>Way Forward</a:t>
            </a:r>
            <a:endParaRPr lang="en-GB" b="1" dirty="0">
              <a:solidFill>
                <a:schemeClr val="accent1">
                  <a:lumMod val="50000"/>
                </a:schemeClr>
              </a:solidFill>
            </a:endParaRPr>
          </a:p>
        </p:txBody>
      </p:sp>
      <p:cxnSp>
        <p:nvCxnSpPr>
          <p:cNvPr id="11" name="Straight Connector 10"/>
          <p:cNvCxnSpPr/>
          <p:nvPr/>
        </p:nvCxnSpPr>
        <p:spPr>
          <a:xfrm>
            <a:off x="683568" y="1772816"/>
            <a:ext cx="777686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593442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5"/>
          <p:cNvSpPr txBox="1">
            <a:spLocks noChangeArrowheads="1"/>
          </p:cNvSpPr>
          <p:nvPr/>
        </p:nvSpPr>
        <p:spPr bwMode="auto">
          <a:xfrm>
            <a:off x="2133600" y="3022600"/>
            <a:ext cx="5029200" cy="1016000"/>
          </a:xfrm>
          <a:prstGeom prst="rect">
            <a:avLst/>
          </a:prstGeom>
          <a:noFill/>
          <a:ln w="9525">
            <a:noFill/>
            <a:miter lim="800000"/>
            <a:headEnd/>
            <a:tailEnd/>
          </a:ln>
        </p:spPr>
        <p:txBody>
          <a:bodyPr>
            <a:spAutoFit/>
          </a:bodyPr>
          <a:lstStyle/>
          <a:p>
            <a:pPr algn="ctr"/>
            <a:r>
              <a:rPr lang="en-US" sz="6000" b="1" dirty="0">
                <a:latin typeface="+mn-lt"/>
              </a:rPr>
              <a:t>THANK YOU</a:t>
            </a:r>
            <a:endParaRPr lang="en-IN" sz="6000" b="1" dirty="0">
              <a:latin typeface="+mn-lt"/>
            </a:endParaRPr>
          </a:p>
        </p:txBody>
      </p:sp>
      <p:sp>
        <p:nvSpPr>
          <p:cNvPr id="3" name="Slide Number Placeholder 2"/>
          <p:cNvSpPr>
            <a:spLocks noGrp="1"/>
          </p:cNvSpPr>
          <p:nvPr>
            <p:ph type="sldNum" sz="quarter" idx="12"/>
          </p:nvPr>
        </p:nvSpPr>
        <p:spPr/>
        <p:txBody>
          <a:bodyPr/>
          <a:lstStyle/>
          <a:p>
            <a:fld id="{5C1BCDDC-0060-4A3B-871A-A55A79470186}" type="slidenum">
              <a:rPr lang="en-GB" smtClean="0"/>
              <a:pPr/>
              <a:t>14</a:t>
            </a:fld>
            <a:endParaRPr lang="en-GB" dirty="0"/>
          </a:p>
        </p:txBody>
      </p:sp>
    </p:spTree>
    <p:extLst>
      <p:ext uri="{BB962C8B-B14F-4D97-AF65-F5344CB8AC3E}">
        <p14:creationId xmlns="" xmlns:p14="http://schemas.microsoft.com/office/powerpoint/2010/main" val="1181874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id" hidden="1"/>
          <p:cNvGrpSpPr/>
          <p:nvPr>
            <p:custDataLst>
              <p:tags r:id="rId1"/>
            </p:custDataLst>
          </p:nvPr>
        </p:nvGrpSpPr>
        <p:grpSpPr>
          <a:xfrm>
            <a:off x="482137" y="605118"/>
            <a:ext cx="8179724" cy="5922085"/>
            <a:chOff x="530352" y="685800"/>
            <a:chExt cx="8997696" cy="6711696"/>
          </a:xfrm>
        </p:grpSpPr>
        <p:sp>
          <p:nvSpPr>
            <p:cNvPr id="9" name="Footer block" hidden="1"/>
            <p:cNvSpPr>
              <a:spLocks noChangeArrowheads="1"/>
            </p:cNvSpPr>
            <p:nvPr/>
          </p:nvSpPr>
          <p:spPr bwMode="gray">
            <a:xfrm>
              <a:off x="530352" y="6784848"/>
              <a:ext cx="8997696"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GB" dirty="0"/>
            </a:p>
          </p:txBody>
        </p:sp>
        <p:sp>
          <p:nvSpPr>
            <p:cNvPr id="10" name="Title block" hidden="1"/>
            <p:cNvSpPr>
              <a:spLocks noChangeArrowheads="1"/>
            </p:cNvSpPr>
            <p:nvPr/>
          </p:nvSpPr>
          <p:spPr bwMode="gray">
            <a:xfrm>
              <a:off x="530352" y="1143000"/>
              <a:ext cx="8997696"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GB" dirty="0"/>
            </a:p>
          </p:txBody>
        </p:sp>
        <p:sp>
          <p:nvSpPr>
            <p:cNvPr id="11" name="Header block" hidden="1"/>
            <p:cNvSpPr>
              <a:spLocks noChangeArrowheads="1"/>
            </p:cNvSpPr>
            <p:nvPr/>
          </p:nvSpPr>
          <p:spPr bwMode="gray">
            <a:xfrm>
              <a:off x="530352" y="685800"/>
              <a:ext cx="8997696"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GB" sz="1300" dirty="0">
                <a:solidFill>
                  <a:schemeClr val="folHlink"/>
                </a:solidFill>
                <a:cs typeface="Arial" charset="0"/>
              </a:endParaRPr>
            </a:p>
          </p:txBody>
        </p:sp>
        <p:grpSp>
          <p:nvGrpSpPr>
            <p:cNvPr id="4" name="Group 600" hidden="1"/>
            <p:cNvGrpSpPr/>
            <p:nvPr/>
          </p:nvGrpSpPr>
          <p:grpSpPr>
            <a:xfrm>
              <a:off x="530352" y="6016752"/>
              <a:ext cx="8997696" cy="612648"/>
              <a:chOff x="530352" y="6016752"/>
              <a:chExt cx="8997696" cy="612648"/>
            </a:xfrm>
          </p:grpSpPr>
          <p:sp>
            <p:nvSpPr>
              <p:cNvPr id="48" name="Content block 606" hidden="1"/>
              <p:cNvSpPr>
                <a:spLocks noChangeArrowheads="1"/>
              </p:cNvSpPr>
              <p:nvPr/>
            </p:nvSpPr>
            <p:spPr bwMode="gray">
              <a:xfrm>
                <a:off x="8156448"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9"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0"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1" name="Content block 603" hidden="1"/>
              <p:cNvSpPr>
                <a:spLocks noChangeArrowheads="1"/>
              </p:cNvSpPr>
              <p:nvPr/>
            </p:nvSpPr>
            <p:spPr bwMode="gray">
              <a:xfrm>
                <a:off x="3584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2" name="Content block 602" hidden="1"/>
              <p:cNvSpPr>
                <a:spLocks noChangeArrowheads="1"/>
              </p:cNvSpPr>
              <p:nvPr/>
            </p:nvSpPr>
            <p:spPr bwMode="gray">
              <a:xfrm>
                <a:off x="2057400"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53" name="Content block 601" hidden="1"/>
              <p:cNvSpPr>
                <a:spLocks noChangeArrowheads="1"/>
              </p:cNvSpPr>
              <p:nvPr/>
            </p:nvSpPr>
            <p:spPr bwMode="gray">
              <a:xfrm>
                <a:off x="530352" y="6016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7" name="Group 500" hidden="1"/>
            <p:cNvGrpSpPr/>
            <p:nvPr/>
          </p:nvGrpSpPr>
          <p:grpSpPr>
            <a:xfrm>
              <a:off x="530352" y="5257800"/>
              <a:ext cx="8997696" cy="612648"/>
              <a:chOff x="530352" y="5257800"/>
              <a:chExt cx="8997696" cy="612648"/>
            </a:xfrm>
          </p:grpSpPr>
          <p:sp>
            <p:nvSpPr>
              <p:cNvPr id="42" name="Content block 506" hidden="1"/>
              <p:cNvSpPr>
                <a:spLocks noChangeArrowheads="1"/>
              </p:cNvSpPr>
              <p:nvPr/>
            </p:nvSpPr>
            <p:spPr bwMode="gray">
              <a:xfrm>
                <a:off x="8156448"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3"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4"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5" name="Content block 503" hidden="1"/>
              <p:cNvSpPr>
                <a:spLocks noChangeArrowheads="1"/>
              </p:cNvSpPr>
              <p:nvPr/>
            </p:nvSpPr>
            <p:spPr bwMode="gray">
              <a:xfrm>
                <a:off x="3584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6" name="Content block 502" hidden="1"/>
              <p:cNvSpPr>
                <a:spLocks noChangeArrowheads="1"/>
              </p:cNvSpPr>
              <p:nvPr/>
            </p:nvSpPr>
            <p:spPr bwMode="gray">
              <a:xfrm>
                <a:off x="2057400"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7" name="Content block 501" hidden="1"/>
              <p:cNvSpPr>
                <a:spLocks noChangeArrowheads="1"/>
              </p:cNvSpPr>
              <p:nvPr/>
            </p:nvSpPr>
            <p:spPr bwMode="gray">
              <a:xfrm>
                <a:off x="530352" y="5257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8" name="Group 400" hidden="1"/>
            <p:cNvGrpSpPr/>
            <p:nvPr/>
          </p:nvGrpSpPr>
          <p:grpSpPr>
            <a:xfrm>
              <a:off x="530352" y="4498848"/>
              <a:ext cx="8997696" cy="612648"/>
              <a:chOff x="530352" y="4498848"/>
              <a:chExt cx="8997696" cy="612648"/>
            </a:xfrm>
          </p:grpSpPr>
          <p:sp>
            <p:nvSpPr>
              <p:cNvPr id="36" name="Content block 406" hidden="1"/>
              <p:cNvSpPr>
                <a:spLocks noChangeArrowheads="1"/>
              </p:cNvSpPr>
              <p:nvPr/>
            </p:nvSpPr>
            <p:spPr bwMode="gray">
              <a:xfrm>
                <a:off x="8156448"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7"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8"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9" name="Content block 403" hidden="1"/>
              <p:cNvSpPr>
                <a:spLocks noChangeArrowheads="1"/>
              </p:cNvSpPr>
              <p:nvPr/>
            </p:nvSpPr>
            <p:spPr bwMode="gray">
              <a:xfrm>
                <a:off x="3584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0" name="Content block 402" hidden="1"/>
              <p:cNvSpPr>
                <a:spLocks noChangeArrowheads="1"/>
              </p:cNvSpPr>
              <p:nvPr/>
            </p:nvSpPr>
            <p:spPr bwMode="gray">
              <a:xfrm>
                <a:off x="2057400"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41" name="Content block 401" hidden="1"/>
              <p:cNvSpPr>
                <a:spLocks noChangeArrowheads="1"/>
              </p:cNvSpPr>
              <p:nvPr/>
            </p:nvSpPr>
            <p:spPr bwMode="gray">
              <a:xfrm>
                <a:off x="530352" y="4498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2" name="Group 300" hidden="1"/>
            <p:cNvGrpSpPr/>
            <p:nvPr/>
          </p:nvGrpSpPr>
          <p:grpSpPr>
            <a:xfrm>
              <a:off x="530352" y="3730752"/>
              <a:ext cx="8997696" cy="612648"/>
              <a:chOff x="530352" y="3730752"/>
              <a:chExt cx="8997696" cy="612648"/>
            </a:xfrm>
          </p:grpSpPr>
          <p:sp>
            <p:nvSpPr>
              <p:cNvPr id="30" name="Content block 306" hidden="1"/>
              <p:cNvSpPr>
                <a:spLocks noChangeArrowheads="1"/>
              </p:cNvSpPr>
              <p:nvPr/>
            </p:nvSpPr>
            <p:spPr bwMode="gray">
              <a:xfrm>
                <a:off x="8156448"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1"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2"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3" name="Content block 303" hidden="1"/>
              <p:cNvSpPr>
                <a:spLocks noChangeArrowheads="1"/>
              </p:cNvSpPr>
              <p:nvPr/>
            </p:nvSpPr>
            <p:spPr bwMode="gray">
              <a:xfrm>
                <a:off x="3584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4" name="Content block 302" hidden="1"/>
              <p:cNvSpPr>
                <a:spLocks noChangeArrowheads="1"/>
              </p:cNvSpPr>
              <p:nvPr/>
            </p:nvSpPr>
            <p:spPr bwMode="gray">
              <a:xfrm>
                <a:off x="2057400"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35" name="Content block 301" hidden="1"/>
              <p:cNvSpPr>
                <a:spLocks noChangeArrowheads="1"/>
              </p:cNvSpPr>
              <p:nvPr/>
            </p:nvSpPr>
            <p:spPr bwMode="gray">
              <a:xfrm>
                <a:off x="530352" y="3730752"/>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3" name="Group 200" hidden="1"/>
            <p:cNvGrpSpPr/>
            <p:nvPr/>
          </p:nvGrpSpPr>
          <p:grpSpPr>
            <a:xfrm>
              <a:off x="530352" y="2971800"/>
              <a:ext cx="8997696" cy="612648"/>
              <a:chOff x="530352" y="2971800"/>
              <a:chExt cx="8997696" cy="612648"/>
            </a:xfrm>
          </p:grpSpPr>
          <p:sp>
            <p:nvSpPr>
              <p:cNvPr id="24" name="Content block 206" hidden="1"/>
              <p:cNvSpPr>
                <a:spLocks noChangeArrowheads="1"/>
              </p:cNvSpPr>
              <p:nvPr/>
            </p:nvSpPr>
            <p:spPr bwMode="gray">
              <a:xfrm>
                <a:off x="8156448"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5"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6"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7" name="Content block 203" hidden="1"/>
              <p:cNvSpPr>
                <a:spLocks noChangeArrowheads="1"/>
              </p:cNvSpPr>
              <p:nvPr/>
            </p:nvSpPr>
            <p:spPr bwMode="gray">
              <a:xfrm>
                <a:off x="3584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8" name="Content block 202" hidden="1"/>
              <p:cNvSpPr>
                <a:spLocks noChangeArrowheads="1"/>
              </p:cNvSpPr>
              <p:nvPr/>
            </p:nvSpPr>
            <p:spPr bwMode="gray">
              <a:xfrm>
                <a:off x="2057400"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9" name="Content block 201" hidden="1"/>
              <p:cNvSpPr>
                <a:spLocks noChangeArrowheads="1"/>
              </p:cNvSpPr>
              <p:nvPr/>
            </p:nvSpPr>
            <p:spPr bwMode="gray">
              <a:xfrm>
                <a:off x="530352" y="2971800"/>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nvGrpSpPr>
            <p:cNvPr id="14" name="Group 100" hidden="1"/>
            <p:cNvGrpSpPr/>
            <p:nvPr/>
          </p:nvGrpSpPr>
          <p:grpSpPr>
            <a:xfrm>
              <a:off x="530352" y="2212848"/>
              <a:ext cx="8997696" cy="612648"/>
              <a:chOff x="530352" y="2212848"/>
              <a:chExt cx="8997696" cy="612648"/>
            </a:xfrm>
          </p:grpSpPr>
          <p:sp>
            <p:nvSpPr>
              <p:cNvPr id="18" name="Content block 106" hidden="1"/>
              <p:cNvSpPr>
                <a:spLocks noChangeArrowheads="1"/>
              </p:cNvSpPr>
              <p:nvPr/>
            </p:nvSpPr>
            <p:spPr bwMode="gray">
              <a:xfrm>
                <a:off x="8156448"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19"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0"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1"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2" name="Content block 102" hidden="1"/>
              <p:cNvSpPr>
                <a:spLocks noChangeArrowheads="1"/>
              </p:cNvSpPr>
              <p:nvPr/>
            </p:nvSpPr>
            <p:spPr bwMode="gray">
              <a:xfrm>
                <a:off x="2057400"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sp>
            <p:nvSpPr>
              <p:cNvPr id="23" name="Content block 101" hidden="1"/>
              <p:cNvSpPr>
                <a:spLocks noChangeArrowheads="1"/>
              </p:cNvSpPr>
              <p:nvPr/>
            </p:nvSpPr>
            <p:spPr bwMode="gray">
              <a:xfrm>
                <a:off x="530352" y="2212848"/>
                <a:ext cx="1371600" cy="612648"/>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GB" dirty="0"/>
              </a:p>
            </p:txBody>
          </p:sp>
        </p:grpSp>
      </p:grpSp>
      <p:sp>
        <p:nvSpPr>
          <p:cNvPr id="3" name="Content Placeholder 2"/>
          <p:cNvSpPr>
            <a:spLocks noGrp="1"/>
          </p:cNvSpPr>
          <p:nvPr>
            <p:ph idx="1"/>
          </p:nvPr>
        </p:nvSpPr>
        <p:spPr>
          <a:xfrm>
            <a:off x="533400" y="1600200"/>
            <a:ext cx="8153400" cy="3480099"/>
          </a:xfrm>
        </p:spPr>
        <p:txBody>
          <a:bodyPr>
            <a:noAutofit/>
          </a:bodyPr>
          <a:lstStyle/>
          <a:p>
            <a:pPr marL="431661" indent="-431661" algn="just">
              <a:lnSpc>
                <a:spcPct val="150000"/>
              </a:lnSpc>
              <a:spcBef>
                <a:spcPts val="600"/>
              </a:spcBef>
            </a:pPr>
            <a:r>
              <a:rPr lang="en-US" sz="2000" dirty="0" smtClean="0">
                <a:cs typeface="Arial" pitchFamily="34" charset="0"/>
              </a:rPr>
              <a:t>Documents mostly </a:t>
            </a:r>
            <a:r>
              <a:rPr lang="en-US" sz="2000" dirty="0">
                <a:cs typeface="Arial" pitchFamily="34" charset="0"/>
              </a:rPr>
              <a:t>prevalent in physical </a:t>
            </a:r>
            <a:r>
              <a:rPr lang="en-US" sz="2000" dirty="0" smtClean="0">
                <a:cs typeface="Arial" pitchFamily="34" charset="0"/>
              </a:rPr>
              <a:t>form, leading to huge </a:t>
            </a:r>
            <a:r>
              <a:rPr lang="en-US" sz="2000" dirty="0">
                <a:cs typeface="Arial" pitchFamily="34" charset="0"/>
              </a:rPr>
              <a:t>administrative </a:t>
            </a:r>
            <a:r>
              <a:rPr lang="en-US" sz="2000" dirty="0" smtClean="0">
                <a:cs typeface="Arial" pitchFamily="34" charset="0"/>
              </a:rPr>
              <a:t>overhead</a:t>
            </a:r>
          </a:p>
          <a:p>
            <a:pPr marL="431661" indent="-431661" algn="just">
              <a:lnSpc>
                <a:spcPct val="150000"/>
              </a:lnSpc>
              <a:spcBef>
                <a:spcPts val="600"/>
              </a:spcBef>
            </a:pPr>
            <a:r>
              <a:rPr lang="en-US" sz="2000" dirty="0" smtClean="0">
                <a:cs typeface="Arial" pitchFamily="34" charset="0"/>
              </a:rPr>
              <a:t>Challenge </a:t>
            </a:r>
            <a:r>
              <a:rPr lang="en-US" sz="2000" dirty="0">
                <a:cs typeface="Arial" pitchFamily="34" charset="0"/>
              </a:rPr>
              <a:t>to </a:t>
            </a:r>
            <a:r>
              <a:rPr lang="en-US" sz="2000" dirty="0" smtClean="0">
                <a:cs typeface="Arial" pitchFamily="34" charset="0"/>
              </a:rPr>
              <a:t>residents </a:t>
            </a:r>
            <a:r>
              <a:rPr lang="en-US" sz="2000" dirty="0">
                <a:cs typeface="Arial" pitchFamily="34" charset="0"/>
              </a:rPr>
              <a:t>in </a:t>
            </a:r>
            <a:r>
              <a:rPr lang="en-US" sz="2000" dirty="0" smtClean="0">
                <a:cs typeface="Arial" pitchFamily="34" charset="0"/>
              </a:rPr>
              <a:t>submitting  </a:t>
            </a:r>
            <a:r>
              <a:rPr lang="en-US" sz="2000" dirty="0">
                <a:cs typeface="Arial" pitchFamily="34" charset="0"/>
              </a:rPr>
              <a:t>multiple physical copies of the </a:t>
            </a:r>
            <a:r>
              <a:rPr lang="en-US" sz="2000" dirty="0" smtClean="0">
                <a:cs typeface="Arial" pitchFamily="34" charset="0"/>
              </a:rPr>
              <a:t>documents</a:t>
            </a:r>
          </a:p>
          <a:p>
            <a:pPr marL="431661" indent="-431661" algn="just">
              <a:lnSpc>
                <a:spcPct val="150000"/>
              </a:lnSpc>
              <a:spcBef>
                <a:spcPts val="600"/>
              </a:spcBef>
            </a:pPr>
            <a:r>
              <a:rPr lang="en-US" sz="2000" dirty="0">
                <a:cs typeface="Arial" pitchFamily="34" charset="0"/>
              </a:rPr>
              <a:t>Challenge of verifying the authenticity of the documents </a:t>
            </a:r>
          </a:p>
          <a:p>
            <a:pPr marL="431661" indent="-431661">
              <a:spcBef>
                <a:spcPts val="600"/>
              </a:spcBef>
            </a:pPr>
            <a:endParaRPr lang="en-US" sz="2800" u="sng" dirty="0" smtClean="0">
              <a:cs typeface="Arial" pitchFamily="34" charset="0"/>
            </a:endParaRPr>
          </a:p>
          <a:p>
            <a:pPr>
              <a:spcBef>
                <a:spcPts val="600"/>
              </a:spcBef>
            </a:pPr>
            <a:endParaRPr lang="en-GB" dirty="0" smtClean="0">
              <a:cs typeface="Arial" pitchFamily="34" charset="0"/>
            </a:endParaRPr>
          </a:p>
        </p:txBody>
      </p:sp>
      <p:sp>
        <p:nvSpPr>
          <p:cNvPr id="6" name="Title 1"/>
          <p:cNvSpPr>
            <a:spLocks noGrp="1"/>
          </p:cNvSpPr>
          <p:nvPr>
            <p:ph type="title"/>
          </p:nvPr>
        </p:nvSpPr>
        <p:spPr>
          <a:xfrm>
            <a:off x="228600" y="304800"/>
            <a:ext cx="8915400" cy="990600"/>
          </a:xfrm>
        </p:spPr>
        <p:txBody>
          <a:bodyPr>
            <a:noAutofit/>
          </a:bodyPr>
          <a:lstStyle/>
          <a:p>
            <a:r>
              <a:rPr lang="en-GB" b="1" dirty="0" smtClean="0">
                <a:latin typeface="+mn-lt"/>
                <a:cs typeface="Arial" pitchFamily="34" charset="0"/>
              </a:rPr>
              <a:t>Need of Digital Locker System</a:t>
            </a:r>
            <a:endParaRPr lang="en-GB" b="1" dirty="0">
              <a:latin typeface="+mn-lt"/>
              <a:cs typeface="Arial" pitchFamily="34" charset="0"/>
            </a:endParaRPr>
          </a:p>
        </p:txBody>
      </p:sp>
      <p:sp>
        <p:nvSpPr>
          <p:cNvPr id="5" name="TextBox 4"/>
          <p:cNvSpPr txBox="1"/>
          <p:nvPr/>
        </p:nvSpPr>
        <p:spPr>
          <a:xfrm>
            <a:off x="1187624" y="5229200"/>
            <a:ext cx="6696744" cy="707874"/>
          </a:xfrm>
          <a:prstGeom prst="rect">
            <a:avLst/>
          </a:prstGeom>
          <a:noFill/>
        </p:spPr>
        <p:txBody>
          <a:bodyPr wrap="square" lIns="91429" tIns="45714" rIns="91429" bIns="45714" rtlCol="0">
            <a:spAutoFit/>
          </a:bodyPr>
          <a:lstStyle/>
          <a:p>
            <a:pPr algn="ctr"/>
            <a:r>
              <a:rPr lang="en-GB" sz="2000" b="1" i="1" dirty="0" smtClean="0">
                <a:solidFill>
                  <a:srgbClr val="5021AF"/>
                </a:solidFill>
              </a:rPr>
              <a:t>To overcome these challenges,</a:t>
            </a:r>
            <a:r>
              <a:rPr lang="en-US" sz="2000" b="1" i="1" dirty="0">
                <a:solidFill>
                  <a:srgbClr val="5021AF"/>
                </a:solidFill>
              </a:rPr>
              <a:t> Govt. of India </a:t>
            </a:r>
            <a:r>
              <a:rPr lang="en-US" sz="2000" b="1" i="1" dirty="0" smtClean="0">
                <a:solidFill>
                  <a:srgbClr val="5021AF"/>
                </a:solidFill>
              </a:rPr>
              <a:t>has released Beta version of Digital Locker </a:t>
            </a:r>
            <a:r>
              <a:rPr lang="en-US" sz="2000" b="1" i="1" dirty="0">
                <a:solidFill>
                  <a:srgbClr val="5021AF"/>
                </a:solidFill>
              </a:rPr>
              <a:t>S</a:t>
            </a:r>
            <a:r>
              <a:rPr lang="en-US" sz="2000" b="1" i="1" dirty="0" smtClean="0">
                <a:solidFill>
                  <a:srgbClr val="5021AF"/>
                </a:solidFill>
              </a:rPr>
              <a:t>ystem</a:t>
            </a:r>
            <a:r>
              <a:rPr lang="en-US" sz="2000" b="1" i="1" dirty="0">
                <a:solidFill>
                  <a:srgbClr val="5021AF"/>
                </a:solidFill>
              </a:rPr>
              <a:t>.</a:t>
            </a:r>
            <a:r>
              <a:rPr lang="en-GB" sz="2000" b="1" i="1" dirty="0" smtClean="0">
                <a:solidFill>
                  <a:srgbClr val="5021AF"/>
                </a:solidFill>
              </a:rPr>
              <a:t> </a:t>
            </a:r>
            <a:endParaRPr lang="en-GB" sz="2000" b="1" i="1" dirty="0">
              <a:solidFill>
                <a:srgbClr val="5021AF"/>
              </a:solidFill>
            </a:endParaRPr>
          </a:p>
        </p:txBody>
      </p:sp>
      <p:sp>
        <p:nvSpPr>
          <p:cNvPr id="15" name="Slide Number Placeholder 14"/>
          <p:cNvSpPr>
            <a:spLocks noGrp="1"/>
          </p:cNvSpPr>
          <p:nvPr>
            <p:ph type="sldNum" sz="quarter" idx="12"/>
          </p:nvPr>
        </p:nvSpPr>
        <p:spPr/>
        <p:txBody>
          <a:bodyPr/>
          <a:lstStyle/>
          <a:p>
            <a:fld id="{5C1BCDDC-0060-4A3B-871A-A55A79470186}" type="slidenum">
              <a:rPr lang="en-GB" smtClean="0"/>
              <a:pPr/>
              <a:t>2</a:t>
            </a:fld>
            <a:endParaRPr lang="en-GB" dirty="0"/>
          </a:p>
        </p:txBody>
      </p:sp>
    </p:spTree>
    <p:extLst>
      <p:ext uri="{BB962C8B-B14F-4D97-AF65-F5344CB8AC3E}">
        <p14:creationId xmlns="" xmlns:p14="http://schemas.microsoft.com/office/powerpoint/2010/main" val="3320859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525963"/>
          </a:xfrm>
        </p:spPr>
        <p:txBody>
          <a:bodyPr>
            <a:noAutofit/>
          </a:bodyPr>
          <a:lstStyle/>
          <a:p>
            <a:pPr algn="just">
              <a:lnSpc>
                <a:spcPct val="110000"/>
              </a:lnSpc>
            </a:pPr>
            <a:r>
              <a:rPr lang="en-GB" sz="1600" dirty="0" smtClean="0"/>
              <a:t>Enable </a:t>
            </a:r>
            <a:r>
              <a:rPr lang="en-GB" sz="1600" b="1" dirty="0"/>
              <a:t>digital empowerment</a:t>
            </a:r>
            <a:r>
              <a:rPr lang="en-GB" sz="1600" dirty="0"/>
              <a:t> of residents by providing them with Digital Locker on the cloud</a:t>
            </a:r>
            <a:endParaRPr lang="en-US" sz="1600" dirty="0"/>
          </a:p>
          <a:p>
            <a:pPr algn="just">
              <a:lnSpc>
                <a:spcPct val="110000"/>
              </a:lnSpc>
            </a:pPr>
            <a:r>
              <a:rPr lang="en-US" sz="1600" dirty="0"/>
              <a:t>Enable e-Signing of </a:t>
            </a:r>
            <a:r>
              <a:rPr lang="en-US" sz="1600" b="1" dirty="0"/>
              <a:t>documents </a:t>
            </a:r>
            <a:r>
              <a:rPr lang="en-US" sz="1600" dirty="0"/>
              <a:t>and make them available electronically and </a:t>
            </a:r>
            <a:r>
              <a:rPr lang="en-US" sz="1600" b="1" dirty="0" smtClean="0"/>
              <a:t>online</a:t>
            </a:r>
            <a:endParaRPr lang="en-US" sz="1600" dirty="0"/>
          </a:p>
          <a:p>
            <a:pPr algn="just">
              <a:lnSpc>
                <a:spcPct val="110000"/>
              </a:lnSpc>
            </a:pPr>
            <a:r>
              <a:rPr lang="en-US" sz="1600" dirty="0" smtClean="0"/>
              <a:t>Minimize </a:t>
            </a:r>
            <a:r>
              <a:rPr lang="en-US" sz="1600" dirty="0"/>
              <a:t>the </a:t>
            </a:r>
            <a:r>
              <a:rPr lang="en-US" sz="1600" b="1" dirty="0"/>
              <a:t>use of physical documents</a:t>
            </a:r>
            <a:endParaRPr lang="en-US" sz="1600" dirty="0"/>
          </a:p>
          <a:p>
            <a:pPr algn="just">
              <a:lnSpc>
                <a:spcPct val="110000"/>
              </a:lnSpc>
            </a:pPr>
            <a:r>
              <a:rPr lang="en-US" sz="1600" dirty="0" smtClean="0"/>
              <a:t>Ensure </a:t>
            </a:r>
            <a:r>
              <a:rPr lang="en-US" sz="1600" b="1" dirty="0" smtClean="0"/>
              <a:t>Authenticity</a:t>
            </a:r>
            <a:r>
              <a:rPr lang="en-US" sz="1600" dirty="0" smtClean="0"/>
              <a:t> </a:t>
            </a:r>
            <a:r>
              <a:rPr lang="en-US" sz="1600" dirty="0"/>
              <a:t>of the e-documents and thereby eliminating usage of fake documents</a:t>
            </a:r>
          </a:p>
          <a:p>
            <a:pPr algn="just">
              <a:lnSpc>
                <a:spcPct val="110000"/>
              </a:lnSpc>
            </a:pPr>
            <a:r>
              <a:rPr lang="en-US" sz="1600" b="1" dirty="0"/>
              <a:t>Secure access</a:t>
            </a:r>
            <a:r>
              <a:rPr lang="en-US" sz="1600" dirty="0"/>
              <a:t> to Govt. issued documents through a web portal and mobile application for residents</a:t>
            </a:r>
          </a:p>
          <a:p>
            <a:pPr algn="just">
              <a:lnSpc>
                <a:spcPct val="110000"/>
              </a:lnSpc>
            </a:pPr>
            <a:r>
              <a:rPr lang="en-US" sz="1600" b="1" dirty="0"/>
              <a:t>Reduce administrative overhead</a:t>
            </a:r>
            <a:r>
              <a:rPr lang="en-US" sz="1600" dirty="0"/>
              <a:t> of Govt. departments and agencies and make it easy for the residents to receive services </a:t>
            </a:r>
          </a:p>
          <a:p>
            <a:pPr algn="just">
              <a:lnSpc>
                <a:spcPct val="110000"/>
              </a:lnSpc>
            </a:pPr>
            <a:r>
              <a:rPr lang="en-US" sz="1600" b="1" dirty="0"/>
              <a:t>Anytime, anywhere access</a:t>
            </a:r>
            <a:r>
              <a:rPr lang="en-US" sz="1600" dirty="0"/>
              <a:t> to the documents by the resident </a:t>
            </a:r>
          </a:p>
          <a:p>
            <a:pPr algn="just">
              <a:lnSpc>
                <a:spcPct val="110000"/>
              </a:lnSpc>
            </a:pPr>
            <a:r>
              <a:rPr lang="en-US" sz="1600" b="1" dirty="0"/>
              <a:t>Open and interoperable standards</a:t>
            </a:r>
            <a:r>
              <a:rPr lang="en-US" sz="1600" dirty="0"/>
              <a:t> based architecture</a:t>
            </a:r>
          </a:p>
          <a:p>
            <a:pPr algn="just">
              <a:lnSpc>
                <a:spcPct val="110000"/>
              </a:lnSpc>
            </a:pPr>
            <a:r>
              <a:rPr lang="en-US" sz="1600" dirty="0" smtClean="0"/>
              <a:t>Architecture to support a </a:t>
            </a:r>
            <a:r>
              <a:rPr lang="en-US" sz="1600" b="1" dirty="0" smtClean="0"/>
              <a:t>well-structured standard document format</a:t>
            </a:r>
            <a:r>
              <a:rPr lang="en-US" sz="1600" dirty="0" smtClean="0"/>
              <a:t> to support easy sharing of documents across departments and agencies</a:t>
            </a:r>
          </a:p>
          <a:p>
            <a:pPr algn="just">
              <a:lnSpc>
                <a:spcPct val="110000"/>
              </a:lnSpc>
            </a:pPr>
            <a:r>
              <a:rPr lang="en-US" sz="1600" dirty="0" smtClean="0"/>
              <a:t>Ensure </a:t>
            </a:r>
            <a:r>
              <a:rPr lang="en-US" sz="1600" b="1" dirty="0"/>
              <a:t>privacy and authorized access</a:t>
            </a:r>
            <a:r>
              <a:rPr lang="en-US" sz="1600" dirty="0"/>
              <a:t> to residents’ data.</a:t>
            </a:r>
          </a:p>
        </p:txBody>
      </p:sp>
      <p:sp>
        <p:nvSpPr>
          <p:cNvPr id="3" name="Slide Number Placeholder 2"/>
          <p:cNvSpPr>
            <a:spLocks noGrp="1"/>
          </p:cNvSpPr>
          <p:nvPr>
            <p:ph type="sldNum" sz="quarter" idx="12"/>
          </p:nvPr>
        </p:nvSpPr>
        <p:spPr/>
        <p:txBody>
          <a:bodyPr/>
          <a:lstStyle/>
          <a:p>
            <a:fld id="{5C1BCDDC-0060-4A3B-871A-A55A79470186}" type="slidenum">
              <a:rPr lang="en-GB" smtClean="0"/>
              <a:pPr/>
              <a:t>3</a:t>
            </a:fld>
            <a:endParaRPr lang="en-GB" dirty="0"/>
          </a:p>
        </p:txBody>
      </p:sp>
      <p:sp>
        <p:nvSpPr>
          <p:cNvPr id="4" name="Title 3"/>
          <p:cNvSpPr>
            <a:spLocks noGrp="1"/>
          </p:cNvSpPr>
          <p:nvPr>
            <p:ph type="title"/>
          </p:nvPr>
        </p:nvSpPr>
        <p:spPr/>
        <p:txBody>
          <a:bodyPr/>
          <a:lstStyle/>
          <a:p>
            <a:r>
              <a:rPr lang="en-GB" dirty="0" smtClean="0"/>
              <a:t>Objectives</a:t>
            </a:r>
            <a:endParaRPr lang="en-GB" dirty="0"/>
          </a:p>
        </p:txBody>
      </p:sp>
    </p:spTree>
    <p:extLst>
      <p:ext uri="{BB962C8B-B14F-4D97-AF65-F5344CB8AC3E}">
        <p14:creationId xmlns="" xmlns:p14="http://schemas.microsoft.com/office/powerpoint/2010/main" val="2993630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Digital Locker System</a:t>
            </a:r>
          </a:p>
        </p:txBody>
      </p:sp>
      <p:sp>
        <p:nvSpPr>
          <p:cNvPr id="5" name="Slide Number Placeholder 4"/>
          <p:cNvSpPr>
            <a:spLocks noGrp="1"/>
          </p:cNvSpPr>
          <p:nvPr>
            <p:ph type="sldNum" sz="quarter" idx="12"/>
          </p:nvPr>
        </p:nvSpPr>
        <p:spPr/>
        <p:txBody>
          <a:bodyPr/>
          <a:lstStyle/>
          <a:p>
            <a:fld id="{5C1BCDDC-0060-4A3B-871A-A55A79470186}" type="slidenum">
              <a:rPr lang="en-GB" smtClean="0"/>
              <a:pPr/>
              <a:t>4</a:t>
            </a:fld>
            <a:endParaRPr lang="en-GB" dirty="0"/>
          </a:p>
        </p:txBody>
      </p:sp>
      <p:sp>
        <p:nvSpPr>
          <p:cNvPr id="7" name="TextBox 6"/>
          <p:cNvSpPr txBox="1"/>
          <p:nvPr/>
        </p:nvSpPr>
        <p:spPr>
          <a:xfrm>
            <a:off x="4900945" y="1124744"/>
            <a:ext cx="1604927" cy="369332"/>
          </a:xfrm>
          <a:prstGeom prst="rect">
            <a:avLst/>
          </a:prstGeom>
          <a:noFill/>
        </p:spPr>
        <p:txBody>
          <a:bodyPr wrap="none" rtlCol="0">
            <a:spAutoFit/>
          </a:bodyPr>
          <a:lstStyle/>
          <a:p>
            <a:r>
              <a:rPr lang="en-GB" b="1" dirty="0">
                <a:solidFill>
                  <a:schemeClr val="accent1">
                    <a:lumMod val="50000"/>
                  </a:schemeClr>
                </a:solidFill>
              </a:rPr>
              <a:t>Components</a:t>
            </a:r>
          </a:p>
        </p:txBody>
      </p:sp>
      <p:sp>
        <p:nvSpPr>
          <p:cNvPr id="3" name="Content Placeholder 2"/>
          <p:cNvSpPr>
            <a:spLocks noGrp="1"/>
          </p:cNvSpPr>
          <p:nvPr>
            <p:ph idx="1"/>
          </p:nvPr>
        </p:nvSpPr>
        <p:spPr>
          <a:xfrm>
            <a:off x="4283968" y="1481328"/>
            <a:ext cx="4680520" cy="4525963"/>
          </a:xfrm>
        </p:spPr>
        <p:txBody>
          <a:bodyPr>
            <a:noAutofit/>
          </a:bodyPr>
          <a:lstStyle/>
          <a:p>
            <a:pPr lvl="0" algn="just"/>
            <a:r>
              <a:rPr lang="en-US" sz="2000" b="1" dirty="0" smtClean="0"/>
              <a:t>Repository</a:t>
            </a:r>
            <a:endParaRPr lang="en-US" sz="2000" dirty="0"/>
          </a:p>
          <a:p>
            <a:pPr lvl="1" algn="just"/>
            <a:r>
              <a:rPr lang="en-US" sz="1400" dirty="0"/>
              <a:t>Collection of e-documents and exposing a standard API for secure real-time access.</a:t>
            </a:r>
          </a:p>
          <a:p>
            <a:pPr lvl="0" algn="just"/>
            <a:r>
              <a:rPr lang="en-US" sz="2000" b="1" dirty="0"/>
              <a:t>Access Gateway</a:t>
            </a:r>
            <a:endParaRPr lang="en-US" sz="2000" dirty="0"/>
          </a:p>
          <a:p>
            <a:pPr lvl="1" algn="just"/>
            <a:r>
              <a:rPr lang="en-US" sz="1400" dirty="0"/>
              <a:t>Online mechanism for requesters to access an e-document in a uniform way from various repositories in real-time</a:t>
            </a:r>
          </a:p>
          <a:p>
            <a:pPr lvl="0" algn="just"/>
            <a:r>
              <a:rPr lang="en-US" sz="2000" b="1" dirty="0"/>
              <a:t>Digital Locker</a:t>
            </a:r>
            <a:endParaRPr lang="en-US" sz="2000" dirty="0"/>
          </a:p>
          <a:p>
            <a:pPr lvl="1" algn="just"/>
            <a:r>
              <a:rPr lang="en-US" sz="1400" dirty="0"/>
              <a:t>Dedicated personal storage space, linked to each resident’s </a:t>
            </a:r>
            <a:r>
              <a:rPr lang="en-US" sz="1400" dirty="0" err="1" smtClean="0"/>
              <a:t>Aadhaar</a:t>
            </a:r>
            <a:endParaRPr lang="en-US" sz="1400" dirty="0" smtClean="0"/>
          </a:p>
          <a:p>
            <a:pPr lvl="2" algn="just"/>
            <a:r>
              <a:rPr lang="en-US" sz="1200" dirty="0" smtClean="0"/>
              <a:t>To </a:t>
            </a:r>
            <a:r>
              <a:rPr lang="en-US" sz="1200" dirty="0"/>
              <a:t>securely store </a:t>
            </a:r>
            <a:r>
              <a:rPr lang="en-US" sz="1200" dirty="0" smtClean="0"/>
              <a:t>e-documents</a:t>
            </a:r>
          </a:p>
          <a:p>
            <a:pPr lvl="2" algn="just"/>
            <a:r>
              <a:rPr lang="en-US" sz="1200" dirty="0" smtClean="0"/>
              <a:t>To </a:t>
            </a:r>
            <a:r>
              <a:rPr lang="en-US" sz="1200" dirty="0"/>
              <a:t>store URI link of </a:t>
            </a:r>
            <a:r>
              <a:rPr lang="en-US" sz="1200" dirty="0" smtClean="0"/>
              <a:t>e-documents </a:t>
            </a:r>
          </a:p>
          <a:p>
            <a:pPr lvl="2" algn="just"/>
            <a:r>
              <a:rPr lang="en-US" sz="1200" dirty="0" err="1" smtClean="0"/>
              <a:t>e</a:t>
            </a:r>
            <a:r>
              <a:rPr lang="en-US" sz="1200" dirty="0" err="1"/>
              <a:t>S</a:t>
            </a:r>
            <a:r>
              <a:rPr lang="en-US" sz="1200" dirty="0" err="1" smtClean="0"/>
              <a:t>ign</a:t>
            </a:r>
            <a:r>
              <a:rPr lang="en-US" sz="1200" dirty="0" smtClean="0"/>
              <a:t> online service to digitally sign documents</a:t>
            </a:r>
          </a:p>
          <a:p>
            <a:pPr algn="just"/>
            <a:r>
              <a:rPr lang="en-GB" sz="2000" b="1" dirty="0" smtClean="0"/>
              <a:t>Digital Locker Portal</a:t>
            </a:r>
          </a:p>
          <a:p>
            <a:pPr lvl="1" algn="just"/>
            <a:r>
              <a:rPr lang="en-GB" sz="1400" b="1" dirty="0" smtClean="0"/>
              <a:t>Digital Locker directory </a:t>
            </a:r>
            <a:r>
              <a:rPr lang="en-US" sz="1400" dirty="0"/>
              <a:t>list of </a:t>
            </a:r>
            <a:r>
              <a:rPr lang="en-US" sz="1400" dirty="0" smtClean="0"/>
              <a:t>registered Issuers, repositories, gateways, policies, guidelines</a:t>
            </a:r>
            <a:r>
              <a:rPr lang="en-US" sz="1400" b="1" dirty="0" smtClean="0"/>
              <a:t> </a:t>
            </a:r>
            <a:r>
              <a:rPr lang="en-US" sz="1400" dirty="0" smtClean="0"/>
              <a:t>and forms</a:t>
            </a:r>
          </a:p>
          <a:p>
            <a:pPr lvl="1" algn="just"/>
            <a:r>
              <a:rPr lang="en-US" sz="1400" b="1" dirty="0" smtClean="0"/>
              <a:t>Dashboard</a:t>
            </a:r>
            <a:r>
              <a:rPr lang="en-US" sz="1400" dirty="0" smtClean="0"/>
              <a:t> for providing real time transaction volumes of the e-documents accessed</a:t>
            </a:r>
            <a:endParaRPr lang="en-GB" sz="1600" b="1" dirty="0"/>
          </a:p>
        </p:txBody>
      </p:sp>
      <p:sp>
        <p:nvSpPr>
          <p:cNvPr id="8" name="Content Placeholder 2"/>
          <p:cNvSpPr txBox="1">
            <a:spLocks/>
          </p:cNvSpPr>
          <p:nvPr/>
        </p:nvSpPr>
        <p:spPr>
          <a:xfrm>
            <a:off x="35496" y="1484784"/>
            <a:ext cx="4104456" cy="4525963"/>
          </a:xfrm>
          <a:prstGeom prst="rect">
            <a:avLst/>
          </a:prstGeom>
        </p:spPr>
        <p:txBody>
          <a:bodyPr vert="horz">
            <a:normAutofit fontScale="92500"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r>
              <a:rPr lang="en-US" sz="2000" b="1" dirty="0" smtClean="0"/>
              <a:t>Issuer </a:t>
            </a:r>
            <a:r>
              <a:rPr lang="en-US" sz="2000" dirty="0" smtClean="0"/>
              <a:t> </a:t>
            </a:r>
          </a:p>
          <a:p>
            <a:pPr lvl="1" algn="just"/>
            <a:r>
              <a:rPr lang="en-US" sz="1500" dirty="0"/>
              <a:t>Entity issuing e-documents to individuals in a standard format and making them electronically available e.g. CBSE, Registrar Office, Income Tax department, etc. </a:t>
            </a:r>
          </a:p>
          <a:p>
            <a:pPr marL="393192" lvl="1" indent="0" algn="just">
              <a:buNone/>
            </a:pPr>
            <a:endParaRPr lang="en-US" sz="1400" dirty="0"/>
          </a:p>
          <a:p>
            <a:pPr algn="just"/>
            <a:r>
              <a:rPr lang="en-US" sz="2000" b="1" dirty="0" smtClean="0"/>
              <a:t>Requester</a:t>
            </a:r>
            <a:endParaRPr lang="en-US" sz="2000" dirty="0" smtClean="0"/>
          </a:p>
          <a:p>
            <a:pPr lvl="1" algn="just"/>
            <a:r>
              <a:rPr lang="en-US" sz="1500" dirty="0"/>
              <a:t>Entity requesting secure access to a particular e-document stored in the repository (e.g. University, Passport Office, Regional Transport Office, etc.)</a:t>
            </a:r>
          </a:p>
          <a:p>
            <a:pPr marL="393192" lvl="1" indent="0" algn="just">
              <a:buNone/>
            </a:pPr>
            <a:r>
              <a:rPr lang="en-US" sz="1400" dirty="0" smtClean="0"/>
              <a:t> </a:t>
            </a:r>
            <a:endParaRPr lang="en-US" sz="1400" dirty="0"/>
          </a:p>
          <a:p>
            <a:pPr algn="just"/>
            <a:r>
              <a:rPr lang="en-US" sz="2000" b="1" dirty="0" smtClean="0"/>
              <a:t>Resident</a:t>
            </a:r>
          </a:p>
          <a:p>
            <a:pPr lvl="1" algn="just"/>
            <a:r>
              <a:rPr lang="en-US" sz="1500" dirty="0"/>
              <a:t>An individual who uses the Digital Locker service based on </a:t>
            </a:r>
            <a:r>
              <a:rPr lang="en-US" sz="1500" dirty="0" err="1"/>
              <a:t>Aadhaar</a:t>
            </a:r>
            <a:r>
              <a:rPr lang="en-US" sz="1500" dirty="0"/>
              <a:t> and OTP (One Time Password) authentication.</a:t>
            </a:r>
            <a:endParaRPr lang="en-GB" sz="1500" dirty="0"/>
          </a:p>
        </p:txBody>
      </p:sp>
      <p:sp>
        <p:nvSpPr>
          <p:cNvPr id="9" name="TextBox 8"/>
          <p:cNvSpPr txBox="1"/>
          <p:nvPr/>
        </p:nvSpPr>
        <p:spPr>
          <a:xfrm>
            <a:off x="261864" y="1124744"/>
            <a:ext cx="1625766" cy="369332"/>
          </a:xfrm>
          <a:prstGeom prst="rect">
            <a:avLst/>
          </a:prstGeom>
          <a:noFill/>
        </p:spPr>
        <p:txBody>
          <a:bodyPr wrap="none" rtlCol="0">
            <a:spAutoFit/>
          </a:bodyPr>
          <a:lstStyle/>
          <a:p>
            <a:r>
              <a:rPr lang="en-GB" b="1" dirty="0" smtClean="0">
                <a:solidFill>
                  <a:schemeClr val="accent1">
                    <a:lumMod val="50000"/>
                  </a:schemeClr>
                </a:solidFill>
              </a:rPr>
              <a:t>Stakeholders</a:t>
            </a:r>
            <a:endParaRPr lang="en-GB" b="1" dirty="0">
              <a:solidFill>
                <a:schemeClr val="accent1">
                  <a:lumMod val="50000"/>
                </a:schemeClr>
              </a:solidFill>
            </a:endParaRPr>
          </a:p>
        </p:txBody>
      </p:sp>
      <p:cxnSp>
        <p:nvCxnSpPr>
          <p:cNvPr id="10" name="Straight Connector 9"/>
          <p:cNvCxnSpPr/>
          <p:nvPr/>
        </p:nvCxnSpPr>
        <p:spPr>
          <a:xfrm>
            <a:off x="683568" y="1484784"/>
            <a:ext cx="777686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083098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DLTS Architecture </a:t>
            </a:r>
            <a:endParaRPr lang="en-GB" dirty="0"/>
          </a:p>
        </p:txBody>
      </p:sp>
      <p:sp>
        <p:nvSpPr>
          <p:cNvPr id="5" name="Slide Number Placeholder 4"/>
          <p:cNvSpPr>
            <a:spLocks noGrp="1"/>
          </p:cNvSpPr>
          <p:nvPr>
            <p:ph type="sldNum" sz="quarter" idx="12"/>
          </p:nvPr>
        </p:nvSpPr>
        <p:spPr/>
        <p:txBody>
          <a:bodyPr/>
          <a:lstStyle/>
          <a:p>
            <a:fld id="{5C1BCDDC-0060-4A3B-871A-A55A79470186}" type="slidenum">
              <a:rPr lang="en-GB" smtClean="0"/>
              <a:pPr/>
              <a:t>5</a:t>
            </a:fld>
            <a:endParaRPr lang="en-GB" dirty="0"/>
          </a:p>
        </p:txBody>
      </p:sp>
      <p:pic>
        <p:nvPicPr>
          <p:cNvPr id="1028" name="Picture 4"/>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83567" y="1124744"/>
            <a:ext cx="7824767" cy="52565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89364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1BCDDC-0060-4A3B-871A-A55A79470186}" type="slidenum">
              <a:rPr lang="en-GB" smtClean="0"/>
              <a:pPr/>
              <a:t>6</a:t>
            </a:fld>
            <a:endParaRPr lang="en-GB" dirty="0"/>
          </a:p>
        </p:txBody>
      </p:sp>
      <p:sp>
        <p:nvSpPr>
          <p:cNvPr id="4" name="Title 3"/>
          <p:cNvSpPr>
            <a:spLocks noGrp="1"/>
          </p:cNvSpPr>
          <p:nvPr>
            <p:ph type="title"/>
          </p:nvPr>
        </p:nvSpPr>
        <p:spPr/>
        <p:txBody>
          <a:bodyPr/>
          <a:lstStyle/>
          <a:p>
            <a:r>
              <a:rPr lang="en-US" dirty="0"/>
              <a:t>How to Use Digital Locker</a:t>
            </a:r>
            <a:endParaRPr lang="en-GB" dirty="0"/>
          </a:p>
        </p:txBody>
      </p:sp>
      <p:sp>
        <p:nvSpPr>
          <p:cNvPr id="5" name="Content Placeholder 4"/>
          <p:cNvSpPr>
            <a:spLocks noGrp="1"/>
          </p:cNvSpPr>
          <p:nvPr>
            <p:ph sz="quarter" idx="4294967295"/>
          </p:nvPr>
        </p:nvSpPr>
        <p:spPr>
          <a:xfrm>
            <a:off x="171772" y="1196752"/>
            <a:ext cx="4400228" cy="3941763"/>
          </a:xfrm>
          <a:prstGeom prst="rect">
            <a:avLst/>
          </a:prstGeom>
        </p:spPr>
        <p:txBody>
          <a:bodyPr>
            <a:noAutofit/>
          </a:bodyPr>
          <a:lstStyle/>
          <a:p>
            <a:pPr marL="109728" indent="0" algn="just">
              <a:buNone/>
            </a:pPr>
            <a:r>
              <a:rPr lang="en-US" sz="1800" b="1" dirty="0"/>
              <a:t>For Residents</a:t>
            </a:r>
            <a:endParaRPr lang="en-US" sz="1800" dirty="0"/>
          </a:p>
          <a:p>
            <a:pPr lvl="0" algn="just"/>
            <a:r>
              <a:rPr lang="en-US" sz="1400" dirty="0" err="1" smtClean="0"/>
              <a:t>Aadhaar</a:t>
            </a:r>
            <a:r>
              <a:rPr lang="en-US" sz="1400" dirty="0" smtClean="0"/>
              <a:t> </a:t>
            </a:r>
            <a:r>
              <a:rPr lang="en-US" sz="1400" dirty="0"/>
              <a:t>number and </a:t>
            </a:r>
            <a:r>
              <a:rPr lang="en-US" sz="1400" dirty="0" err="1"/>
              <a:t>Aadhaar</a:t>
            </a:r>
            <a:r>
              <a:rPr lang="en-US" sz="1400" dirty="0"/>
              <a:t> linked mobile number required to sign up for Digital Locker</a:t>
            </a:r>
          </a:p>
          <a:p>
            <a:pPr lvl="0" algn="just"/>
            <a:r>
              <a:rPr lang="en-US" sz="1400" dirty="0"/>
              <a:t>To login one need to enter the </a:t>
            </a:r>
            <a:r>
              <a:rPr lang="en-US" sz="1400" dirty="0" err="1"/>
              <a:t>Aadhaar</a:t>
            </a:r>
            <a:r>
              <a:rPr lang="en-US" sz="1400" dirty="0"/>
              <a:t> number on the login field.  </a:t>
            </a:r>
          </a:p>
          <a:p>
            <a:pPr lvl="0" algn="just"/>
            <a:r>
              <a:rPr lang="en-US" sz="1400" dirty="0"/>
              <a:t>A One Time Password (OTP) will be sent on UIDAI registered mobile number. </a:t>
            </a:r>
          </a:p>
          <a:p>
            <a:pPr lvl="0" algn="just"/>
            <a:r>
              <a:rPr lang="en-US" sz="1400" dirty="0"/>
              <a:t>Enter the OTP in the field and an e-Know Your Customer (e-KYC) will be done with UIDAI.  </a:t>
            </a:r>
          </a:p>
          <a:p>
            <a:pPr lvl="0" algn="just"/>
            <a:r>
              <a:rPr lang="en-US" sz="1400" dirty="0"/>
              <a:t>Once e-KYC is successful, residents can view the URIs of e-Documents which have been uploaded into the Digital Locker by various issuers.</a:t>
            </a:r>
          </a:p>
          <a:p>
            <a:pPr lvl="0" algn="just"/>
            <a:r>
              <a:rPr lang="en-US" sz="1400" dirty="0"/>
              <a:t>Resident can also upload e-documents in their Digital Locker and </a:t>
            </a:r>
            <a:r>
              <a:rPr lang="en-US" sz="1400" dirty="0" err="1"/>
              <a:t>eSign</a:t>
            </a:r>
            <a:r>
              <a:rPr lang="en-US" sz="1400" dirty="0"/>
              <a:t> them.</a:t>
            </a:r>
          </a:p>
          <a:p>
            <a:pPr lvl="0" algn="just"/>
            <a:r>
              <a:rPr lang="en-US" sz="1400" dirty="0"/>
              <a:t>Residents can share private documents with requesters by sharing a link to the e-Document to the email address of the requester</a:t>
            </a:r>
            <a:r>
              <a:rPr lang="en-US" sz="1400" dirty="0" smtClean="0"/>
              <a:t>.</a:t>
            </a:r>
            <a:endParaRPr lang="en-US" sz="1400" dirty="0"/>
          </a:p>
        </p:txBody>
      </p:sp>
      <p:sp>
        <p:nvSpPr>
          <p:cNvPr id="6" name="Content Placeholder 5"/>
          <p:cNvSpPr>
            <a:spLocks noGrp="1"/>
          </p:cNvSpPr>
          <p:nvPr>
            <p:ph sz="quarter" idx="4294967295"/>
          </p:nvPr>
        </p:nvSpPr>
        <p:spPr>
          <a:xfrm>
            <a:off x="4706689" y="1196752"/>
            <a:ext cx="4041775" cy="3941763"/>
          </a:xfrm>
          <a:prstGeom prst="rect">
            <a:avLst/>
          </a:prstGeom>
        </p:spPr>
        <p:txBody>
          <a:bodyPr>
            <a:noAutofit/>
          </a:bodyPr>
          <a:lstStyle/>
          <a:p>
            <a:pPr marL="109728" indent="0" algn="just">
              <a:buNone/>
            </a:pPr>
            <a:r>
              <a:rPr lang="en-US" sz="1800" b="1" dirty="0"/>
              <a:t>For Issuers </a:t>
            </a:r>
          </a:p>
          <a:p>
            <a:pPr lvl="0" algn="just"/>
            <a:r>
              <a:rPr lang="en-US" sz="1400" dirty="0" smtClean="0"/>
              <a:t>An </a:t>
            </a:r>
            <a:r>
              <a:rPr lang="en-US" sz="1400" dirty="0"/>
              <a:t>Issuer needs to register on Digital Locker System to get a unique Issuer ID.</a:t>
            </a:r>
          </a:p>
          <a:p>
            <a:pPr lvl="0" algn="just"/>
            <a:r>
              <a:rPr lang="en-US" sz="1400" dirty="0"/>
              <a:t>Once an ID is assigned, Issuer can upload the documents in a standard XML format in the designated repository using repository service provider API.</a:t>
            </a:r>
          </a:p>
          <a:p>
            <a:pPr lvl="0" algn="just"/>
            <a:r>
              <a:rPr lang="en-US" sz="1400" dirty="0"/>
              <a:t>Each document uploaded in the repository will have unique URI comprising of Issuer ID, Document Type and Document ID. The document URI will be pushed to the concerned resident’s Digital Locker based on his/her </a:t>
            </a:r>
            <a:r>
              <a:rPr lang="en-US" sz="1400" dirty="0" err="1"/>
              <a:t>Aadhaar</a:t>
            </a:r>
            <a:r>
              <a:rPr lang="en-US" sz="1400" dirty="0"/>
              <a:t> number.</a:t>
            </a:r>
          </a:p>
          <a:p>
            <a:pPr marL="109728" indent="0" algn="just">
              <a:buNone/>
            </a:pPr>
            <a:r>
              <a:rPr lang="en-US" sz="1800" b="1" dirty="0"/>
              <a:t>For Requesters</a:t>
            </a:r>
          </a:p>
          <a:p>
            <a:pPr lvl="0" algn="just"/>
            <a:r>
              <a:rPr lang="en-US" sz="1400" dirty="0"/>
              <a:t>A Requester needs to first register with an access gateway to onboard Digital Locker system.</a:t>
            </a:r>
          </a:p>
          <a:p>
            <a:pPr lvl="0" algn="just"/>
            <a:r>
              <a:rPr lang="en-US" sz="1400" dirty="0"/>
              <a:t>A Requester can use document URIs to securely retrieve the documents from the repository through an access </a:t>
            </a:r>
            <a:r>
              <a:rPr lang="en-US" sz="1400" dirty="0" smtClean="0"/>
              <a:t>gateway</a:t>
            </a:r>
            <a:endParaRPr lang="en-US" sz="1400" dirty="0"/>
          </a:p>
        </p:txBody>
      </p:sp>
    </p:spTree>
    <p:extLst>
      <p:ext uri="{BB962C8B-B14F-4D97-AF65-F5344CB8AC3E}">
        <p14:creationId xmlns="" xmlns:p14="http://schemas.microsoft.com/office/powerpoint/2010/main" val="4180041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1BCDDC-0060-4A3B-871A-A55A79470186}" type="slidenum">
              <a:rPr lang="en-GB" smtClean="0"/>
              <a:pPr/>
              <a:t>7</a:t>
            </a:fld>
            <a:endParaRPr lang="en-GB" dirty="0"/>
          </a:p>
        </p:txBody>
      </p:sp>
      <p:sp>
        <p:nvSpPr>
          <p:cNvPr id="4" name="Title 3"/>
          <p:cNvSpPr>
            <a:spLocks noGrp="1"/>
          </p:cNvSpPr>
          <p:nvPr>
            <p:ph type="title"/>
          </p:nvPr>
        </p:nvSpPr>
        <p:spPr/>
        <p:txBody>
          <a:bodyPr>
            <a:noAutofit/>
          </a:bodyPr>
          <a:lstStyle/>
          <a:p>
            <a:r>
              <a:rPr lang="en-GB" sz="3200" dirty="0" smtClean="0"/>
              <a:t>Web Login (https://digitallocker.gov.in)</a:t>
            </a:r>
            <a:br>
              <a:rPr lang="en-GB" sz="3200" dirty="0" smtClean="0"/>
            </a:br>
            <a:r>
              <a:rPr lang="en-GB" sz="2400" dirty="0" smtClean="0"/>
              <a:t>Beta version released on 10</a:t>
            </a:r>
            <a:r>
              <a:rPr lang="en-GB" sz="2400" baseline="30000" dirty="0" smtClean="0"/>
              <a:t>th</a:t>
            </a:r>
            <a:r>
              <a:rPr lang="en-GB" sz="2400" dirty="0" smtClean="0"/>
              <a:t> February</a:t>
            </a:r>
            <a:endParaRPr lang="en-GB" sz="2400" dirty="0"/>
          </a:p>
        </p:txBody>
      </p:sp>
      <p:pic>
        <p:nvPicPr>
          <p:cNvPr id="2" name="Picture 3"/>
          <p:cNvPicPr>
            <a:picLocks noChangeAspect="1" noChangeArrowheads="1"/>
          </p:cNvPicPr>
          <p:nvPr/>
        </p:nvPicPr>
        <p:blipFill>
          <a:blip r:embed="rId2"/>
          <a:srcRect/>
          <a:stretch>
            <a:fillRect/>
          </a:stretch>
        </p:blipFill>
        <p:spPr bwMode="auto">
          <a:xfrm>
            <a:off x="539552" y="1556792"/>
            <a:ext cx="8136904" cy="4920208"/>
          </a:xfrm>
          <a:prstGeom prst="rect">
            <a:avLst/>
          </a:prstGeom>
          <a:noFill/>
          <a:ln w="9525">
            <a:noFill/>
            <a:miter lim="800000"/>
            <a:headEnd/>
            <a:tailEnd/>
          </a:ln>
        </p:spPr>
      </p:pic>
    </p:spTree>
    <p:extLst>
      <p:ext uri="{BB962C8B-B14F-4D97-AF65-F5344CB8AC3E}">
        <p14:creationId xmlns="" xmlns:p14="http://schemas.microsoft.com/office/powerpoint/2010/main" val="2077886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Slide Number Placeholder 2"/>
          <p:cNvSpPr>
            <a:spLocks noGrp="1"/>
          </p:cNvSpPr>
          <p:nvPr>
            <p:ph type="sldNum" sz="quarter" idx="12"/>
          </p:nvPr>
        </p:nvSpPr>
        <p:spPr/>
        <p:txBody>
          <a:bodyPr/>
          <a:lstStyle/>
          <a:p>
            <a:fld id="{5C1BCDDC-0060-4A3B-871A-A55A79470186}" type="slidenum">
              <a:rPr lang="en-GB" smtClean="0"/>
              <a:pPr/>
              <a:t>8</a:t>
            </a:fld>
            <a:endParaRPr lang="en-GB" dirty="0"/>
          </a:p>
        </p:txBody>
      </p:sp>
      <p:sp>
        <p:nvSpPr>
          <p:cNvPr id="4" name="Title 3"/>
          <p:cNvSpPr>
            <a:spLocks noGrp="1"/>
          </p:cNvSpPr>
          <p:nvPr>
            <p:ph type="title"/>
          </p:nvPr>
        </p:nvSpPr>
        <p:spPr/>
        <p:txBody>
          <a:bodyPr/>
          <a:lstStyle/>
          <a:p>
            <a:r>
              <a:rPr lang="en-GB" dirty="0" smtClean="0"/>
              <a:t>DigiLocker Registration</a:t>
            </a:r>
            <a:endParaRPr lang="en-GB" dirty="0"/>
          </a:p>
        </p:txBody>
      </p:sp>
      <p:pic>
        <p:nvPicPr>
          <p:cNvPr id="5" name="Picture 2"/>
          <p:cNvPicPr>
            <a:picLocks noChangeAspect="1" noChangeArrowheads="1"/>
          </p:cNvPicPr>
          <p:nvPr/>
        </p:nvPicPr>
        <p:blipFill>
          <a:blip r:embed="rId2"/>
          <a:srcRect/>
          <a:stretch>
            <a:fillRect/>
          </a:stretch>
        </p:blipFill>
        <p:spPr bwMode="auto">
          <a:xfrm>
            <a:off x="219075" y="1340768"/>
            <a:ext cx="8705850" cy="5112568"/>
          </a:xfrm>
          <a:prstGeom prst="rect">
            <a:avLst/>
          </a:prstGeom>
          <a:noFill/>
          <a:ln w="9525">
            <a:noFill/>
            <a:miter lim="800000"/>
            <a:headEnd/>
            <a:tailEnd/>
          </a:ln>
        </p:spPr>
      </p:pic>
    </p:spTree>
    <p:extLst>
      <p:ext uri="{BB962C8B-B14F-4D97-AF65-F5344CB8AC3E}">
        <p14:creationId xmlns="" xmlns:p14="http://schemas.microsoft.com/office/powerpoint/2010/main" val="1137911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Slide Number Placeholder 2"/>
          <p:cNvSpPr>
            <a:spLocks noGrp="1"/>
          </p:cNvSpPr>
          <p:nvPr>
            <p:ph type="sldNum" sz="quarter" idx="12"/>
          </p:nvPr>
        </p:nvSpPr>
        <p:spPr/>
        <p:txBody>
          <a:bodyPr/>
          <a:lstStyle/>
          <a:p>
            <a:fld id="{5C1BCDDC-0060-4A3B-871A-A55A79470186}" type="slidenum">
              <a:rPr lang="en-GB" smtClean="0"/>
              <a:pPr/>
              <a:t>9</a:t>
            </a:fld>
            <a:endParaRPr lang="en-GB" dirty="0"/>
          </a:p>
        </p:txBody>
      </p:sp>
      <p:sp>
        <p:nvSpPr>
          <p:cNvPr id="4" name="Title 3"/>
          <p:cNvSpPr>
            <a:spLocks noGrp="1"/>
          </p:cNvSpPr>
          <p:nvPr>
            <p:ph type="title"/>
          </p:nvPr>
        </p:nvSpPr>
        <p:spPr/>
        <p:txBody>
          <a:bodyPr/>
          <a:lstStyle/>
          <a:p>
            <a:r>
              <a:rPr lang="en-GB" dirty="0" smtClean="0"/>
              <a:t>DigiLocker Sign In</a:t>
            </a:r>
            <a:endParaRPr lang="en-GB" dirty="0"/>
          </a:p>
        </p:txBody>
      </p:sp>
      <p:pic>
        <p:nvPicPr>
          <p:cNvPr id="3074" name="Picture 2"/>
          <p:cNvPicPr>
            <a:picLocks noChangeAspect="1" noChangeArrowheads="1"/>
          </p:cNvPicPr>
          <p:nvPr/>
        </p:nvPicPr>
        <p:blipFill>
          <a:blip r:embed="rId2"/>
          <a:srcRect/>
          <a:stretch>
            <a:fillRect/>
          </a:stretch>
        </p:blipFill>
        <p:spPr bwMode="auto">
          <a:xfrm>
            <a:off x="323528" y="1268759"/>
            <a:ext cx="8568951" cy="5160615"/>
          </a:xfrm>
          <a:prstGeom prst="rect">
            <a:avLst/>
          </a:prstGeom>
          <a:noFill/>
          <a:ln w="9525">
            <a:noFill/>
            <a:miter lim="800000"/>
            <a:headEnd/>
            <a:tailEnd/>
          </a:ln>
        </p:spPr>
      </p:pic>
    </p:spTree>
    <p:extLst>
      <p:ext uri="{BB962C8B-B14F-4D97-AF65-F5344CB8AC3E}">
        <p14:creationId xmlns="" xmlns:p14="http://schemas.microsoft.com/office/powerpoint/2010/main" val="11379118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3291</TotalTime>
  <Words>805</Words>
  <Application>Microsoft Office PowerPoint</Application>
  <PresentationFormat>On-screen Show (4:3)</PresentationFormat>
  <Paragraphs>111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Slide 1</vt:lpstr>
      <vt:lpstr>Need of Digital Locker System</vt:lpstr>
      <vt:lpstr>Objectives</vt:lpstr>
      <vt:lpstr>Digital Locker System</vt:lpstr>
      <vt:lpstr>DLTS Architecture </vt:lpstr>
      <vt:lpstr>How to Use Digital Locker</vt:lpstr>
      <vt:lpstr>Web Login (https://digitallocker.gov.in) Beta version released on 10th February</vt:lpstr>
      <vt:lpstr>DigiLocker Registration</vt:lpstr>
      <vt:lpstr>DigiLocker Sign In</vt:lpstr>
      <vt:lpstr>DigiLocker – Documents List</vt:lpstr>
      <vt:lpstr>DigiLocker – Upload Documents</vt:lpstr>
      <vt:lpstr>DigiLocker - eSign</vt:lpstr>
      <vt:lpstr>Status Update</vt:lpstr>
      <vt:lpstr>Slide 14</vt:lpstr>
    </vt:vector>
  </TitlesOfParts>
  <Company>PricewaterhouseCoopers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Sumit Birdi</dc:creator>
  <cp:lastModifiedBy>pc</cp:lastModifiedBy>
  <cp:revision>138</cp:revision>
  <dcterms:created xsi:type="dcterms:W3CDTF">2014-11-05T11:44:22Z</dcterms:created>
  <dcterms:modified xsi:type="dcterms:W3CDTF">2015-09-06T14:42:36Z</dcterms:modified>
</cp:coreProperties>
</file>