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A9F38-3EC5-4524-8EF3-796346FB60C2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A3DEE7A8-CF39-4B32-A00D-46994105B469}">
      <dgm:prSet phldrT="[Text]" custT="1"/>
      <dgm:spPr/>
      <dgm:t>
        <a:bodyPr/>
        <a:lstStyle/>
        <a:p>
          <a:r>
            <a:rPr lang="en-US" sz="2800" b="1" dirty="0" smtClean="0"/>
            <a:t>VIRUS</a:t>
          </a:r>
          <a:endParaRPr lang="en-US" sz="2800" b="1" dirty="0"/>
        </a:p>
      </dgm:t>
    </dgm:pt>
    <dgm:pt modelId="{E23D1283-E7C3-4262-80B5-60B54CEABB6C}" type="parTrans" cxnId="{D7D51EE9-D695-47AC-A421-F6FCC52CB4F1}">
      <dgm:prSet/>
      <dgm:spPr/>
      <dgm:t>
        <a:bodyPr/>
        <a:lstStyle/>
        <a:p>
          <a:endParaRPr lang="en-US"/>
        </a:p>
      </dgm:t>
    </dgm:pt>
    <dgm:pt modelId="{9C39198A-663B-4CE5-9574-AEAC3B0B5C52}" type="sibTrans" cxnId="{D7D51EE9-D695-47AC-A421-F6FCC52CB4F1}">
      <dgm:prSet custT="1"/>
      <dgm:spPr/>
      <dgm:t>
        <a:bodyPr/>
        <a:lstStyle/>
        <a:p>
          <a:endParaRPr lang="en-US" sz="1100" b="1"/>
        </a:p>
      </dgm:t>
    </dgm:pt>
    <dgm:pt modelId="{E960BBFD-04CA-4AB3-BEA3-46E1DD837801}">
      <dgm:prSet phldrT="[Text]" custT="1"/>
      <dgm:spPr/>
      <dgm:t>
        <a:bodyPr/>
        <a:lstStyle/>
        <a:p>
          <a:r>
            <a:rPr lang="en-US" sz="2800" b="1" dirty="0" smtClean="0"/>
            <a:t>ATTACHMENT  TO HOST CELL</a:t>
          </a:r>
          <a:endParaRPr lang="en-US" sz="2800" b="1" dirty="0"/>
        </a:p>
      </dgm:t>
    </dgm:pt>
    <dgm:pt modelId="{BB7E2D6E-8A6F-417C-8307-10149AABDA8B}" type="parTrans" cxnId="{65B86819-3B45-4388-8745-929458B30944}">
      <dgm:prSet/>
      <dgm:spPr/>
      <dgm:t>
        <a:bodyPr/>
        <a:lstStyle/>
        <a:p>
          <a:endParaRPr lang="en-US"/>
        </a:p>
      </dgm:t>
    </dgm:pt>
    <dgm:pt modelId="{38955180-5A1F-4F86-BD88-BB8F93EDB756}" type="sibTrans" cxnId="{65B86819-3B45-4388-8745-929458B30944}">
      <dgm:prSet custT="1"/>
      <dgm:spPr/>
      <dgm:t>
        <a:bodyPr/>
        <a:lstStyle/>
        <a:p>
          <a:endParaRPr lang="en-US" sz="1100" b="1"/>
        </a:p>
      </dgm:t>
    </dgm:pt>
    <dgm:pt modelId="{F7205218-7388-4D2E-BABA-14D14DC7EF1C}">
      <dgm:prSet phldrT="[Text]" custT="1"/>
      <dgm:spPr/>
      <dgm:t>
        <a:bodyPr/>
        <a:lstStyle/>
        <a:p>
          <a:r>
            <a:rPr lang="en-US" sz="2800" b="1" dirty="0" smtClean="0"/>
            <a:t>PENETRATION</a:t>
          </a:r>
          <a:endParaRPr lang="en-US" sz="2800" b="1" dirty="0"/>
        </a:p>
      </dgm:t>
    </dgm:pt>
    <dgm:pt modelId="{981A2421-E840-472C-BD6F-442F2BF8B6D8}" type="parTrans" cxnId="{677E74F7-A645-4D92-9AD2-518F8103FDA9}">
      <dgm:prSet/>
      <dgm:spPr/>
      <dgm:t>
        <a:bodyPr/>
        <a:lstStyle/>
        <a:p>
          <a:endParaRPr lang="en-US"/>
        </a:p>
      </dgm:t>
    </dgm:pt>
    <dgm:pt modelId="{A6B3ED90-25A3-40F7-BCCF-871915C75F03}" type="sibTrans" cxnId="{677E74F7-A645-4D92-9AD2-518F8103FDA9}">
      <dgm:prSet custT="1"/>
      <dgm:spPr/>
      <dgm:t>
        <a:bodyPr/>
        <a:lstStyle/>
        <a:p>
          <a:endParaRPr lang="en-US" sz="1100" b="1"/>
        </a:p>
      </dgm:t>
    </dgm:pt>
    <dgm:pt modelId="{0ACB2C5F-4FC0-4FE7-979E-1F360C2751AB}">
      <dgm:prSet phldrT="[Text]" custT="1"/>
      <dgm:spPr/>
      <dgm:t>
        <a:bodyPr/>
        <a:lstStyle/>
        <a:p>
          <a:r>
            <a:rPr lang="en-US" sz="2800" b="1" dirty="0" smtClean="0"/>
            <a:t>PACKAGING AND ASSEMBLY</a:t>
          </a:r>
          <a:endParaRPr lang="en-US" sz="2800" b="1" dirty="0"/>
        </a:p>
      </dgm:t>
    </dgm:pt>
    <dgm:pt modelId="{71BFA717-6D2F-4CE3-B7D1-1B8143EF3E2B}" type="parTrans" cxnId="{CA8DAFBD-B735-4B27-A390-9141BC44CF78}">
      <dgm:prSet/>
      <dgm:spPr/>
      <dgm:t>
        <a:bodyPr/>
        <a:lstStyle/>
        <a:p>
          <a:endParaRPr lang="en-US"/>
        </a:p>
      </dgm:t>
    </dgm:pt>
    <dgm:pt modelId="{049CBDD1-4DB1-4E06-885A-488839EC0DB9}" type="sibTrans" cxnId="{CA8DAFBD-B735-4B27-A390-9141BC44CF78}">
      <dgm:prSet custT="1"/>
      <dgm:spPr/>
      <dgm:t>
        <a:bodyPr/>
        <a:lstStyle/>
        <a:p>
          <a:endParaRPr lang="en-US" sz="1100" b="1"/>
        </a:p>
      </dgm:t>
    </dgm:pt>
    <dgm:pt modelId="{E2861A3A-923C-41FB-8FD4-0306AD279E59}">
      <dgm:prSet phldrT="[Text]" custT="1"/>
      <dgm:spPr/>
      <dgm:t>
        <a:bodyPr/>
        <a:lstStyle/>
        <a:p>
          <a:r>
            <a:rPr lang="en-US" sz="2800" b="1" dirty="0" smtClean="0"/>
            <a:t>UNCOATING</a:t>
          </a:r>
          <a:endParaRPr lang="en-US" sz="2800" b="1" dirty="0"/>
        </a:p>
      </dgm:t>
    </dgm:pt>
    <dgm:pt modelId="{9A3361BE-3BA8-45A2-B246-A66CD7B14B44}" type="parTrans" cxnId="{E8A203F6-7DB2-4EA8-8EAE-28C89534E01D}">
      <dgm:prSet/>
      <dgm:spPr/>
      <dgm:t>
        <a:bodyPr/>
        <a:lstStyle/>
        <a:p>
          <a:endParaRPr lang="en-US"/>
        </a:p>
      </dgm:t>
    </dgm:pt>
    <dgm:pt modelId="{CCF260CC-0D83-47E2-A4F6-89B28979DECE}" type="sibTrans" cxnId="{E8A203F6-7DB2-4EA8-8EAE-28C89534E01D}">
      <dgm:prSet custT="1"/>
      <dgm:spPr/>
      <dgm:t>
        <a:bodyPr/>
        <a:lstStyle/>
        <a:p>
          <a:endParaRPr lang="en-US" sz="1100" b="1"/>
        </a:p>
      </dgm:t>
    </dgm:pt>
    <dgm:pt modelId="{B5B358C6-BE37-449F-82EA-7CFFBF192BC7}">
      <dgm:prSet phldrT="[Text]" custT="1"/>
      <dgm:spPr/>
      <dgm:t>
        <a:bodyPr/>
        <a:lstStyle/>
        <a:p>
          <a:r>
            <a:rPr lang="en-US" sz="2800" b="1" dirty="0" smtClean="0"/>
            <a:t>EARLLY PROTEIN SYNTHESIS </a:t>
          </a:r>
          <a:endParaRPr lang="en-US" sz="2800" b="1" dirty="0"/>
        </a:p>
      </dgm:t>
    </dgm:pt>
    <dgm:pt modelId="{AD7B259F-85A5-45C1-A604-BAF3C39738A5}" type="parTrans" cxnId="{39EE8ABB-8B55-4986-8646-B0E909E66D29}">
      <dgm:prSet/>
      <dgm:spPr/>
      <dgm:t>
        <a:bodyPr/>
        <a:lstStyle/>
        <a:p>
          <a:endParaRPr lang="en-US"/>
        </a:p>
      </dgm:t>
    </dgm:pt>
    <dgm:pt modelId="{469A0C45-93CF-466F-ADA6-EAFEACD8524E}" type="sibTrans" cxnId="{39EE8ABB-8B55-4986-8646-B0E909E66D29}">
      <dgm:prSet custT="1"/>
      <dgm:spPr/>
      <dgm:t>
        <a:bodyPr/>
        <a:lstStyle/>
        <a:p>
          <a:endParaRPr lang="en-US" sz="1100" b="1"/>
        </a:p>
      </dgm:t>
    </dgm:pt>
    <dgm:pt modelId="{E6F26474-1FB9-4E3C-8305-A46F5BBAC8AE}">
      <dgm:prSet phldrT="[Text]" custT="1"/>
      <dgm:spPr/>
      <dgm:t>
        <a:bodyPr/>
        <a:lstStyle/>
        <a:p>
          <a:r>
            <a:rPr lang="en-US" sz="2800" b="1" dirty="0" smtClean="0"/>
            <a:t>NUCLEIC ACID SYNTHESIS </a:t>
          </a:r>
          <a:endParaRPr lang="en-US" sz="2800" b="1" dirty="0"/>
        </a:p>
      </dgm:t>
    </dgm:pt>
    <dgm:pt modelId="{DBA62144-E7D8-4E90-80DE-1AE77A6CEAE7}" type="parTrans" cxnId="{E9CA0264-1AB8-4D66-B5D1-DA097C9CA1B9}">
      <dgm:prSet/>
      <dgm:spPr/>
      <dgm:t>
        <a:bodyPr/>
        <a:lstStyle/>
        <a:p>
          <a:endParaRPr lang="en-US"/>
        </a:p>
      </dgm:t>
    </dgm:pt>
    <dgm:pt modelId="{D4861147-D804-47AB-8306-2753C2311A30}" type="sibTrans" cxnId="{E9CA0264-1AB8-4D66-B5D1-DA097C9CA1B9}">
      <dgm:prSet custT="1"/>
      <dgm:spPr/>
      <dgm:t>
        <a:bodyPr/>
        <a:lstStyle/>
        <a:p>
          <a:endParaRPr lang="en-US" sz="1100" b="1"/>
        </a:p>
      </dgm:t>
    </dgm:pt>
    <dgm:pt modelId="{CE7CC935-60C8-4CFA-BA73-30EF99408CB3}">
      <dgm:prSet phldrT="[Text]" custT="1"/>
      <dgm:spPr/>
      <dgm:t>
        <a:bodyPr/>
        <a:lstStyle/>
        <a:p>
          <a:r>
            <a:rPr lang="en-US" sz="2800" b="1" dirty="0" smtClean="0"/>
            <a:t>PROTEIN SYNTHESIS AND PROCESSING </a:t>
          </a:r>
          <a:endParaRPr lang="en-US" sz="2800" b="1" dirty="0"/>
        </a:p>
      </dgm:t>
    </dgm:pt>
    <dgm:pt modelId="{5CCCBB75-982E-40B2-A8D9-FB37705FDFEC}" type="parTrans" cxnId="{E40ED0BA-9C87-42AB-85B0-32A1AF420143}">
      <dgm:prSet/>
      <dgm:spPr/>
      <dgm:t>
        <a:bodyPr/>
        <a:lstStyle/>
        <a:p>
          <a:endParaRPr lang="en-US"/>
        </a:p>
      </dgm:t>
    </dgm:pt>
    <dgm:pt modelId="{5E5C5755-B17A-4601-B6D1-4BB6535DD482}" type="sibTrans" cxnId="{E40ED0BA-9C87-42AB-85B0-32A1AF420143}">
      <dgm:prSet custT="1"/>
      <dgm:spPr/>
      <dgm:t>
        <a:bodyPr/>
        <a:lstStyle/>
        <a:p>
          <a:endParaRPr lang="en-US" sz="1100" b="1"/>
        </a:p>
      </dgm:t>
    </dgm:pt>
    <dgm:pt modelId="{F5D6658D-6BFD-4086-8799-5902CAC0FAFB}">
      <dgm:prSet phldrT="[Text]" custT="1"/>
      <dgm:spPr/>
      <dgm:t>
        <a:bodyPr/>
        <a:lstStyle/>
        <a:p>
          <a:r>
            <a:rPr lang="en-US" sz="2800" b="1" dirty="0" smtClean="0"/>
            <a:t>RELEASE OF PROGENY VIRUS </a:t>
          </a:r>
          <a:endParaRPr lang="en-US" sz="2800" b="1" dirty="0"/>
        </a:p>
      </dgm:t>
    </dgm:pt>
    <dgm:pt modelId="{6A58F2ED-6A29-4407-BC6E-2AF44B4E161D}" type="parTrans" cxnId="{001A501D-0DAC-48F1-8231-8726024B85D0}">
      <dgm:prSet/>
      <dgm:spPr/>
      <dgm:t>
        <a:bodyPr/>
        <a:lstStyle/>
        <a:p>
          <a:endParaRPr lang="en-US"/>
        </a:p>
      </dgm:t>
    </dgm:pt>
    <dgm:pt modelId="{211E9061-AE9A-4266-91E7-E47C02BE4807}" type="sibTrans" cxnId="{001A501D-0DAC-48F1-8231-8726024B85D0}">
      <dgm:prSet/>
      <dgm:spPr/>
      <dgm:t>
        <a:bodyPr/>
        <a:lstStyle/>
        <a:p>
          <a:endParaRPr lang="en-US"/>
        </a:p>
      </dgm:t>
    </dgm:pt>
    <dgm:pt modelId="{1F93587C-4112-4BC6-A2B0-02D962020FCC}" type="pres">
      <dgm:prSet presAssocID="{DE1A9F38-3EC5-4524-8EF3-796346FB60C2}" presName="linearFlow" presStyleCnt="0">
        <dgm:presLayoutVars>
          <dgm:resizeHandles val="exact"/>
        </dgm:presLayoutVars>
      </dgm:prSet>
      <dgm:spPr/>
    </dgm:pt>
    <dgm:pt modelId="{37E65B5E-1E46-49DE-93DC-7C1FA28A4A19}" type="pres">
      <dgm:prSet presAssocID="{A3DEE7A8-CF39-4B32-A00D-46994105B469}" presName="node" presStyleLbl="node1" presStyleIdx="0" presStyleCnt="9" custScaleX="9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37CF3-1C68-43F9-8AE9-1F096281262F}" type="pres">
      <dgm:prSet presAssocID="{9C39198A-663B-4CE5-9574-AEAC3B0B5C5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0C338452-F26E-46BF-A248-A76C6B3CF32D}" type="pres">
      <dgm:prSet presAssocID="{9C39198A-663B-4CE5-9574-AEAC3B0B5C52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10F45CBA-0E93-4AE5-A84C-677B034B7FF2}" type="pres">
      <dgm:prSet presAssocID="{E960BBFD-04CA-4AB3-BEA3-46E1DD837801}" presName="node" presStyleLbl="node1" presStyleIdx="1" presStyleCnt="9" custScaleX="9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440F7-A9EA-4414-BB11-BDE42FDB089F}" type="pres">
      <dgm:prSet presAssocID="{38955180-5A1F-4F86-BD88-BB8F93EDB75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697D96A0-4DA5-42E5-9F37-B7038D16F2E1}" type="pres">
      <dgm:prSet presAssocID="{38955180-5A1F-4F86-BD88-BB8F93EDB756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D3B3F25-0B4A-4EAB-AAB9-8D0DD38C5308}" type="pres">
      <dgm:prSet presAssocID="{F7205218-7388-4D2E-BABA-14D14DC7EF1C}" presName="node" presStyleLbl="node1" presStyleIdx="2" presStyleCnt="9" custScaleX="9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420AB-CB5C-42F3-B2B6-A5202367322A}" type="pres">
      <dgm:prSet presAssocID="{A6B3ED90-25A3-40F7-BCCF-871915C75F03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92396CF-C21A-4EE6-83CA-02846C6D4500}" type="pres">
      <dgm:prSet presAssocID="{A6B3ED90-25A3-40F7-BCCF-871915C75F03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CB90187B-CFB0-4D25-BEDB-29BDBCA3490C}" type="pres">
      <dgm:prSet presAssocID="{E2861A3A-923C-41FB-8FD4-0306AD279E59}" presName="node" presStyleLbl="node1" presStyleIdx="3" presStyleCnt="9" custScaleX="9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B4722-F09D-4EC8-B576-0265B06E6251}" type="pres">
      <dgm:prSet presAssocID="{CCF260CC-0D83-47E2-A4F6-89B28979DECE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455603C-B9DE-4DC2-B95D-CA141593A2AA}" type="pres">
      <dgm:prSet presAssocID="{CCF260CC-0D83-47E2-A4F6-89B28979DECE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15AA78DE-16DB-4A9E-8973-69D07B2FBE70}" type="pres">
      <dgm:prSet presAssocID="{B5B358C6-BE37-449F-82EA-7CFFBF192BC7}" presName="node" presStyleLbl="node1" presStyleIdx="4" presStyleCnt="9" custScaleX="9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0CBB3-4432-48B1-8237-8B76B9C1F0C4}" type="pres">
      <dgm:prSet presAssocID="{469A0C45-93CF-466F-ADA6-EAFEACD8524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992CD062-281D-4F11-ADBC-AD155A4A83DD}" type="pres">
      <dgm:prSet presAssocID="{469A0C45-93CF-466F-ADA6-EAFEACD8524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69E39478-E599-4A5D-AFC4-C6BFE3624979}" type="pres">
      <dgm:prSet presAssocID="{E6F26474-1FB9-4E3C-8305-A46F5BBAC8AE}" presName="node" presStyleLbl="node1" presStyleIdx="5" presStyleCnt="9" custScaleX="9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8D43A-A2DE-4626-B663-A4CD4A8F3A05}" type="pres">
      <dgm:prSet presAssocID="{D4861147-D804-47AB-8306-2753C2311A30}" presName="sibTrans" presStyleLbl="sibTrans2D1" presStyleIdx="5" presStyleCnt="8"/>
      <dgm:spPr/>
      <dgm:t>
        <a:bodyPr/>
        <a:lstStyle/>
        <a:p>
          <a:endParaRPr lang="en-US"/>
        </a:p>
      </dgm:t>
    </dgm:pt>
    <dgm:pt modelId="{713CF50B-CB26-41E8-A216-BB50ED34ED60}" type="pres">
      <dgm:prSet presAssocID="{D4861147-D804-47AB-8306-2753C2311A3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FA688E3F-F7E8-4609-A630-B6518A7415B0}" type="pres">
      <dgm:prSet presAssocID="{CE7CC935-60C8-4CFA-BA73-30EF99408CB3}" presName="node" presStyleLbl="node1" presStyleIdx="6" presStyleCnt="9" custScaleX="941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57324-3978-4D46-B2AC-FA55DAE58790}" type="pres">
      <dgm:prSet presAssocID="{5E5C5755-B17A-4601-B6D1-4BB6535DD482}" presName="sibTrans" presStyleLbl="sibTrans2D1" presStyleIdx="6" presStyleCnt="8"/>
      <dgm:spPr/>
      <dgm:t>
        <a:bodyPr/>
        <a:lstStyle/>
        <a:p>
          <a:endParaRPr lang="en-US"/>
        </a:p>
      </dgm:t>
    </dgm:pt>
    <dgm:pt modelId="{E9BA2507-93AA-44D3-B62D-0135D55097DC}" type="pres">
      <dgm:prSet presAssocID="{5E5C5755-B17A-4601-B6D1-4BB6535DD48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5B94DF7-4542-4659-965D-E470C40D8618}" type="pres">
      <dgm:prSet presAssocID="{0ACB2C5F-4FC0-4FE7-979E-1F360C2751AB}" presName="node" presStyleLbl="node1" presStyleIdx="7" presStyleCnt="9" custScaleX="947552" custScaleY="115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E70AF-7C2B-45BA-A765-9752BB3E819E}" type="pres">
      <dgm:prSet presAssocID="{049CBDD1-4DB1-4E06-885A-488839EC0DB9}" presName="sibTrans" presStyleLbl="sibTrans2D1" presStyleIdx="7" presStyleCnt="8"/>
      <dgm:spPr/>
      <dgm:t>
        <a:bodyPr/>
        <a:lstStyle/>
        <a:p>
          <a:endParaRPr lang="en-US"/>
        </a:p>
      </dgm:t>
    </dgm:pt>
    <dgm:pt modelId="{B01B8FAC-5819-47D8-BD6B-0C5E82D95AE1}" type="pres">
      <dgm:prSet presAssocID="{049CBDD1-4DB1-4E06-885A-488839EC0DB9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0593A465-8F72-48D2-A9D1-E54A43F8E57C}" type="pres">
      <dgm:prSet presAssocID="{F5D6658D-6BFD-4086-8799-5902CAC0FAFB}" presName="node" presStyleLbl="node1" presStyleIdx="8" presStyleCnt="9" custScaleX="947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8DAFBD-B735-4B27-A390-9141BC44CF78}" srcId="{DE1A9F38-3EC5-4524-8EF3-796346FB60C2}" destId="{0ACB2C5F-4FC0-4FE7-979E-1F360C2751AB}" srcOrd="7" destOrd="0" parTransId="{71BFA717-6D2F-4CE3-B7D1-1B8143EF3E2B}" sibTransId="{049CBDD1-4DB1-4E06-885A-488839EC0DB9}"/>
    <dgm:cxn modelId="{E8A203F6-7DB2-4EA8-8EAE-28C89534E01D}" srcId="{DE1A9F38-3EC5-4524-8EF3-796346FB60C2}" destId="{E2861A3A-923C-41FB-8FD4-0306AD279E59}" srcOrd="3" destOrd="0" parTransId="{9A3361BE-3BA8-45A2-B246-A66CD7B14B44}" sibTransId="{CCF260CC-0D83-47E2-A4F6-89B28979DECE}"/>
    <dgm:cxn modelId="{16FE605B-C195-4E8F-809F-4CE51C7FC2EC}" type="presOf" srcId="{5E5C5755-B17A-4601-B6D1-4BB6535DD482}" destId="{17657324-3978-4D46-B2AC-FA55DAE58790}" srcOrd="0" destOrd="0" presId="urn:microsoft.com/office/officeart/2005/8/layout/process2"/>
    <dgm:cxn modelId="{39EE8ABB-8B55-4986-8646-B0E909E66D29}" srcId="{DE1A9F38-3EC5-4524-8EF3-796346FB60C2}" destId="{B5B358C6-BE37-449F-82EA-7CFFBF192BC7}" srcOrd="4" destOrd="0" parTransId="{AD7B259F-85A5-45C1-A604-BAF3C39738A5}" sibTransId="{469A0C45-93CF-466F-ADA6-EAFEACD8524E}"/>
    <dgm:cxn modelId="{357B2D2E-45B5-4477-937B-912FEA277B45}" type="presOf" srcId="{B5B358C6-BE37-449F-82EA-7CFFBF192BC7}" destId="{15AA78DE-16DB-4A9E-8973-69D07B2FBE70}" srcOrd="0" destOrd="0" presId="urn:microsoft.com/office/officeart/2005/8/layout/process2"/>
    <dgm:cxn modelId="{CA080912-8AB2-4175-9248-2131CD1C71F5}" type="presOf" srcId="{D4861147-D804-47AB-8306-2753C2311A30}" destId="{713CF50B-CB26-41E8-A216-BB50ED34ED60}" srcOrd="1" destOrd="0" presId="urn:microsoft.com/office/officeart/2005/8/layout/process2"/>
    <dgm:cxn modelId="{4D95BDC7-04D3-4920-8BAB-F8EB63E433BD}" type="presOf" srcId="{9C39198A-663B-4CE5-9574-AEAC3B0B5C52}" destId="{27837CF3-1C68-43F9-8AE9-1F096281262F}" srcOrd="0" destOrd="0" presId="urn:microsoft.com/office/officeart/2005/8/layout/process2"/>
    <dgm:cxn modelId="{65B86819-3B45-4388-8745-929458B30944}" srcId="{DE1A9F38-3EC5-4524-8EF3-796346FB60C2}" destId="{E960BBFD-04CA-4AB3-BEA3-46E1DD837801}" srcOrd="1" destOrd="0" parTransId="{BB7E2D6E-8A6F-417C-8307-10149AABDA8B}" sibTransId="{38955180-5A1F-4F86-BD88-BB8F93EDB756}"/>
    <dgm:cxn modelId="{C26B48BF-7969-419C-A3E5-7CBB098EE4E2}" type="presOf" srcId="{469A0C45-93CF-466F-ADA6-EAFEACD8524E}" destId="{992CD062-281D-4F11-ADBC-AD155A4A83DD}" srcOrd="1" destOrd="0" presId="urn:microsoft.com/office/officeart/2005/8/layout/process2"/>
    <dgm:cxn modelId="{875372CE-A17D-4F9F-93BB-DA63064DA16A}" type="presOf" srcId="{38955180-5A1F-4F86-BD88-BB8F93EDB756}" destId="{697D96A0-4DA5-42E5-9F37-B7038D16F2E1}" srcOrd="1" destOrd="0" presId="urn:microsoft.com/office/officeart/2005/8/layout/process2"/>
    <dgm:cxn modelId="{D7D51EE9-D695-47AC-A421-F6FCC52CB4F1}" srcId="{DE1A9F38-3EC5-4524-8EF3-796346FB60C2}" destId="{A3DEE7A8-CF39-4B32-A00D-46994105B469}" srcOrd="0" destOrd="0" parTransId="{E23D1283-E7C3-4262-80B5-60B54CEABB6C}" sibTransId="{9C39198A-663B-4CE5-9574-AEAC3B0B5C52}"/>
    <dgm:cxn modelId="{3B40FB03-A8FA-459C-966E-766B4A72A6C7}" type="presOf" srcId="{E960BBFD-04CA-4AB3-BEA3-46E1DD837801}" destId="{10F45CBA-0E93-4AE5-A84C-677B034B7FF2}" srcOrd="0" destOrd="0" presId="urn:microsoft.com/office/officeart/2005/8/layout/process2"/>
    <dgm:cxn modelId="{001A501D-0DAC-48F1-8231-8726024B85D0}" srcId="{DE1A9F38-3EC5-4524-8EF3-796346FB60C2}" destId="{F5D6658D-6BFD-4086-8799-5902CAC0FAFB}" srcOrd="8" destOrd="0" parTransId="{6A58F2ED-6A29-4407-BC6E-2AF44B4E161D}" sibTransId="{211E9061-AE9A-4266-91E7-E47C02BE4807}"/>
    <dgm:cxn modelId="{A6A6CC16-80E0-441A-9A24-D021301D17A8}" type="presOf" srcId="{E6F26474-1FB9-4E3C-8305-A46F5BBAC8AE}" destId="{69E39478-E599-4A5D-AFC4-C6BFE3624979}" srcOrd="0" destOrd="0" presId="urn:microsoft.com/office/officeart/2005/8/layout/process2"/>
    <dgm:cxn modelId="{7D053CBB-F175-41B1-89E6-BF78AC3FB765}" type="presOf" srcId="{38955180-5A1F-4F86-BD88-BB8F93EDB756}" destId="{C66440F7-A9EA-4414-BB11-BDE42FDB089F}" srcOrd="0" destOrd="0" presId="urn:microsoft.com/office/officeart/2005/8/layout/process2"/>
    <dgm:cxn modelId="{60E84276-B0B5-46B2-B4A1-B12F151E6BFD}" type="presOf" srcId="{F7205218-7388-4D2E-BABA-14D14DC7EF1C}" destId="{4D3B3F25-0B4A-4EAB-AAB9-8D0DD38C5308}" srcOrd="0" destOrd="0" presId="urn:microsoft.com/office/officeart/2005/8/layout/process2"/>
    <dgm:cxn modelId="{26C4D169-5548-41FF-B9DD-F26CAB252D47}" type="presOf" srcId="{DE1A9F38-3EC5-4524-8EF3-796346FB60C2}" destId="{1F93587C-4112-4BC6-A2B0-02D962020FCC}" srcOrd="0" destOrd="0" presId="urn:microsoft.com/office/officeart/2005/8/layout/process2"/>
    <dgm:cxn modelId="{88603873-7F61-418B-9F72-0D91FACBCDB6}" type="presOf" srcId="{E2861A3A-923C-41FB-8FD4-0306AD279E59}" destId="{CB90187B-CFB0-4D25-BEDB-29BDBCA3490C}" srcOrd="0" destOrd="0" presId="urn:microsoft.com/office/officeart/2005/8/layout/process2"/>
    <dgm:cxn modelId="{098B315B-78B1-46F8-A00A-3A5F3E657FAF}" type="presOf" srcId="{F5D6658D-6BFD-4086-8799-5902CAC0FAFB}" destId="{0593A465-8F72-48D2-A9D1-E54A43F8E57C}" srcOrd="0" destOrd="0" presId="urn:microsoft.com/office/officeart/2005/8/layout/process2"/>
    <dgm:cxn modelId="{E9CA0264-1AB8-4D66-B5D1-DA097C9CA1B9}" srcId="{DE1A9F38-3EC5-4524-8EF3-796346FB60C2}" destId="{E6F26474-1FB9-4E3C-8305-A46F5BBAC8AE}" srcOrd="5" destOrd="0" parTransId="{DBA62144-E7D8-4E90-80DE-1AE77A6CEAE7}" sibTransId="{D4861147-D804-47AB-8306-2753C2311A30}"/>
    <dgm:cxn modelId="{9F3F4022-ADC8-43A4-BE49-BE7D123CB6A7}" type="presOf" srcId="{CCF260CC-0D83-47E2-A4F6-89B28979DECE}" destId="{2455603C-B9DE-4DC2-B95D-CA141593A2AA}" srcOrd="1" destOrd="0" presId="urn:microsoft.com/office/officeart/2005/8/layout/process2"/>
    <dgm:cxn modelId="{677E74F7-A645-4D92-9AD2-518F8103FDA9}" srcId="{DE1A9F38-3EC5-4524-8EF3-796346FB60C2}" destId="{F7205218-7388-4D2E-BABA-14D14DC7EF1C}" srcOrd="2" destOrd="0" parTransId="{981A2421-E840-472C-BD6F-442F2BF8B6D8}" sibTransId="{A6B3ED90-25A3-40F7-BCCF-871915C75F03}"/>
    <dgm:cxn modelId="{068AF732-3749-47DE-9B3A-63E984D04E1B}" type="presOf" srcId="{A6B3ED90-25A3-40F7-BCCF-871915C75F03}" destId="{8A1420AB-CB5C-42F3-B2B6-A5202367322A}" srcOrd="0" destOrd="0" presId="urn:microsoft.com/office/officeart/2005/8/layout/process2"/>
    <dgm:cxn modelId="{4446F5E3-E383-4952-A70E-2C098708681C}" type="presOf" srcId="{D4861147-D804-47AB-8306-2753C2311A30}" destId="{EC88D43A-A2DE-4626-B663-A4CD4A8F3A05}" srcOrd="0" destOrd="0" presId="urn:microsoft.com/office/officeart/2005/8/layout/process2"/>
    <dgm:cxn modelId="{DD14DE54-78F3-40E2-A26E-46E1A49866C3}" type="presOf" srcId="{CCF260CC-0D83-47E2-A4F6-89B28979DECE}" destId="{AEFB4722-F09D-4EC8-B576-0265B06E6251}" srcOrd="0" destOrd="0" presId="urn:microsoft.com/office/officeart/2005/8/layout/process2"/>
    <dgm:cxn modelId="{429CCCC4-E9F4-4015-97C7-2C6D1BE3BE87}" type="presOf" srcId="{A6B3ED90-25A3-40F7-BCCF-871915C75F03}" destId="{092396CF-C21A-4EE6-83CA-02846C6D4500}" srcOrd="1" destOrd="0" presId="urn:microsoft.com/office/officeart/2005/8/layout/process2"/>
    <dgm:cxn modelId="{E199ACA4-B56E-4F37-9DA6-C3A62C2433D6}" type="presOf" srcId="{0ACB2C5F-4FC0-4FE7-979E-1F360C2751AB}" destId="{75B94DF7-4542-4659-965D-E470C40D8618}" srcOrd="0" destOrd="0" presId="urn:microsoft.com/office/officeart/2005/8/layout/process2"/>
    <dgm:cxn modelId="{FFF94704-7EEE-43C6-8319-57801A7501F9}" type="presOf" srcId="{469A0C45-93CF-466F-ADA6-EAFEACD8524E}" destId="{8E20CBB3-4432-48B1-8237-8B76B9C1F0C4}" srcOrd="0" destOrd="0" presId="urn:microsoft.com/office/officeart/2005/8/layout/process2"/>
    <dgm:cxn modelId="{56C0E08E-9825-4016-9CF5-D74A94FEE4A5}" type="presOf" srcId="{049CBDD1-4DB1-4E06-885A-488839EC0DB9}" destId="{B01B8FAC-5819-47D8-BD6B-0C5E82D95AE1}" srcOrd="1" destOrd="0" presId="urn:microsoft.com/office/officeart/2005/8/layout/process2"/>
    <dgm:cxn modelId="{1FA514C5-5144-436B-A962-53952A331FCA}" type="presOf" srcId="{049CBDD1-4DB1-4E06-885A-488839EC0DB9}" destId="{F67E70AF-7C2B-45BA-A765-9752BB3E819E}" srcOrd="0" destOrd="0" presId="urn:microsoft.com/office/officeart/2005/8/layout/process2"/>
    <dgm:cxn modelId="{F44B3DD5-7766-4FF0-B8C6-7A636D844A83}" type="presOf" srcId="{CE7CC935-60C8-4CFA-BA73-30EF99408CB3}" destId="{FA688E3F-F7E8-4609-A630-B6518A7415B0}" srcOrd="0" destOrd="0" presId="urn:microsoft.com/office/officeart/2005/8/layout/process2"/>
    <dgm:cxn modelId="{F9D1B25C-6C5E-40B6-BA6F-FFB21C5319E7}" type="presOf" srcId="{A3DEE7A8-CF39-4B32-A00D-46994105B469}" destId="{37E65B5E-1E46-49DE-93DC-7C1FA28A4A19}" srcOrd="0" destOrd="0" presId="urn:microsoft.com/office/officeart/2005/8/layout/process2"/>
    <dgm:cxn modelId="{3E832D76-1915-4825-B91D-8B56FDCB629B}" type="presOf" srcId="{5E5C5755-B17A-4601-B6D1-4BB6535DD482}" destId="{E9BA2507-93AA-44D3-B62D-0135D55097DC}" srcOrd="1" destOrd="0" presId="urn:microsoft.com/office/officeart/2005/8/layout/process2"/>
    <dgm:cxn modelId="{E40ED0BA-9C87-42AB-85B0-32A1AF420143}" srcId="{DE1A9F38-3EC5-4524-8EF3-796346FB60C2}" destId="{CE7CC935-60C8-4CFA-BA73-30EF99408CB3}" srcOrd="6" destOrd="0" parTransId="{5CCCBB75-982E-40B2-A8D9-FB37705FDFEC}" sibTransId="{5E5C5755-B17A-4601-B6D1-4BB6535DD482}"/>
    <dgm:cxn modelId="{1E9ADD20-2072-4259-B849-10A664C9456A}" type="presOf" srcId="{9C39198A-663B-4CE5-9574-AEAC3B0B5C52}" destId="{0C338452-F26E-46BF-A248-A76C6B3CF32D}" srcOrd="1" destOrd="0" presId="urn:microsoft.com/office/officeart/2005/8/layout/process2"/>
    <dgm:cxn modelId="{98BEF8E3-D9EE-4F90-965C-30B4D65EB20A}" type="presParOf" srcId="{1F93587C-4112-4BC6-A2B0-02D962020FCC}" destId="{37E65B5E-1E46-49DE-93DC-7C1FA28A4A19}" srcOrd="0" destOrd="0" presId="urn:microsoft.com/office/officeart/2005/8/layout/process2"/>
    <dgm:cxn modelId="{F9CF1C2B-AE7F-427C-9238-709110C76924}" type="presParOf" srcId="{1F93587C-4112-4BC6-A2B0-02D962020FCC}" destId="{27837CF3-1C68-43F9-8AE9-1F096281262F}" srcOrd="1" destOrd="0" presId="urn:microsoft.com/office/officeart/2005/8/layout/process2"/>
    <dgm:cxn modelId="{8546A800-ECDD-48D3-9958-25DEB729B87C}" type="presParOf" srcId="{27837CF3-1C68-43F9-8AE9-1F096281262F}" destId="{0C338452-F26E-46BF-A248-A76C6B3CF32D}" srcOrd="0" destOrd="0" presId="urn:microsoft.com/office/officeart/2005/8/layout/process2"/>
    <dgm:cxn modelId="{CEEF5537-1806-4171-9B1F-6A4FBC38208C}" type="presParOf" srcId="{1F93587C-4112-4BC6-A2B0-02D962020FCC}" destId="{10F45CBA-0E93-4AE5-A84C-677B034B7FF2}" srcOrd="2" destOrd="0" presId="urn:microsoft.com/office/officeart/2005/8/layout/process2"/>
    <dgm:cxn modelId="{1846B7E0-2761-43C7-A82F-416BFAC515F7}" type="presParOf" srcId="{1F93587C-4112-4BC6-A2B0-02D962020FCC}" destId="{C66440F7-A9EA-4414-BB11-BDE42FDB089F}" srcOrd="3" destOrd="0" presId="urn:microsoft.com/office/officeart/2005/8/layout/process2"/>
    <dgm:cxn modelId="{89552026-2040-4606-B66C-33364F71CA66}" type="presParOf" srcId="{C66440F7-A9EA-4414-BB11-BDE42FDB089F}" destId="{697D96A0-4DA5-42E5-9F37-B7038D16F2E1}" srcOrd="0" destOrd="0" presId="urn:microsoft.com/office/officeart/2005/8/layout/process2"/>
    <dgm:cxn modelId="{5F8A9FB7-007A-46DA-BB05-4EC1B377DB8B}" type="presParOf" srcId="{1F93587C-4112-4BC6-A2B0-02D962020FCC}" destId="{4D3B3F25-0B4A-4EAB-AAB9-8D0DD38C5308}" srcOrd="4" destOrd="0" presId="urn:microsoft.com/office/officeart/2005/8/layout/process2"/>
    <dgm:cxn modelId="{D8F5823D-79C4-4728-AEC6-0C323A389A74}" type="presParOf" srcId="{1F93587C-4112-4BC6-A2B0-02D962020FCC}" destId="{8A1420AB-CB5C-42F3-B2B6-A5202367322A}" srcOrd="5" destOrd="0" presId="urn:microsoft.com/office/officeart/2005/8/layout/process2"/>
    <dgm:cxn modelId="{69585378-F4D8-4E64-866E-87537F0AE6A9}" type="presParOf" srcId="{8A1420AB-CB5C-42F3-B2B6-A5202367322A}" destId="{092396CF-C21A-4EE6-83CA-02846C6D4500}" srcOrd="0" destOrd="0" presId="urn:microsoft.com/office/officeart/2005/8/layout/process2"/>
    <dgm:cxn modelId="{EE79A138-80A9-4FC3-8C36-03166B0FCD7D}" type="presParOf" srcId="{1F93587C-4112-4BC6-A2B0-02D962020FCC}" destId="{CB90187B-CFB0-4D25-BEDB-29BDBCA3490C}" srcOrd="6" destOrd="0" presId="urn:microsoft.com/office/officeart/2005/8/layout/process2"/>
    <dgm:cxn modelId="{F73C8F73-61A7-415B-B606-E5A73343387E}" type="presParOf" srcId="{1F93587C-4112-4BC6-A2B0-02D962020FCC}" destId="{AEFB4722-F09D-4EC8-B576-0265B06E6251}" srcOrd="7" destOrd="0" presId="urn:microsoft.com/office/officeart/2005/8/layout/process2"/>
    <dgm:cxn modelId="{24D680CB-F3D9-483B-B4EE-3E721F105018}" type="presParOf" srcId="{AEFB4722-F09D-4EC8-B576-0265B06E6251}" destId="{2455603C-B9DE-4DC2-B95D-CA141593A2AA}" srcOrd="0" destOrd="0" presId="urn:microsoft.com/office/officeart/2005/8/layout/process2"/>
    <dgm:cxn modelId="{377500B0-B8F6-41E5-A565-77A2898C05F0}" type="presParOf" srcId="{1F93587C-4112-4BC6-A2B0-02D962020FCC}" destId="{15AA78DE-16DB-4A9E-8973-69D07B2FBE70}" srcOrd="8" destOrd="0" presId="urn:microsoft.com/office/officeart/2005/8/layout/process2"/>
    <dgm:cxn modelId="{C031350E-E1AE-49C3-B02B-CC0D13D0EE95}" type="presParOf" srcId="{1F93587C-4112-4BC6-A2B0-02D962020FCC}" destId="{8E20CBB3-4432-48B1-8237-8B76B9C1F0C4}" srcOrd="9" destOrd="0" presId="urn:microsoft.com/office/officeart/2005/8/layout/process2"/>
    <dgm:cxn modelId="{04400A16-ABD2-4DBC-9824-6AEBBB7FC7AB}" type="presParOf" srcId="{8E20CBB3-4432-48B1-8237-8B76B9C1F0C4}" destId="{992CD062-281D-4F11-ADBC-AD155A4A83DD}" srcOrd="0" destOrd="0" presId="urn:microsoft.com/office/officeart/2005/8/layout/process2"/>
    <dgm:cxn modelId="{C6A9E07D-2B0F-4B26-8F4F-B6BD69A24161}" type="presParOf" srcId="{1F93587C-4112-4BC6-A2B0-02D962020FCC}" destId="{69E39478-E599-4A5D-AFC4-C6BFE3624979}" srcOrd="10" destOrd="0" presId="urn:microsoft.com/office/officeart/2005/8/layout/process2"/>
    <dgm:cxn modelId="{610C7B2D-7EA0-4233-AAB7-3E87C6FB68BD}" type="presParOf" srcId="{1F93587C-4112-4BC6-A2B0-02D962020FCC}" destId="{EC88D43A-A2DE-4626-B663-A4CD4A8F3A05}" srcOrd="11" destOrd="0" presId="urn:microsoft.com/office/officeart/2005/8/layout/process2"/>
    <dgm:cxn modelId="{8FC38806-5158-48FD-B112-44B769D6FBBF}" type="presParOf" srcId="{EC88D43A-A2DE-4626-B663-A4CD4A8F3A05}" destId="{713CF50B-CB26-41E8-A216-BB50ED34ED60}" srcOrd="0" destOrd="0" presId="urn:microsoft.com/office/officeart/2005/8/layout/process2"/>
    <dgm:cxn modelId="{CE52762C-A0C4-4D2B-9801-C5FB0352F5A5}" type="presParOf" srcId="{1F93587C-4112-4BC6-A2B0-02D962020FCC}" destId="{FA688E3F-F7E8-4609-A630-B6518A7415B0}" srcOrd="12" destOrd="0" presId="urn:microsoft.com/office/officeart/2005/8/layout/process2"/>
    <dgm:cxn modelId="{CDEACF5C-D84B-4BEB-89F7-3D03A4AD7FBF}" type="presParOf" srcId="{1F93587C-4112-4BC6-A2B0-02D962020FCC}" destId="{17657324-3978-4D46-B2AC-FA55DAE58790}" srcOrd="13" destOrd="0" presId="urn:microsoft.com/office/officeart/2005/8/layout/process2"/>
    <dgm:cxn modelId="{3F10748A-F788-4C8E-9CF1-C16B969A133B}" type="presParOf" srcId="{17657324-3978-4D46-B2AC-FA55DAE58790}" destId="{E9BA2507-93AA-44D3-B62D-0135D55097DC}" srcOrd="0" destOrd="0" presId="urn:microsoft.com/office/officeart/2005/8/layout/process2"/>
    <dgm:cxn modelId="{5247ECC4-53DB-496E-A50A-B5AF5784683F}" type="presParOf" srcId="{1F93587C-4112-4BC6-A2B0-02D962020FCC}" destId="{75B94DF7-4542-4659-965D-E470C40D8618}" srcOrd="14" destOrd="0" presId="urn:microsoft.com/office/officeart/2005/8/layout/process2"/>
    <dgm:cxn modelId="{38A207BD-E0DD-4C30-A9ED-97307EDC40DB}" type="presParOf" srcId="{1F93587C-4112-4BC6-A2B0-02D962020FCC}" destId="{F67E70AF-7C2B-45BA-A765-9752BB3E819E}" srcOrd="15" destOrd="0" presId="urn:microsoft.com/office/officeart/2005/8/layout/process2"/>
    <dgm:cxn modelId="{ECF4E6BB-26E3-44E2-8813-E4E87100CCF4}" type="presParOf" srcId="{F67E70AF-7C2B-45BA-A765-9752BB3E819E}" destId="{B01B8FAC-5819-47D8-BD6B-0C5E82D95AE1}" srcOrd="0" destOrd="0" presId="urn:microsoft.com/office/officeart/2005/8/layout/process2"/>
    <dgm:cxn modelId="{C4C6172E-DCD0-4732-80B8-0AB84A96B1AD}" type="presParOf" srcId="{1F93587C-4112-4BC6-A2B0-02D962020FCC}" destId="{0593A465-8F72-48D2-A9D1-E54A43F8E57C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65B5E-1E46-49DE-93DC-7C1FA28A4A19}">
      <dsp:nvSpPr>
        <dsp:cNvPr id="0" name=""/>
        <dsp:cNvSpPr/>
      </dsp:nvSpPr>
      <dsp:spPr>
        <a:xfrm>
          <a:off x="24965" y="5137"/>
          <a:ext cx="8179669" cy="350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VIRUS</a:t>
          </a:r>
          <a:endParaRPr lang="en-US" sz="2800" b="1" kern="1200" dirty="0"/>
        </a:p>
      </dsp:txBody>
      <dsp:txXfrm>
        <a:off x="24965" y="5137"/>
        <a:ext cx="8179669" cy="350896"/>
      </dsp:txXfrm>
    </dsp:sp>
    <dsp:sp modelId="{27837CF3-1C68-43F9-8AE9-1F096281262F}">
      <dsp:nvSpPr>
        <dsp:cNvPr id="0" name=""/>
        <dsp:cNvSpPr/>
      </dsp:nvSpPr>
      <dsp:spPr>
        <a:xfrm rot="5400000">
          <a:off x="4049006" y="364806"/>
          <a:ext cx="131586" cy="1579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5400000">
        <a:off x="4049006" y="364806"/>
        <a:ext cx="131586" cy="157903"/>
      </dsp:txXfrm>
    </dsp:sp>
    <dsp:sp modelId="{10F45CBA-0E93-4AE5-A84C-677B034B7FF2}">
      <dsp:nvSpPr>
        <dsp:cNvPr id="0" name=""/>
        <dsp:cNvSpPr/>
      </dsp:nvSpPr>
      <dsp:spPr>
        <a:xfrm>
          <a:off x="24965" y="531482"/>
          <a:ext cx="8179669" cy="350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ATTACHMENT  TO HOST CELL</a:t>
          </a:r>
          <a:endParaRPr lang="en-US" sz="2800" b="1" kern="1200" dirty="0"/>
        </a:p>
      </dsp:txBody>
      <dsp:txXfrm>
        <a:off x="24965" y="531482"/>
        <a:ext cx="8179669" cy="350896"/>
      </dsp:txXfrm>
    </dsp:sp>
    <dsp:sp modelId="{C66440F7-A9EA-4414-BB11-BDE42FDB089F}">
      <dsp:nvSpPr>
        <dsp:cNvPr id="0" name=""/>
        <dsp:cNvSpPr/>
      </dsp:nvSpPr>
      <dsp:spPr>
        <a:xfrm rot="5400000">
          <a:off x="4049006" y="891151"/>
          <a:ext cx="131586" cy="1579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5400000">
        <a:off x="4049006" y="891151"/>
        <a:ext cx="131586" cy="157903"/>
      </dsp:txXfrm>
    </dsp:sp>
    <dsp:sp modelId="{4D3B3F25-0B4A-4EAB-AAB9-8D0DD38C5308}">
      <dsp:nvSpPr>
        <dsp:cNvPr id="0" name=""/>
        <dsp:cNvSpPr/>
      </dsp:nvSpPr>
      <dsp:spPr>
        <a:xfrm>
          <a:off x="24965" y="1057827"/>
          <a:ext cx="8179669" cy="350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PENETRATION</a:t>
          </a:r>
          <a:endParaRPr lang="en-US" sz="2800" b="1" kern="1200" dirty="0"/>
        </a:p>
      </dsp:txBody>
      <dsp:txXfrm>
        <a:off x="24965" y="1057827"/>
        <a:ext cx="8179669" cy="350896"/>
      </dsp:txXfrm>
    </dsp:sp>
    <dsp:sp modelId="{8A1420AB-CB5C-42F3-B2B6-A5202367322A}">
      <dsp:nvSpPr>
        <dsp:cNvPr id="0" name=""/>
        <dsp:cNvSpPr/>
      </dsp:nvSpPr>
      <dsp:spPr>
        <a:xfrm rot="5400000">
          <a:off x="4049006" y="1417497"/>
          <a:ext cx="131586" cy="1579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5400000">
        <a:off x="4049006" y="1417497"/>
        <a:ext cx="131586" cy="157903"/>
      </dsp:txXfrm>
    </dsp:sp>
    <dsp:sp modelId="{CB90187B-CFB0-4D25-BEDB-29BDBCA3490C}">
      <dsp:nvSpPr>
        <dsp:cNvPr id="0" name=""/>
        <dsp:cNvSpPr/>
      </dsp:nvSpPr>
      <dsp:spPr>
        <a:xfrm>
          <a:off x="24965" y="1584173"/>
          <a:ext cx="8179669" cy="350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UNCOATING</a:t>
          </a:r>
          <a:endParaRPr lang="en-US" sz="2800" b="1" kern="1200" dirty="0"/>
        </a:p>
      </dsp:txBody>
      <dsp:txXfrm>
        <a:off x="24965" y="1584173"/>
        <a:ext cx="8179669" cy="350896"/>
      </dsp:txXfrm>
    </dsp:sp>
    <dsp:sp modelId="{AEFB4722-F09D-4EC8-B576-0265B06E6251}">
      <dsp:nvSpPr>
        <dsp:cNvPr id="0" name=""/>
        <dsp:cNvSpPr/>
      </dsp:nvSpPr>
      <dsp:spPr>
        <a:xfrm rot="5400000">
          <a:off x="4049006" y="1943842"/>
          <a:ext cx="131586" cy="1579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5400000">
        <a:off x="4049006" y="1943842"/>
        <a:ext cx="131586" cy="157903"/>
      </dsp:txXfrm>
    </dsp:sp>
    <dsp:sp modelId="{15AA78DE-16DB-4A9E-8973-69D07B2FBE70}">
      <dsp:nvSpPr>
        <dsp:cNvPr id="0" name=""/>
        <dsp:cNvSpPr/>
      </dsp:nvSpPr>
      <dsp:spPr>
        <a:xfrm>
          <a:off x="24965" y="2110518"/>
          <a:ext cx="8179669" cy="350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EARLLY PROTEIN SYNTHESIS </a:t>
          </a:r>
          <a:endParaRPr lang="en-US" sz="2800" b="1" kern="1200" dirty="0"/>
        </a:p>
      </dsp:txBody>
      <dsp:txXfrm>
        <a:off x="24965" y="2110518"/>
        <a:ext cx="8179669" cy="350896"/>
      </dsp:txXfrm>
    </dsp:sp>
    <dsp:sp modelId="{8E20CBB3-4432-48B1-8237-8B76B9C1F0C4}">
      <dsp:nvSpPr>
        <dsp:cNvPr id="0" name=""/>
        <dsp:cNvSpPr/>
      </dsp:nvSpPr>
      <dsp:spPr>
        <a:xfrm rot="5400000">
          <a:off x="4049006" y="2470187"/>
          <a:ext cx="131586" cy="1579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5400000">
        <a:off x="4049006" y="2470187"/>
        <a:ext cx="131586" cy="157903"/>
      </dsp:txXfrm>
    </dsp:sp>
    <dsp:sp modelId="{69E39478-E599-4A5D-AFC4-C6BFE3624979}">
      <dsp:nvSpPr>
        <dsp:cNvPr id="0" name=""/>
        <dsp:cNvSpPr/>
      </dsp:nvSpPr>
      <dsp:spPr>
        <a:xfrm>
          <a:off x="24965" y="2636863"/>
          <a:ext cx="8179669" cy="350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NUCLEIC ACID SYNTHESIS </a:t>
          </a:r>
          <a:endParaRPr lang="en-US" sz="2800" b="1" kern="1200" dirty="0"/>
        </a:p>
      </dsp:txBody>
      <dsp:txXfrm>
        <a:off x="24965" y="2636863"/>
        <a:ext cx="8179669" cy="350896"/>
      </dsp:txXfrm>
    </dsp:sp>
    <dsp:sp modelId="{EC88D43A-A2DE-4626-B663-A4CD4A8F3A05}">
      <dsp:nvSpPr>
        <dsp:cNvPr id="0" name=""/>
        <dsp:cNvSpPr/>
      </dsp:nvSpPr>
      <dsp:spPr>
        <a:xfrm rot="5400000">
          <a:off x="4049006" y="2996532"/>
          <a:ext cx="131586" cy="1579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5400000">
        <a:off x="4049006" y="2996532"/>
        <a:ext cx="131586" cy="157903"/>
      </dsp:txXfrm>
    </dsp:sp>
    <dsp:sp modelId="{FA688E3F-F7E8-4609-A630-B6518A7415B0}">
      <dsp:nvSpPr>
        <dsp:cNvPr id="0" name=""/>
        <dsp:cNvSpPr/>
      </dsp:nvSpPr>
      <dsp:spPr>
        <a:xfrm>
          <a:off x="24965" y="3163208"/>
          <a:ext cx="8179669" cy="350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PROTEIN SYNTHESIS AND PROCESSING </a:t>
          </a:r>
          <a:endParaRPr lang="en-US" sz="2800" b="1" kern="1200" dirty="0"/>
        </a:p>
      </dsp:txBody>
      <dsp:txXfrm>
        <a:off x="24965" y="3163208"/>
        <a:ext cx="8179669" cy="350896"/>
      </dsp:txXfrm>
    </dsp:sp>
    <dsp:sp modelId="{17657324-3978-4D46-B2AC-FA55DAE58790}">
      <dsp:nvSpPr>
        <dsp:cNvPr id="0" name=""/>
        <dsp:cNvSpPr/>
      </dsp:nvSpPr>
      <dsp:spPr>
        <a:xfrm rot="5400000">
          <a:off x="4049006" y="3522877"/>
          <a:ext cx="131586" cy="1579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5400000">
        <a:off x="4049006" y="3522877"/>
        <a:ext cx="131586" cy="157903"/>
      </dsp:txXfrm>
    </dsp:sp>
    <dsp:sp modelId="{75B94DF7-4542-4659-965D-E470C40D8618}">
      <dsp:nvSpPr>
        <dsp:cNvPr id="0" name=""/>
        <dsp:cNvSpPr/>
      </dsp:nvSpPr>
      <dsp:spPr>
        <a:xfrm>
          <a:off x="0" y="3689553"/>
          <a:ext cx="8229600" cy="404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PACKAGING AND ASSEMBLY</a:t>
          </a:r>
          <a:endParaRPr lang="en-US" sz="2800" b="1" kern="1200" dirty="0"/>
        </a:p>
      </dsp:txBody>
      <dsp:txXfrm>
        <a:off x="0" y="3689553"/>
        <a:ext cx="8229600" cy="404938"/>
      </dsp:txXfrm>
    </dsp:sp>
    <dsp:sp modelId="{F67E70AF-7C2B-45BA-A765-9752BB3E819E}">
      <dsp:nvSpPr>
        <dsp:cNvPr id="0" name=""/>
        <dsp:cNvSpPr/>
      </dsp:nvSpPr>
      <dsp:spPr>
        <a:xfrm rot="5400000">
          <a:off x="4049006" y="4103264"/>
          <a:ext cx="131586" cy="157903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/>
        </a:p>
      </dsp:txBody>
      <dsp:txXfrm rot="5400000">
        <a:off x="4049006" y="4103264"/>
        <a:ext cx="131586" cy="157903"/>
      </dsp:txXfrm>
    </dsp:sp>
    <dsp:sp modelId="{0593A465-8F72-48D2-A9D1-E54A43F8E57C}">
      <dsp:nvSpPr>
        <dsp:cNvPr id="0" name=""/>
        <dsp:cNvSpPr/>
      </dsp:nvSpPr>
      <dsp:spPr>
        <a:xfrm>
          <a:off x="0" y="4269940"/>
          <a:ext cx="8229600" cy="3508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RELEASE OF PROGENY VIRUS </a:t>
          </a:r>
          <a:endParaRPr lang="en-US" sz="2800" b="1" kern="1200" dirty="0"/>
        </a:p>
      </dsp:txBody>
      <dsp:txXfrm>
        <a:off x="0" y="4269940"/>
        <a:ext cx="8229600" cy="350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5BD6-950F-4E3A-B870-A6B96080EBAA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91B97-856B-408C-9148-6323F7A4D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FC4A-70FD-45E3-B623-4717CB80A5FF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51E6-EE56-48FD-9DA2-F49755A3104D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7D24-857B-414F-B1FB-8B37F77F0E22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7B89-2A12-4F3E-B825-0B181B9DB28C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10BE-B3AA-48F5-B939-20EE9279E0B0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37E8-06AA-4446-BDD0-A80F8867C49E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3544-0ED5-4F32-8316-746728E56BD4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04F5-C806-41AF-AF61-058B7080B60A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3AE8-1EFF-4E5F-B512-3F4709FBD824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B8-B636-4765-8916-29DAE7783507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11F724E-8B04-4C37-A2AF-462135F8DAA8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FE78E3-B881-47F3-BDE8-0E9C3A9F0676}" type="datetime1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ANTIVIRAL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77200" cy="1499616"/>
          </a:xfrm>
        </p:spPr>
        <p:txBody>
          <a:bodyPr anchor="ctr"/>
          <a:lstStyle/>
          <a:p>
            <a:pPr algn="ctr"/>
            <a:r>
              <a:rPr lang="en-US" dirty="0" smtClean="0"/>
              <a:t>DR K. K. MISHRA</a:t>
            </a:r>
          </a:p>
          <a:p>
            <a:pPr algn="ctr"/>
            <a:r>
              <a:rPr lang="en-US" dirty="0" smtClean="0"/>
              <a:t>ASSISTANT PROFESSOR</a:t>
            </a:r>
          </a:p>
          <a:p>
            <a:pPr algn="ctr"/>
            <a:r>
              <a:rPr lang="en-US" dirty="0" smtClean="0"/>
              <a:t>PHARMACOLOGY</a:t>
            </a:r>
          </a:p>
          <a:p>
            <a:pPr algn="ctr"/>
            <a:r>
              <a:rPr lang="en-US" dirty="0" smtClean="0"/>
              <a:t>S.K.M.C.H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~PP1115.WAV">
            <a:hlinkClick r:id="" action="ppaction://media"/>
          </p:cNvPr>
          <p:cNvPicPr>
            <a:picLocks noRot="1" noChangeAspect="1"/>
          </p:cNvPicPr>
          <p:nvPr>
            <a:wavAudioFile r:embed="rId1" name="~PP111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3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CLASSIFICATION OF ANTI VIRALS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4035552"/>
          </a:xfrm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en-US" sz="2200" dirty="0" smtClean="0"/>
              <a:t>1. Inhibition of attachment /penetration:-  </a:t>
            </a:r>
            <a:r>
              <a:rPr lang="en-US" sz="2200" dirty="0" err="1" smtClean="0"/>
              <a:t>Enfuviritide</a:t>
            </a:r>
            <a:r>
              <a:rPr lang="en-US" sz="2200" dirty="0" smtClean="0"/>
              <a:t>, </a:t>
            </a:r>
            <a:r>
              <a:rPr lang="en-US" sz="2200" dirty="0" err="1" smtClean="0"/>
              <a:t>Docosanol</a:t>
            </a:r>
            <a:r>
              <a:rPr lang="en-US" sz="2200" dirty="0" smtClean="0"/>
              <a:t> ,</a:t>
            </a:r>
            <a:r>
              <a:rPr lang="en-US" sz="2200" dirty="0" err="1" smtClean="0"/>
              <a:t>Palivizumab</a:t>
            </a:r>
            <a:endParaRPr lang="en-US" sz="2200" dirty="0" smtClean="0"/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 2. Inhibition of </a:t>
            </a:r>
            <a:r>
              <a:rPr lang="en-US" sz="2200" dirty="0" err="1" smtClean="0"/>
              <a:t>uncoating</a:t>
            </a:r>
            <a:r>
              <a:rPr lang="en-US" sz="2200" dirty="0" smtClean="0"/>
              <a:t>:- </a:t>
            </a:r>
            <a:r>
              <a:rPr lang="en-US" sz="2200" dirty="0" err="1" smtClean="0"/>
              <a:t>Amantadine</a:t>
            </a:r>
            <a:r>
              <a:rPr lang="en-US" sz="2200" dirty="0" smtClean="0"/>
              <a:t>, </a:t>
            </a:r>
            <a:r>
              <a:rPr lang="en-US" sz="2200" dirty="0" err="1" smtClean="0"/>
              <a:t>Rimantadine</a:t>
            </a:r>
            <a:endParaRPr lang="en-US" sz="2200" dirty="0" smtClean="0"/>
          </a:p>
          <a:p>
            <a:pPr algn="just">
              <a:buNone/>
            </a:pPr>
            <a:endParaRPr lang="en-US" sz="2200" dirty="0" smtClean="0"/>
          </a:p>
          <a:p>
            <a:pPr algn="just">
              <a:buNone/>
            </a:pPr>
            <a:r>
              <a:rPr lang="en-US" sz="2200" dirty="0" smtClean="0"/>
              <a:t>3. Nucleic acid synthesis inhibitor:-   Acyclovir, </a:t>
            </a:r>
            <a:r>
              <a:rPr lang="en-US" sz="2200" dirty="0" err="1" smtClean="0"/>
              <a:t>Ribavirin</a:t>
            </a:r>
            <a:r>
              <a:rPr lang="en-US" sz="2200" dirty="0" smtClean="0"/>
              <a:t>, </a:t>
            </a:r>
            <a:r>
              <a:rPr lang="en-US" sz="2200" dirty="0" err="1" smtClean="0"/>
              <a:t>Idoxuridine</a:t>
            </a:r>
            <a:endParaRPr lang="en-US" sz="2200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2593848"/>
            <a:ext cx="4038600" cy="4035552"/>
          </a:xfrm>
        </p:spPr>
        <p:txBody>
          <a:bodyPr anchor="ctr"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 4. Protease inhibitor:-         </a:t>
            </a:r>
            <a:r>
              <a:rPr lang="en-US" dirty="0" err="1" smtClean="0"/>
              <a:t>Ritonavir</a:t>
            </a:r>
            <a:r>
              <a:rPr lang="en-US" dirty="0" smtClean="0"/>
              <a:t>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5. Inhibition of release of progeny virus:- </a:t>
            </a:r>
            <a:r>
              <a:rPr lang="en-US" dirty="0" err="1" smtClean="0"/>
              <a:t>Oseltamivir</a:t>
            </a:r>
            <a:r>
              <a:rPr lang="en-US" dirty="0" smtClean="0"/>
              <a:t>, </a:t>
            </a:r>
            <a:r>
              <a:rPr lang="en-US" dirty="0" err="1" smtClean="0"/>
              <a:t>Zanamivir</a:t>
            </a:r>
            <a:r>
              <a:rPr lang="en-US" dirty="0" smtClean="0"/>
              <a:t>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6. Inhibitors of reverse transcriptase:-           </a:t>
            </a:r>
            <a:r>
              <a:rPr lang="en-US" dirty="0" err="1" smtClean="0"/>
              <a:t>Zidovudine</a:t>
            </a:r>
            <a:r>
              <a:rPr lang="en-US" dirty="0" smtClean="0"/>
              <a:t>, </a:t>
            </a:r>
            <a:r>
              <a:rPr lang="en-US" dirty="0" err="1" smtClean="0"/>
              <a:t>Stavudine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  7. Others :-  </a:t>
            </a:r>
            <a:r>
              <a:rPr lang="en-US" dirty="0" err="1" smtClean="0"/>
              <a:t>Interferron</a:t>
            </a:r>
            <a:r>
              <a:rPr lang="en-US" dirty="0" smtClean="0"/>
              <a:t> , Globulin, Monoclonal antibody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1" y="17526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/>
              <a:t>A. BASED ON MECHANISM OF ACTION</a:t>
            </a:r>
          </a:p>
        </p:txBody>
      </p:sp>
      <p:pic>
        <p:nvPicPr>
          <p:cNvPr id="8" name="~PP2778.WAV">
            <a:hlinkClick r:id="" action="ppaction://media"/>
          </p:cNvPr>
          <p:cNvPicPr>
            <a:picLocks noRot="1" noChangeAspect="1"/>
          </p:cNvPicPr>
          <p:nvPr>
            <a:wavAudioFile r:embed="rId1" name="~PP277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ANTIVIRALS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B. BASED ON TYPE Of VIRUS: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1. Drugs for Herpes simplex and </a:t>
            </a:r>
            <a:r>
              <a:rPr lang="en-US" dirty="0" err="1" smtClean="0"/>
              <a:t>Varicella</a:t>
            </a:r>
            <a:r>
              <a:rPr lang="en-US" dirty="0" smtClean="0"/>
              <a:t> zoster:-   Acyclovir , </a:t>
            </a:r>
            <a:r>
              <a:rPr lang="en-US" dirty="0" err="1" smtClean="0"/>
              <a:t>Valacyclovir</a:t>
            </a:r>
            <a:r>
              <a:rPr lang="en-US" dirty="0" smtClean="0"/>
              <a:t> , </a:t>
            </a:r>
            <a:r>
              <a:rPr lang="en-US" dirty="0" err="1" smtClean="0"/>
              <a:t>Famciclovir</a:t>
            </a:r>
            <a:r>
              <a:rPr lang="en-US" dirty="0" smtClean="0"/>
              <a:t>, </a:t>
            </a:r>
            <a:r>
              <a:rPr lang="en-US" dirty="0" err="1" smtClean="0"/>
              <a:t>Penciclovir</a:t>
            </a:r>
            <a:r>
              <a:rPr lang="en-US" dirty="0" smtClean="0"/>
              <a:t> , </a:t>
            </a:r>
            <a:r>
              <a:rPr lang="en-US" dirty="0" err="1" smtClean="0"/>
              <a:t>Trifloridine</a:t>
            </a:r>
            <a:r>
              <a:rPr lang="en-US" dirty="0" smtClean="0"/>
              <a:t> , </a:t>
            </a:r>
            <a:r>
              <a:rPr lang="en-US" dirty="0" err="1" smtClean="0"/>
              <a:t>Foscarnet</a:t>
            </a:r>
            <a:r>
              <a:rPr lang="en-US" dirty="0" smtClean="0"/>
              <a:t> , </a:t>
            </a:r>
            <a:r>
              <a:rPr lang="en-US" dirty="0" err="1" smtClean="0"/>
              <a:t>Vidarabine</a:t>
            </a:r>
            <a:r>
              <a:rPr lang="en-US" dirty="0" smtClean="0"/>
              <a:t> , </a:t>
            </a:r>
            <a:r>
              <a:rPr lang="en-US" dirty="0" err="1" smtClean="0"/>
              <a:t>Idoxuridine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2, Drugs for </a:t>
            </a:r>
            <a:r>
              <a:rPr lang="en-US" dirty="0" err="1" smtClean="0"/>
              <a:t>cytomegalo</a:t>
            </a:r>
            <a:r>
              <a:rPr lang="en-US" dirty="0" smtClean="0"/>
              <a:t> virus :- </a:t>
            </a:r>
          </a:p>
          <a:p>
            <a:r>
              <a:rPr lang="en-US" dirty="0" smtClean="0"/>
              <a:t>   cytosine analogue – </a:t>
            </a:r>
            <a:r>
              <a:rPr lang="en-US" dirty="0" err="1" smtClean="0"/>
              <a:t>Cidofovir</a:t>
            </a:r>
            <a:endParaRPr lang="en-US" dirty="0" smtClean="0"/>
          </a:p>
          <a:p>
            <a:r>
              <a:rPr lang="en-US" dirty="0" smtClean="0"/>
              <a:t>   guanine analogue – </a:t>
            </a:r>
            <a:r>
              <a:rPr lang="en-US" dirty="0" err="1" smtClean="0"/>
              <a:t>Ganciclovir</a:t>
            </a:r>
            <a:r>
              <a:rPr lang="en-US" dirty="0" smtClean="0"/>
              <a:t>,    </a:t>
            </a:r>
          </a:p>
          <a:p>
            <a:r>
              <a:rPr lang="en-US" dirty="0" smtClean="0"/>
              <a:t>                                             </a:t>
            </a:r>
            <a:r>
              <a:rPr lang="en-US" dirty="0" err="1" smtClean="0"/>
              <a:t>Valganciclovir</a:t>
            </a:r>
            <a:endParaRPr lang="en-US" dirty="0" smtClean="0"/>
          </a:p>
          <a:p>
            <a:r>
              <a:rPr lang="en-US" dirty="0" smtClean="0"/>
              <a:t>    others - </a:t>
            </a:r>
            <a:r>
              <a:rPr lang="en-US" dirty="0" err="1" smtClean="0"/>
              <a:t>Foscarnet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~PP1561.WAV">
            <a:hlinkClick r:id="" action="ppaction://media"/>
          </p:cNvPr>
          <p:cNvPicPr>
            <a:picLocks noRot="1" noChangeAspect="1"/>
          </p:cNvPicPr>
          <p:nvPr>
            <a:wavAudioFile r:embed="rId1" name="~PP156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4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3. Drugs for influenza : - </a:t>
            </a:r>
            <a:r>
              <a:rPr lang="en-US" dirty="0" err="1" smtClean="0"/>
              <a:t>Amantadine</a:t>
            </a:r>
            <a:r>
              <a:rPr lang="en-US" dirty="0" smtClean="0"/>
              <a:t> , </a:t>
            </a:r>
            <a:r>
              <a:rPr lang="en-US" dirty="0" err="1" smtClean="0"/>
              <a:t>Rimantadine</a:t>
            </a:r>
            <a:r>
              <a:rPr lang="en-US" dirty="0" smtClean="0"/>
              <a:t> , </a:t>
            </a:r>
            <a:r>
              <a:rPr lang="en-US" dirty="0" err="1" smtClean="0"/>
              <a:t>Zanamivir</a:t>
            </a:r>
            <a:r>
              <a:rPr lang="en-US" dirty="0" smtClean="0"/>
              <a:t> , </a:t>
            </a:r>
            <a:r>
              <a:rPr lang="en-US" dirty="0" err="1" smtClean="0"/>
              <a:t>Oseltamivir</a:t>
            </a:r>
            <a:r>
              <a:rPr lang="en-US" dirty="0" smtClean="0"/>
              <a:t> , </a:t>
            </a:r>
            <a:r>
              <a:rPr lang="en-US" dirty="0" err="1" smtClean="0"/>
              <a:t>Ribavirin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 4. Drugs for hepatitis : -</a:t>
            </a:r>
          </a:p>
          <a:p>
            <a:r>
              <a:rPr lang="en-US" dirty="0" smtClean="0"/>
              <a:t>  HBV : - </a:t>
            </a:r>
            <a:r>
              <a:rPr lang="en-US" dirty="0" err="1" smtClean="0"/>
              <a:t>Lamivudine</a:t>
            </a:r>
            <a:r>
              <a:rPr lang="en-US" dirty="0" smtClean="0"/>
              <a:t> , </a:t>
            </a:r>
            <a:r>
              <a:rPr lang="en-US" dirty="0" err="1" smtClean="0"/>
              <a:t>Adefovir</a:t>
            </a:r>
            <a:r>
              <a:rPr lang="en-US" dirty="0" smtClean="0"/>
              <a:t> , </a:t>
            </a:r>
            <a:r>
              <a:rPr lang="en-US" dirty="0" err="1" smtClean="0"/>
              <a:t>Entecavir</a:t>
            </a:r>
            <a:r>
              <a:rPr lang="en-US" dirty="0" smtClean="0"/>
              <a:t> , </a:t>
            </a:r>
          </a:p>
          <a:p>
            <a:r>
              <a:rPr lang="en-US" dirty="0" smtClean="0"/>
              <a:t>                </a:t>
            </a:r>
            <a:r>
              <a:rPr lang="en-US" dirty="0" err="1" smtClean="0"/>
              <a:t>Tenovir</a:t>
            </a:r>
            <a:endParaRPr lang="en-US" dirty="0" smtClean="0"/>
          </a:p>
          <a:p>
            <a:r>
              <a:rPr lang="en-US" dirty="0" smtClean="0"/>
              <a:t>  HCV : - </a:t>
            </a:r>
            <a:r>
              <a:rPr lang="en-US" dirty="0" err="1" smtClean="0"/>
              <a:t>Ribavirin</a:t>
            </a:r>
            <a:r>
              <a:rPr lang="en-US" dirty="0" smtClean="0"/>
              <a:t> , Interferon </a:t>
            </a:r>
          </a:p>
          <a:p>
            <a:r>
              <a:rPr lang="en-US" dirty="0" smtClean="0"/>
              <a:t> 5. Drug for retro virus : -</a:t>
            </a:r>
            <a:r>
              <a:rPr lang="en-US" dirty="0" err="1" smtClean="0"/>
              <a:t>Zidovudine</a:t>
            </a:r>
            <a:r>
              <a:rPr lang="en-US" dirty="0" smtClean="0"/>
              <a:t> , </a:t>
            </a:r>
          </a:p>
          <a:p>
            <a:r>
              <a:rPr lang="en-US" dirty="0" smtClean="0"/>
              <a:t>               </a:t>
            </a:r>
            <a:r>
              <a:rPr lang="en-US" dirty="0" err="1" smtClean="0"/>
              <a:t>Stavudine</a:t>
            </a:r>
            <a:r>
              <a:rPr lang="en-US" dirty="0" smtClean="0"/>
              <a:t> , </a:t>
            </a:r>
            <a:r>
              <a:rPr lang="en-US" dirty="0" err="1" smtClean="0"/>
              <a:t>Lamivudine</a:t>
            </a:r>
            <a:endParaRPr lang="en-US" dirty="0" smtClean="0"/>
          </a:p>
          <a:p>
            <a:r>
              <a:rPr lang="en-US" dirty="0" smtClean="0"/>
              <a:t> 6. Others :- </a:t>
            </a:r>
            <a:r>
              <a:rPr lang="en-US" dirty="0" err="1" smtClean="0"/>
              <a:t>Interferons</a:t>
            </a:r>
            <a:r>
              <a:rPr lang="en-US" dirty="0" smtClean="0"/>
              <a:t> , Globulins , Monoclonal </a:t>
            </a:r>
          </a:p>
          <a:p>
            <a:r>
              <a:rPr lang="en-US" dirty="0" smtClean="0"/>
              <a:t>                  antibody.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~PP2609.WAV">
            <a:hlinkClick r:id="" action="ppaction://media"/>
          </p:cNvPr>
          <p:cNvPicPr>
            <a:picLocks noRot="1" noChangeAspect="1"/>
          </p:cNvPicPr>
          <p:nvPr>
            <a:wavAudioFile r:embed="rId1" name="~PP260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FOR HSV , VZV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                 </a:t>
            </a:r>
            <a:r>
              <a:rPr lang="en-US" b="1" u="sng" dirty="0" smtClean="0"/>
              <a:t>1. ACYCLOVIR    </a:t>
            </a:r>
          </a:p>
          <a:p>
            <a:r>
              <a:rPr lang="en-US" dirty="0" smtClean="0"/>
              <a:t>                                                                                                  A  guanine derivative </a:t>
            </a:r>
            <a:r>
              <a:rPr lang="en-US" dirty="0" err="1" smtClean="0"/>
              <a:t>prodrug</a:t>
            </a:r>
            <a:r>
              <a:rPr lang="en-US" dirty="0" smtClean="0"/>
              <a:t> 30 times more affinity for viral </a:t>
            </a:r>
            <a:r>
              <a:rPr lang="en-US" dirty="0" err="1" smtClean="0"/>
              <a:t>thymidine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       </a:t>
            </a:r>
            <a:r>
              <a:rPr lang="en-US" u="sng" dirty="0" smtClean="0"/>
              <a:t>MECHANISM OF ACTION: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smtClean="0"/>
              <a:t>    Acyclovir converted into Acyclovir mono phosphate by viral </a:t>
            </a:r>
            <a:r>
              <a:rPr lang="en-US" dirty="0" err="1" smtClean="0"/>
              <a:t>thymidine</a:t>
            </a:r>
            <a:r>
              <a:rPr lang="en-US" dirty="0" smtClean="0"/>
              <a:t> </a:t>
            </a:r>
            <a:r>
              <a:rPr lang="en-US" dirty="0" err="1" smtClean="0"/>
              <a:t>kinase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    AMP converted into Acyclovir tri phosphate by host cell enzyme .</a:t>
            </a:r>
          </a:p>
          <a:p>
            <a:pPr>
              <a:buNone/>
            </a:pPr>
            <a:r>
              <a:rPr lang="en-US" dirty="0" smtClean="0"/>
              <a:t>    ATP inhibits DNA polymerase and lengthening of DNA strand .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~PP1551.WAV">
            <a:hlinkClick r:id="" action="ppaction://media"/>
          </p:cNvPr>
          <p:cNvPicPr>
            <a:picLocks noRot="1" noChangeAspect="1"/>
          </p:cNvPicPr>
          <p:nvPr>
            <a:wavAudioFile r:embed="rId1" name="~PP155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ACYCLOVIR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PHARMACOKINETICS: -</a:t>
            </a:r>
          </a:p>
          <a:p>
            <a:r>
              <a:rPr lang="en-US" dirty="0" smtClean="0"/>
              <a:t>t1/2=3 hour </a:t>
            </a:r>
          </a:p>
          <a:p>
            <a:r>
              <a:rPr lang="en-US" dirty="0" smtClean="0"/>
              <a:t>Action last </a:t>
            </a:r>
            <a:r>
              <a:rPr lang="en-US" dirty="0" err="1" smtClean="0"/>
              <a:t>upto</a:t>
            </a:r>
            <a:r>
              <a:rPr lang="en-US" dirty="0" smtClean="0"/>
              <a:t> 20 h0ur</a:t>
            </a:r>
          </a:p>
          <a:p>
            <a:r>
              <a:rPr lang="en-US" dirty="0" smtClean="0"/>
              <a:t>Oral absorption 20% </a:t>
            </a:r>
          </a:p>
          <a:p>
            <a:r>
              <a:rPr lang="en-US" dirty="0" smtClean="0"/>
              <a:t>Can be used </a:t>
            </a:r>
            <a:r>
              <a:rPr lang="en-US" dirty="0" err="1" smtClean="0"/>
              <a:t>i.v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Widely distributed in body fluid , </a:t>
            </a:r>
            <a:r>
              <a:rPr lang="en-US" dirty="0" err="1" smtClean="0"/>
              <a:t>csf</a:t>
            </a:r>
            <a:endParaRPr lang="en-US" dirty="0" smtClean="0"/>
          </a:p>
          <a:p>
            <a:r>
              <a:rPr lang="en-US" dirty="0" smtClean="0"/>
              <a:t>Eliminated unchanged in urine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~PP3075.WAV">
            <a:hlinkClick r:id="" action="ppaction://media"/>
          </p:cNvPr>
          <p:cNvPicPr>
            <a:picLocks noRot="1" noChangeAspect="1"/>
          </p:cNvPicPr>
          <p:nvPr>
            <a:wavAudioFile r:embed="rId1" name="~PP307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ACYCLOVIR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USES</a:t>
            </a:r>
            <a:r>
              <a:rPr lang="en-US" dirty="0" smtClean="0"/>
              <a:t> :-                                                                       </a:t>
            </a:r>
            <a:r>
              <a:rPr lang="en-US" i="1" u="sng" dirty="0" smtClean="0"/>
              <a:t>A.HERPES SIMPLEX VIRUS:--</a:t>
            </a:r>
          </a:p>
          <a:p>
            <a:r>
              <a:rPr lang="en-US" u="sng" dirty="0" smtClean="0"/>
              <a:t>1. GENITAL HERPES (primary or recurrent</a:t>
            </a:r>
            <a:r>
              <a:rPr lang="en-US" dirty="0" smtClean="0"/>
              <a:t>): - treatment = ointment 5% 5 to 6 times daily with oral 400 mg thrice daily </a:t>
            </a:r>
          </a:p>
          <a:p>
            <a:r>
              <a:rPr lang="en-US" dirty="0" smtClean="0"/>
              <a:t>Prophylaxis of recurrent genital herpes =       oral 400 mg twice </a:t>
            </a:r>
            <a:r>
              <a:rPr lang="en-US" dirty="0" err="1" smtClean="0"/>
              <a:t>daly</a:t>
            </a:r>
            <a:r>
              <a:rPr lang="en-US" dirty="0" smtClean="0"/>
              <a:t> to start then gradually reduced to 400 mg once daily for one year.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~PP1406.WAV">
            <a:hlinkClick r:id="" action="ppaction://media"/>
          </p:cNvPr>
          <p:cNvPicPr>
            <a:picLocks noRot="1" noChangeAspect="1"/>
          </p:cNvPicPr>
          <p:nvPr>
            <a:wavAudioFile r:embed="rId1" name="~PP140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2. MUCOCUTAEOUS HERPES:-                     </a:t>
            </a:r>
            <a:r>
              <a:rPr lang="en-US" dirty="0" smtClean="0"/>
              <a:t>Acyclovir 5mg /kg/dose </a:t>
            </a:r>
            <a:r>
              <a:rPr lang="en-US" dirty="0" err="1" smtClean="0"/>
              <a:t>thirce</a:t>
            </a:r>
            <a:r>
              <a:rPr lang="en-US" dirty="0" smtClean="0"/>
              <a:t> daily for 7 days</a:t>
            </a:r>
          </a:p>
          <a:p>
            <a:r>
              <a:rPr lang="en-US" u="sng" dirty="0" smtClean="0"/>
              <a:t>3. KERATOCONJUNCTIVITIS</a:t>
            </a:r>
            <a:r>
              <a:rPr lang="en-US" dirty="0" smtClean="0"/>
              <a:t>:-                              eye ointment along with oral drug.</a:t>
            </a:r>
          </a:p>
          <a:p>
            <a:r>
              <a:rPr lang="en-US" u="sng" dirty="0" smtClean="0"/>
              <a:t>4.HSV MENINGITIS OR ENCEPHALITIS</a:t>
            </a:r>
            <a:r>
              <a:rPr lang="en-US" dirty="0" smtClean="0"/>
              <a:t>:-        dose is 10mg/kg/dose intra venous for 10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~PP1589.WAV">
            <a:hlinkClick r:id="" action="ppaction://media"/>
          </p:cNvPr>
          <p:cNvPicPr>
            <a:picLocks noRot="1" noChangeAspect="1"/>
          </p:cNvPicPr>
          <p:nvPr>
            <a:wavAudioFile r:embed="rId1" name="~PP158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B.VARICELLA ZOSTER VIRUS:-</a:t>
            </a:r>
          </a:p>
          <a:p>
            <a:r>
              <a:rPr lang="en-US" u="sng" dirty="0" smtClean="0"/>
              <a:t>1. CHICKEN POX:-                                                </a:t>
            </a:r>
            <a:r>
              <a:rPr lang="en-US" dirty="0" smtClean="0"/>
              <a:t>*treatment should started within 24 hour of eruption .                                                                    dose is 800 mg twice daily.                                       *Neonatal </a:t>
            </a:r>
            <a:r>
              <a:rPr lang="en-US" dirty="0" err="1" smtClean="0"/>
              <a:t>varicella</a:t>
            </a:r>
            <a:r>
              <a:rPr lang="en-US" dirty="0" smtClean="0"/>
              <a:t> infection or in </a:t>
            </a:r>
            <a:r>
              <a:rPr lang="en-US" dirty="0" err="1" smtClean="0"/>
              <a:t>immuno</a:t>
            </a:r>
            <a:r>
              <a:rPr lang="en-US" dirty="0" smtClean="0"/>
              <a:t> compromised patient </a:t>
            </a:r>
            <a:r>
              <a:rPr lang="en-US" dirty="0" err="1" smtClean="0"/>
              <a:t>i.v</a:t>
            </a:r>
            <a:r>
              <a:rPr lang="en-US" dirty="0" smtClean="0"/>
              <a:t>. dose is 5 to 10 mg/kg/dose thrice daily for 7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~PP1818.WAV">
            <a:hlinkClick r:id="" action="ppaction://media"/>
          </p:cNvPr>
          <p:cNvPicPr>
            <a:picLocks noRot="1" noChangeAspect="1"/>
          </p:cNvPicPr>
          <p:nvPr>
            <a:wavAudioFile r:embed="rId1" name="~PP181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3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2. HERPES ZOSTER:-                                               </a:t>
            </a:r>
            <a:r>
              <a:rPr lang="en-US" dirty="0" smtClean="0"/>
              <a:t>given in severe cases or </a:t>
            </a:r>
            <a:r>
              <a:rPr lang="en-US" dirty="0" err="1" smtClean="0"/>
              <a:t>immuno</a:t>
            </a:r>
            <a:r>
              <a:rPr lang="en-US" dirty="0" smtClean="0"/>
              <a:t> compromised patients dose is 800mg 5 times daily . Locally 5% </a:t>
            </a:r>
            <a:r>
              <a:rPr lang="en-US" dirty="0" err="1" smtClean="0"/>
              <a:t>oint</a:t>
            </a:r>
            <a:r>
              <a:rPr lang="en-US" dirty="0" smtClean="0"/>
              <a:t>. can also be used . </a:t>
            </a:r>
          </a:p>
          <a:p>
            <a:r>
              <a:rPr lang="en-US" i="1" u="sng" dirty="0" smtClean="0"/>
              <a:t>C. PROPHYLACTIC USES:-                                  </a:t>
            </a:r>
            <a:r>
              <a:rPr lang="en-US" dirty="0" smtClean="0"/>
              <a:t>organ transplant patient or patient taking </a:t>
            </a:r>
            <a:r>
              <a:rPr lang="en-US" dirty="0" err="1" smtClean="0"/>
              <a:t>immuno</a:t>
            </a:r>
            <a:r>
              <a:rPr lang="en-US" dirty="0" smtClean="0"/>
              <a:t> suppressant drug prevent  reactivation of HSV . Dose 200mg thrice daily or 400mg twice daily.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~PP2576.WAV">
            <a:hlinkClick r:id="" action="ppaction://media"/>
          </p:cNvPr>
          <p:cNvPicPr>
            <a:picLocks noRot="1" noChangeAspect="1"/>
          </p:cNvPicPr>
          <p:nvPr>
            <a:wavAudioFile r:embed="rId1" name="~PP257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ADVERSE EFFECT: - </a:t>
            </a:r>
          </a:p>
          <a:p>
            <a:r>
              <a:rPr lang="en-US" dirty="0" smtClean="0"/>
              <a:t>Topical – stinging , burning sensation</a:t>
            </a:r>
          </a:p>
          <a:p>
            <a:r>
              <a:rPr lang="en-US" dirty="0" smtClean="0"/>
              <a:t> Oral – headache , nausea , malaise , </a:t>
            </a:r>
            <a:r>
              <a:rPr lang="en-US" dirty="0" err="1" smtClean="0"/>
              <a:t>diarrhoea</a:t>
            </a:r>
            <a:r>
              <a:rPr lang="en-US" dirty="0" smtClean="0"/>
              <a:t> ,                                                           effects are mild and well tolerated</a:t>
            </a:r>
          </a:p>
          <a:p>
            <a:r>
              <a:rPr lang="en-US" dirty="0" smtClean="0"/>
              <a:t>Intra venous – rash , sweating , and hypotension </a:t>
            </a:r>
          </a:p>
          <a:p>
            <a:r>
              <a:rPr lang="en-US" dirty="0" smtClean="0"/>
              <a:t>   Dose dependent renal </a:t>
            </a:r>
            <a:r>
              <a:rPr lang="en-US" dirty="0" err="1" smtClean="0"/>
              <a:t>ysfunction</a:t>
            </a:r>
            <a:r>
              <a:rPr lang="en-US" dirty="0" smtClean="0"/>
              <a:t> in form of decrease GFR may occur reversible on discontinuation of drug.</a:t>
            </a:r>
          </a:p>
          <a:p>
            <a:r>
              <a:rPr lang="en-US" dirty="0" smtClean="0"/>
              <a:t> Reversible </a:t>
            </a:r>
            <a:r>
              <a:rPr lang="en-US" dirty="0" err="1" smtClean="0"/>
              <a:t>neurotxicity</a:t>
            </a:r>
            <a:r>
              <a:rPr lang="en-US" dirty="0" smtClean="0"/>
              <a:t> </a:t>
            </a:r>
            <a:r>
              <a:rPr lang="en-US" dirty="0" err="1" smtClean="0"/>
              <a:t>tremmor</a:t>
            </a:r>
            <a:r>
              <a:rPr lang="en-US" dirty="0" smtClean="0"/>
              <a:t> delirium convulsion may occur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~PP2894.WAV">
            <a:hlinkClick r:id="" action="ppaction://media"/>
          </p:cNvPr>
          <p:cNvPicPr>
            <a:picLocks noRot="1" noChangeAspect="1"/>
          </p:cNvPicPr>
          <p:nvPr>
            <a:wavAudioFile r:embed="rId1" name="~PP289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Viral infections are usually self limiting , but sometimes it may be fatal .</a:t>
            </a:r>
          </a:p>
          <a:p>
            <a:r>
              <a:rPr lang="en-US" dirty="0" err="1" smtClean="0"/>
              <a:t>Vidarabine</a:t>
            </a:r>
            <a:r>
              <a:rPr lang="en-US" dirty="0" smtClean="0"/>
              <a:t> was the first synthetic antiviral agent used .</a:t>
            </a:r>
          </a:p>
          <a:p>
            <a:r>
              <a:rPr lang="en-US" dirty="0" smtClean="0"/>
              <a:t>Viruses are obligate parasite .</a:t>
            </a:r>
          </a:p>
          <a:p>
            <a:r>
              <a:rPr lang="en-US" dirty="0" smtClean="0"/>
              <a:t>The survival of virus outside host is only for very short time.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~PP36.WAV">
            <a:hlinkClick r:id="" action="ppaction://media"/>
          </p:cNvPr>
          <p:cNvPicPr>
            <a:picLocks noRot="1" noChangeAspect="1"/>
          </p:cNvPicPr>
          <p:nvPr>
            <a:wavAudioFile r:embed="rId1" name="~PP3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0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2.VALACYCLOVIR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Prodrug</a:t>
            </a:r>
            <a:r>
              <a:rPr lang="en-US" dirty="0" smtClean="0"/>
              <a:t> , rapidly converted into acyclovir in body </a:t>
            </a:r>
          </a:p>
          <a:p>
            <a:r>
              <a:rPr lang="en-US" dirty="0" smtClean="0"/>
              <a:t> oral bioavailability more than 50%</a:t>
            </a:r>
          </a:p>
          <a:p>
            <a:r>
              <a:rPr lang="en-US" dirty="0" smtClean="0"/>
              <a:t> achieved plasma concn.4 times of acyclovir</a:t>
            </a:r>
          </a:p>
          <a:p>
            <a:r>
              <a:rPr lang="en-US" dirty="0" smtClean="0"/>
              <a:t>USES – More effective than acyclovir for all the indication of it.                                                     More effective on </a:t>
            </a:r>
            <a:r>
              <a:rPr lang="en-US" dirty="0" err="1" smtClean="0"/>
              <a:t>CMV.used</a:t>
            </a:r>
            <a:r>
              <a:rPr lang="en-US" dirty="0" smtClean="0"/>
              <a:t> as prevention of </a:t>
            </a:r>
            <a:r>
              <a:rPr lang="en-US" dirty="0" err="1" smtClean="0"/>
              <a:t>cmv</a:t>
            </a:r>
            <a:r>
              <a:rPr lang="en-US" dirty="0" smtClean="0"/>
              <a:t> in organ transplant pt. </a:t>
            </a:r>
          </a:p>
          <a:p>
            <a:r>
              <a:rPr lang="en-US" dirty="0" smtClean="0"/>
              <a:t>Dose -500 mg two to three times daily 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~PP1260.WAV">
            <a:hlinkClick r:id="" action="ppaction://media"/>
          </p:cNvPr>
          <p:cNvPicPr>
            <a:picLocks noRot="1" noChangeAspect="1"/>
          </p:cNvPicPr>
          <p:nvPr>
            <a:wavAudioFile r:embed="rId1" name="~PP126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7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PENCICLOVIR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similar to acyclovir </a:t>
            </a:r>
          </a:p>
          <a:p>
            <a:r>
              <a:rPr lang="en-US" dirty="0" smtClean="0"/>
              <a:t>Mainly used as 1% cream for herpes </a:t>
            </a:r>
            <a:r>
              <a:rPr lang="en-US" dirty="0" err="1" smtClean="0"/>
              <a:t>labialis</a:t>
            </a:r>
            <a:r>
              <a:rPr lang="en-US" dirty="0" smtClean="0"/>
              <a:t> in </a:t>
            </a:r>
            <a:r>
              <a:rPr lang="en-US" dirty="0" err="1" smtClean="0"/>
              <a:t>immuno</a:t>
            </a:r>
            <a:r>
              <a:rPr lang="en-US" dirty="0" smtClean="0"/>
              <a:t> compromised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~PP48.WAV">
            <a:hlinkClick r:id="" action="ppaction://media"/>
          </p:cNvPr>
          <p:cNvPicPr>
            <a:picLocks noRot="1" noChangeAspect="1"/>
          </p:cNvPicPr>
          <p:nvPr>
            <a:wavAudioFile r:embed="rId1" name="~PP4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FAMCICLOVIR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 drug of </a:t>
            </a:r>
            <a:r>
              <a:rPr lang="en-US" dirty="0" err="1" smtClean="0"/>
              <a:t>penciclovir</a:t>
            </a:r>
            <a:endParaRPr lang="en-US" dirty="0" smtClean="0"/>
          </a:p>
          <a:p>
            <a:r>
              <a:rPr lang="en-US" dirty="0" smtClean="0"/>
              <a:t>Used clinically as alternative to acyclovir</a:t>
            </a:r>
          </a:p>
          <a:p>
            <a:r>
              <a:rPr lang="en-US" dirty="0" smtClean="0"/>
              <a:t>Used as alternative to </a:t>
            </a:r>
            <a:r>
              <a:rPr lang="en-US" dirty="0" err="1" smtClean="0"/>
              <a:t>Lamivudine</a:t>
            </a:r>
            <a:r>
              <a:rPr lang="en-US" dirty="0" smtClean="0"/>
              <a:t> for treatment of HBV infection</a:t>
            </a:r>
          </a:p>
          <a:p>
            <a:r>
              <a:rPr lang="en-US" dirty="0" smtClean="0"/>
              <a:t>Dose- 250mg thrice daily for 5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~PP2175.WAV">
            <a:hlinkClick r:id="" action="ppaction://media"/>
          </p:cNvPr>
          <p:cNvPicPr>
            <a:picLocks noRot="1" noChangeAspect="1"/>
          </p:cNvPicPr>
          <p:nvPr>
            <a:wavAudioFile r:embed="rId1" name="~PP217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TRIFLURIDINE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used oral or iv as equal effect on viral and host DNA so toxic on systemic administration.</a:t>
            </a:r>
          </a:p>
          <a:p>
            <a:r>
              <a:rPr lang="en-US" dirty="0" smtClean="0"/>
              <a:t>Topically used for </a:t>
            </a:r>
            <a:r>
              <a:rPr lang="en-US" dirty="0" err="1" smtClean="0"/>
              <a:t>kerato</a:t>
            </a:r>
            <a:r>
              <a:rPr lang="en-US" dirty="0" smtClean="0"/>
              <a:t> </a:t>
            </a:r>
            <a:r>
              <a:rPr lang="en-US" smtClean="0"/>
              <a:t>conjunctivitis caused by HSV-1 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~PP81.WAV">
            <a:hlinkClick r:id="" action="ppaction://media"/>
          </p:cNvPr>
          <p:cNvPicPr>
            <a:picLocks noRot="1" noChangeAspect="1"/>
          </p:cNvPicPr>
          <p:nvPr>
            <a:wavAudioFile r:embed="rId1" name="~PP8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are small infecting agent containing nucleic acid either DNA or RNA .</a:t>
            </a:r>
          </a:p>
          <a:p>
            <a:r>
              <a:rPr lang="en-US" dirty="0" smtClean="0"/>
              <a:t>Nucleic acid surrounded by protein called </a:t>
            </a:r>
            <a:r>
              <a:rPr lang="en-US" dirty="0" err="1" smtClean="0"/>
              <a:t>capsid</a:t>
            </a:r>
            <a:r>
              <a:rPr lang="en-US" dirty="0" smtClean="0"/>
              <a:t> .</a:t>
            </a:r>
          </a:p>
          <a:p>
            <a:r>
              <a:rPr lang="en-US" dirty="0" smtClean="0"/>
              <a:t>Viruses contains enzyme responsible for replication in host cell.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~PP3921.WAV">
            <a:hlinkClick r:id="" action="ppaction://media"/>
          </p:cNvPr>
          <p:cNvPicPr>
            <a:picLocks noRot="1" noChangeAspect="1"/>
          </p:cNvPicPr>
          <p:nvPr>
            <a:wavAudioFile r:embed="rId1" name="~PP392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POX VIRUS – small pox </a:t>
            </a:r>
          </a:p>
          <a:p>
            <a:r>
              <a:rPr lang="en-US" dirty="0" smtClean="0"/>
              <a:t>HERPES VIRUS – herpes simplex , chicken pox </a:t>
            </a:r>
          </a:p>
          <a:p>
            <a:r>
              <a:rPr lang="en-US" dirty="0" smtClean="0"/>
              <a:t>ADENO VIRUS – sore throat , conjunctivitis .</a:t>
            </a:r>
          </a:p>
          <a:p>
            <a:r>
              <a:rPr lang="en-US" dirty="0" smtClean="0"/>
              <a:t>HEPATITIS B VIRUS</a:t>
            </a:r>
          </a:p>
          <a:p>
            <a:r>
              <a:rPr lang="en-US" dirty="0" smtClean="0"/>
              <a:t>PAPILLOMA VIRUS - warts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~PP696.WAV">
            <a:hlinkClick r:id="" action="ppaction://media"/>
          </p:cNvPr>
          <p:cNvPicPr>
            <a:picLocks noRot="1" noChangeAspect="1"/>
          </p:cNvPicPr>
          <p:nvPr>
            <a:wavAudioFile r:embed="rId1" name="~PP69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6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INFLUENZA VIRUS</a:t>
            </a:r>
          </a:p>
          <a:p>
            <a:r>
              <a:rPr lang="en-US" dirty="0" smtClean="0"/>
              <a:t>RETRO VIRUS – AIDS </a:t>
            </a:r>
          </a:p>
          <a:p>
            <a:r>
              <a:rPr lang="en-US" dirty="0" smtClean="0"/>
              <a:t>PARAMYXO VIRUS – measles , mumps</a:t>
            </a:r>
          </a:p>
          <a:p>
            <a:r>
              <a:rPr lang="en-US" dirty="0" smtClean="0"/>
              <a:t>ARBO VIRUS – yellow fever , encephalitis </a:t>
            </a:r>
          </a:p>
          <a:p>
            <a:r>
              <a:rPr lang="en-US" dirty="0" smtClean="0"/>
              <a:t>CORONA VIRUS </a:t>
            </a:r>
          </a:p>
          <a:p>
            <a:r>
              <a:rPr lang="en-US" dirty="0" smtClean="0"/>
              <a:t>SARS VIRUS </a:t>
            </a:r>
          </a:p>
          <a:p>
            <a:r>
              <a:rPr lang="en-US" dirty="0" smtClean="0"/>
              <a:t>MERS VIRUS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~PP3932.WAV">
            <a:hlinkClick r:id="" action="ppaction://media"/>
          </p:cNvPr>
          <p:cNvPicPr>
            <a:picLocks noRot="1" noChangeAspect="1"/>
          </p:cNvPicPr>
          <p:nvPr>
            <a:wavAudioFile r:embed="rId1" name="~PP3932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IN ANTIVIERAL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Obligate intracellular parasite </a:t>
            </a:r>
          </a:p>
          <a:p>
            <a:r>
              <a:rPr lang="en-US" dirty="0" smtClean="0"/>
              <a:t>Area of growth and multiplication</a:t>
            </a:r>
          </a:p>
          <a:p>
            <a:r>
              <a:rPr lang="en-US" dirty="0" smtClean="0"/>
              <a:t>Frequent structural changes in viruses</a:t>
            </a:r>
          </a:p>
          <a:p>
            <a:r>
              <a:rPr lang="en-US" dirty="0" smtClean="0"/>
              <a:t>Latent virus not responding</a:t>
            </a:r>
          </a:p>
          <a:p>
            <a:r>
              <a:rPr lang="en-US" dirty="0" smtClean="0"/>
              <a:t>Alter effect in vitro and in vivo</a:t>
            </a:r>
          </a:p>
          <a:p>
            <a:r>
              <a:rPr lang="en-US" dirty="0" smtClean="0"/>
              <a:t>Drugs are effective during rapid multiplication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~PP3307.WAV">
            <a:hlinkClick r:id="" action="ppaction://media"/>
          </p:cNvPr>
          <p:cNvPicPr>
            <a:picLocks noRot="1" noChangeAspect="1"/>
          </p:cNvPicPr>
          <p:nvPr>
            <a:wavAudioFile r:embed="rId1" name="~PP3307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6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LIFE CYCLE OF VIRUS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~PP422.WAV">
            <a:hlinkClick r:id="" action="ppaction://media"/>
          </p:cNvPr>
          <p:cNvPicPr>
            <a:picLocks noRot="1" noChangeAspect="1"/>
          </p:cNvPicPr>
          <p:nvPr>
            <a:wavAudioFile r:embed="rId1" name="~PP422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7.ANTIVIRAL DRU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458200" cy="48672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667000" y="6248400"/>
            <a:ext cx="3886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5800" y="6096000"/>
            <a:ext cx="6096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~PP3747.WAV">
            <a:hlinkClick r:id="" action="ppaction://media"/>
          </p:cNvPr>
          <p:cNvPicPr>
            <a:picLocks noRot="1" noChangeAspect="1"/>
          </p:cNvPicPr>
          <p:nvPr>
            <a:wavAudioFile r:embed="rId1" name="~PP374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5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IDEAL ANTI VIRAL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Greater selectivity</a:t>
            </a:r>
          </a:p>
          <a:p>
            <a:r>
              <a:rPr lang="en-US" dirty="0" smtClean="0"/>
              <a:t>L0w toxicity to host</a:t>
            </a:r>
          </a:p>
          <a:p>
            <a:r>
              <a:rPr lang="en-US" dirty="0" smtClean="0"/>
              <a:t>In vivo stability</a:t>
            </a:r>
          </a:p>
          <a:p>
            <a:r>
              <a:rPr lang="en-US" dirty="0" smtClean="0"/>
              <a:t>Should kill latent virus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~PP2160.WAV">
            <a:hlinkClick r:id="" action="ppaction://media"/>
          </p:cNvPr>
          <p:cNvPicPr>
            <a:picLocks noRot="1" noChangeAspect="1"/>
          </p:cNvPicPr>
          <p:nvPr>
            <a:wavAudioFile r:embed="rId1" name="~PP216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386</TotalTime>
  <Words>978</Words>
  <Application>Microsoft Office PowerPoint</Application>
  <PresentationFormat>On-screen Show (4:3)</PresentationFormat>
  <Paragraphs>163</Paragraphs>
  <Slides>29</Slides>
  <Notes>0</Notes>
  <HiddenSlides>0</HiddenSlides>
  <MMClips>23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Module</vt:lpstr>
      <vt:lpstr>ANTIVIRAL DRUGS</vt:lpstr>
      <vt:lpstr>INTRODUCTION </vt:lpstr>
      <vt:lpstr>STRUCTURE OF VIRUS</vt:lpstr>
      <vt:lpstr>DNA VIRUSES</vt:lpstr>
      <vt:lpstr>RNA VIRUSES</vt:lpstr>
      <vt:lpstr>PROBLEMS IN ANTIVIERAL THERAPY</vt:lpstr>
      <vt:lpstr>LIFE CYCLE OF VIRUS</vt:lpstr>
      <vt:lpstr>Slide 8</vt:lpstr>
      <vt:lpstr>PROPERTIES OF IDEAL ANTI VIRAL DRUGS</vt:lpstr>
      <vt:lpstr>CLASSIFICATION OF ANTI VIRALS</vt:lpstr>
      <vt:lpstr>CLASSIFICATION OF ANTIVIRALS</vt:lpstr>
      <vt:lpstr>CLASSIFICATION Cont.</vt:lpstr>
      <vt:lpstr>DRUG FOR HSV , VZV</vt:lpstr>
      <vt:lpstr>ACYCLOVIR cont.</vt:lpstr>
      <vt:lpstr>ACYCLOVIR cont.</vt:lpstr>
      <vt:lpstr>Slide 16</vt:lpstr>
      <vt:lpstr>Slide 17</vt:lpstr>
      <vt:lpstr>Slide 18</vt:lpstr>
      <vt:lpstr>Slide 19</vt:lpstr>
      <vt:lpstr>2.VALACYCLOVIR</vt:lpstr>
      <vt:lpstr>PENCICLOVIR</vt:lpstr>
      <vt:lpstr>FAMCICLOVIR</vt:lpstr>
      <vt:lpstr>TRIFLURIDINE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Rishav Vats</dc:creator>
  <cp:lastModifiedBy>PC</cp:lastModifiedBy>
  <cp:revision>53</cp:revision>
  <dcterms:created xsi:type="dcterms:W3CDTF">2006-08-16T00:00:00Z</dcterms:created>
  <dcterms:modified xsi:type="dcterms:W3CDTF">2020-05-29T04:23:38Z</dcterms:modified>
</cp:coreProperties>
</file>