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2" d="100"/>
          <a:sy n="52" d="100"/>
        </p:scale>
        <p:origin x="-2338" y="-76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21A21-B91B-41E1-AE1E-41FB0D26A74A}" type="datetimeFigureOut">
              <a:rPr lang="en-US" smtClean="0"/>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0D019-A7AF-4613-8A89-FDAFC964F0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00D019-A7AF-4613-8A89-FDAFC964F09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7/2/2020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7/2/2020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smtClean="0"/>
              <a:t>HISTOLOGICAL ASPECTS</a:t>
            </a:r>
            <a:br>
              <a:rPr smtClean="0"/>
            </a:br>
            <a:r>
              <a:rPr smtClean="0"/>
              <a:t>		OF SPLEEN</a:t>
            </a:r>
            <a:endParaRPr/>
          </a:p>
        </p:txBody>
      </p:sp>
      <p:sp>
        <p:nvSpPr>
          <p:cNvPr id="5123" name="Text Placeholder 4"/>
          <p:cNvSpPr>
            <a:spLocks noGrp="1"/>
          </p:cNvSpPr>
          <p:nvPr>
            <p:ph type="body" idx="1"/>
          </p:nvPr>
        </p:nvSpPr>
        <p:spPr>
          <a:xfrm>
            <a:off x="530225" y="3810000"/>
            <a:ext cx="7772400" cy="2895600"/>
          </a:xfrm>
        </p:spPr>
        <p:txBody>
          <a:bodyPr/>
          <a:lstStyle/>
          <a:p>
            <a:pPr eaLnBrk="1" hangingPunct="1"/>
            <a:r>
              <a:rPr lang="en-US" dirty="0" smtClean="0">
                <a:solidFill>
                  <a:srgbClr val="FFFF00"/>
                </a:solidFill>
              </a:rPr>
              <a:t>DR BINOD KUMAR</a:t>
            </a:r>
          </a:p>
          <a:p>
            <a:pPr eaLnBrk="1" hangingPunct="1"/>
            <a:r>
              <a:rPr lang="en-US" dirty="0" smtClean="0">
                <a:solidFill>
                  <a:srgbClr val="FFFF00"/>
                </a:solidFill>
              </a:rPr>
              <a:t>ASSOCIATE PROFESSOR </a:t>
            </a:r>
          </a:p>
          <a:p>
            <a:pPr eaLnBrk="1" hangingPunct="1"/>
            <a:r>
              <a:rPr lang="en-US" dirty="0" smtClean="0">
                <a:solidFill>
                  <a:srgbClr val="FFFF00"/>
                </a:solidFill>
              </a:rPr>
              <a:t>&amp; HOD</a:t>
            </a:r>
          </a:p>
          <a:p>
            <a:pPr eaLnBrk="1" hangingPunct="1"/>
            <a:r>
              <a:rPr lang="en-US" dirty="0" smtClean="0">
                <a:solidFill>
                  <a:srgbClr val="FFFF00"/>
                </a:solidFill>
              </a:rPr>
              <a:t>ANATOMY DEPARTMENT</a:t>
            </a:r>
          </a:p>
          <a:p>
            <a:pPr eaLnBrk="1" hangingPunct="1"/>
            <a:r>
              <a:rPr lang="en-US" dirty="0" smtClean="0">
                <a:solidFill>
                  <a:srgbClr val="FFFF00"/>
                </a:solidFill>
              </a:rPr>
              <a:t>SRI KRISHNA MEDICAL COLLEGE</a:t>
            </a:r>
          </a:p>
          <a:p>
            <a:pPr eaLnBrk="1" hangingPunct="1"/>
            <a:r>
              <a:rPr lang="en-US" dirty="0" smtClean="0">
                <a:solidFill>
                  <a:srgbClr val="FFFF00"/>
                </a:solidFill>
              </a:rPr>
              <a:t>MUZAFFARPUR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0" y="0"/>
            <a:ext cx="9144000" cy="6858000"/>
          </a:xfrm>
          <a:solidFill>
            <a:srgbClr val="FFCC00"/>
          </a:solidFill>
        </p:spPr>
        <p:txBody>
          <a:bodyPr/>
          <a:lstStyle/>
          <a:p>
            <a:pPr eaLnBrk="1" hangingPunct="1">
              <a:buFontTx/>
              <a:buNone/>
              <a:defRPr/>
            </a:pPr>
            <a:r>
              <a:rPr lang="en-US" sz="2800" smtClean="0">
                <a:latin typeface="Arial" charset="0"/>
              </a:rPr>
              <a:t>	</a:t>
            </a:r>
            <a:r>
              <a:rPr lang="en-US" sz="2800" smtClean="0">
                <a:effectLst>
                  <a:outerShdw blurRad="38100" dist="38100" dir="2700000" algn="tl">
                    <a:srgbClr val="FFFFFF"/>
                  </a:outerShdw>
                </a:effectLst>
                <a:latin typeface="Arial" charset="0"/>
              </a:rPr>
              <a:t>the endothelial cells being represented by the wooden staves, hence are described as </a:t>
            </a:r>
            <a:r>
              <a:rPr lang="en-US" sz="2800" u="sng" smtClean="0">
                <a:solidFill>
                  <a:srgbClr val="FF0000"/>
                </a:solidFill>
                <a:effectLst>
                  <a:outerShdw blurRad="38100" dist="38100" dir="2700000" algn="tl">
                    <a:srgbClr val="000000"/>
                  </a:outerShdw>
                </a:effectLst>
                <a:latin typeface="Arial" charset="0"/>
              </a:rPr>
              <a:t>stave cells</a:t>
            </a:r>
            <a:r>
              <a:rPr lang="en-US" sz="2800" smtClean="0">
                <a:effectLst>
                  <a:outerShdw blurRad="38100" dist="38100" dir="2700000" algn="tl">
                    <a:srgbClr val="FFFFFF"/>
                  </a:outerShdw>
                </a:effectLst>
                <a:latin typeface="Arial" charset="0"/>
              </a:rPr>
              <a:t>.</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Externally the sinuses are encircled by reticular fibres in a transverse direction like the steel bands holding together the staves of the wooden barrel.</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Since the spaces between endothelial cells of the splenic sinuses are 2-3 µm in diameter, only the flexible cells are able to pass easily to and from the cord and sinuses. After 120 days there is reduction of flexibility of erythrocytes and so can’t pass through and destroyed by macrophages present in the cord.</a:t>
            </a:r>
          </a:p>
          <a:p>
            <a:pPr eaLnBrk="1" hangingPunct="1">
              <a:buFontTx/>
              <a:buNone/>
              <a:defRPr/>
            </a:pPr>
            <a:r>
              <a:rPr lang="en-US" sz="2800" smtClean="0">
                <a:effectLst>
                  <a:outerShdw blurRad="38100" dist="38100" dir="2700000" algn="tl">
                    <a:srgbClr val="FFFFFF"/>
                  </a:outerShdw>
                </a:effectLst>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0" y="0"/>
            <a:ext cx="9144000" cy="6858000"/>
          </a:xfrm>
          <a:solidFill>
            <a:srgbClr val="FFCC00"/>
          </a:solidFill>
          <a:ln>
            <a:solidFill>
              <a:srgbClr val="FF0000"/>
            </a:solidFill>
          </a:ln>
        </p:spPr>
        <p:txBody>
          <a:bodyPr/>
          <a:lstStyle/>
          <a:p>
            <a:pPr eaLnBrk="1" hangingPunct="1">
              <a:buFontTx/>
              <a:buNone/>
              <a:defRPr/>
            </a:pPr>
            <a:r>
              <a:rPr lang="en-US" sz="2800" u="sng" smtClean="0">
                <a:solidFill>
                  <a:srgbClr val="FF0000"/>
                </a:solidFill>
                <a:effectLst>
                  <a:outerShdw blurRad="38100" dist="38100" dir="2700000" algn="tl">
                    <a:srgbClr val="000000"/>
                  </a:outerShdw>
                </a:effectLst>
                <a:latin typeface="Tahoma" pitchFamily="34" charset="0"/>
              </a:rPr>
              <a:t>Splenic circulation</a:t>
            </a:r>
            <a:r>
              <a:rPr lang="en-US" sz="2800" smtClean="0">
                <a:solidFill>
                  <a:srgbClr val="FF0000"/>
                </a:solidFill>
                <a:effectLst>
                  <a:outerShdw blurRad="38100" dist="38100" dir="2700000" algn="tl">
                    <a:srgbClr val="000000"/>
                  </a:outerShdw>
                </a:effectLst>
                <a:latin typeface="Tahoma" pitchFamily="34" charset="0"/>
              </a:rPr>
              <a:t> –</a:t>
            </a:r>
          </a:p>
          <a:p>
            <a:pPr eaLnBrk="1" hangingPunct="1">
              <a:buFontTx/>
              <a:buNone/>
              <a:defRPr/>
            </a:pPr>
            <a:r>
              <a:rPr lang="en-US" sz="2800" smtClean="0">
                <a:effectLst>
                  <a:outerShdw blurRad="38100" dist="38100" dir="2700000" algn="tl">
                    <a:srgbClr val="FFFFFF"/>
                  </a:outerShdw>
                </a:effectLst>
                <a:latin typeface="Tahoma" pitchFamily="34" charset="0"/>
              </a:rPr>
              <a:t>Enter the spleen through hilum          Splenic artery divides into branches (about five)          Each divides and subdivides and run along the trabecular network</a:t>
            </a:r>
          </a:p>
          <a:p>
            <a:pPr eaLnBrk="1" hangingPunct="1">
              <a:buFontTx/>
              <a:buNone/>
              <a:defRPr/>
            </a:pPr>
            <a:r>
              <a:rPr lang="en-US" sz="2800" smtClean="0">
                <a:effectLst>
                  <a:outerShdw blurRad="38100" dist="38100" dir="2700000" algn="tl">
                    <a:srgbClr val="FFFFFF"/>
                  </a:outerShdw>
                </a:effectLst>
                <a:latin typeface="Tahoma" pitchFamily="34" charset="0"/>
              </a:rPr>
              <a:t>	          Leave the trabeculum and loose their adventitia to enter the reticulum of the spleen          Enter the white pulp and is surrounded by a dense sheath of lymphocytes          The arteriole then divides into a number of straight vessels called penicilli          Each penicilli is surrounded by reticuloendothelial cells and macrophages giving the artery an ellipsoid outline called the ellipsoids          Divide into precapillary arteriole          Open into sinusoids          Veins in the trabeculae          Splenic vein. </a:t>
            </a:r>
          </a:p>
          <a:p>
            <a:pPr eaLnBrk="1" hangingPunct="1">
              <a:buFontTx/>
              <a:buNone/>
              <a:defRPr/>
            </a:pPr>
            <a:r>
              <a:rPr lang="en-US" sz="2800" smtClean="0">
                <a:effectLst>
                  <a:outerShdw blurRad="38100" dist="38100" dir="2700000" algn="tl">
                    <a:srgbClr val="FFFFFF"/>
                  </a:outerShdw>
                </a:effectLst>
                <a:latin typeface="Tahoma" pitchFamily="34" charset="0"/>
              </a:rPr>
              <a:t>This is called the </a:t>
            </a:r>
            <a:r>
              <a:rPr lang="en-US" sz="2800" u="sng" smtClean="0">
                <a:solidFill>
                  <a:srgbClr val="FF0000"/>
                </a:solidFill>
                <a:effectLst>
                  <a:outerShdw blurRad="38100" dist="38100" dir="2700000" algn="tl">
                    <a:srgbClr val="000000"/>
                  </a:outerShdw>
                </a:effectLst>
                <a:latin typeface="Tahoma" pitchFamily="34" charset="0"/>
              </a:rPr>
              <a:t>closed theory of splenic circulation</a:t>
            </a:r>
            <a:r>
              <a:rPr lang="en-US" sz="2800" smtClean="0">
                <a:effectLst>
                  <a:outerShdw blurRad="38100" dist="38100" dir="2700000" algn="tl">
                    <a:srgbClr val="FFFFFF"/>
                  </a:outerShdw>
                </a:effectLst>
                <a:latin typeface="Tahoma" pitchFamily="34" charset="0"/>
              </a:rPr>
              <a:t>.                   </a:t>
            </a:r>
            <a:endParaRPr lang="en-US" sz="2800" smtClean="0">
              <a:latin typeface="Tahoma" pitchFamily="34" charset="0"/>
            </a:endParaRPr>
          </a:p>
        </p:txBody>
      </p:sp>
      <p:sp>
        <p:nvSpPr>
          <p:cNvPr id="67590" name="Line 6"/>
          <p:cNvSpPr>
            <a:spLocks noChangeShapeType="1"/>
          </p:cNvSpPr>
          <p:nvPr/>
        </p:nvSpPr>
        <p:spPr bwMode="auto">
          <a:xfrm>
            <a:off x="5029200" y="838200"/>
            <a:ext cx="9906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1" name="Line 7"/>
          <p:cNvSpPr>
            <a:spLocks noChangeShapeType="1"/>
          </p:cNvSpPr>
          <p:nvPr/>
        </p:nvSpPr>
        <p:spPr bwMode="auto">
          <a:xfrm>
            <a:off x="5715000" y="1295400"/>
            <a:ext cx="10668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2" name="Line 8"/>
          <p:cNvSpPr>
            <a:spLocks noChangeShapeType="1"/>
          </p:cNvSpPr>
          <p:nvPr/>
        </p:nvSpPr>
        <p:spPr bwMode="auto">
          <a:xfrm>
            <a:off x="457200" y="2209800"/>
            <a:ext cx="9906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3" name="Line 9"/>
          <p:cNvSpPr>
            <a:spLocks noChangeShapeType="1"/>
          </p:cNvSpPr>
          <p:nvPr/>
        </p:nvSpPr>
        <p:spPr bwMode="auto">
          <a:xfrm>
            <a:off x="6096000" y="2667000"/>
            <a:ext cx="9144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5" name="Line 11"/>
          <p:cNvSpPr>
            <a:spLocks noChangeShapeType="1"/>
          </p:cNvSpPr>
          <p:nvPr/>
        </p:nvSpPr>
        <p:spPr bwMode="auto">
          <a:xfrm>
            <a:off x="2438400" y="3505200"/>
            <a:ext cx="10668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6" name="Line 12"/>
          <p:cNvSpPr>
            <a:spLocks noChangeShapeType="1"/>
          </p:cNvSpPr>
          <p:nvPr/>
        </p:nvSpPr>
        <p:spPr bwMode="auto">
          <a:xfrm>
            <a:off x="6858000" y="3886200"/>
            <a:ext cx="9906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7" name="Line 13"/>
          <p:cNvSpPr>
            <a:spLocks noChangeShapeType="1"/>
          </p:cNvSpPr>
          <p:nvPr/>
        </p:nvSpPr>
        <p:spPr bwMode="auto">
          <a:xfrm>
            <a:off x="3505200" y="5181600"/>
            <a:ext cx="10668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8" name="Line 14"/>
          <p:cNvSpPr>
            <a:spLocks noChangeShapeType="1"/>
          </p:cNvSpPr>
          <p:nvPr/>
        </p:nvSpPr>
        <p:spPr bwMode="auto">
          <a:xfrm>
            <a:off x="1828800" y="5638800"/>
            <a:ext cx="9906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599" name="Line 15"/>
          <p:cNvSpPr>
            <a:spLocks noChangeShapeType="1"/>
          </p:cNvSpPr>
          <p:nvPr/>
        </p:nvSpPr>
        <p:spPr bwMode="auto">
          <a:xfrm flipV="1">
            <a:off x="6096000" y="5638800"/>
            <a:ext cx="9144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
        <p:nvSpPr>
          <p:cNvPr id="67600" name="Line 16"/>
          <p:cNvSpPr>
            <a:spLocks noChangeShapeType="1"/>
          </p:cNvSpPr>
          <p:nvPr/>
        </p:nvSpPr>
        <p:spPr bwMode="auto">
          <a:xfrm>
            <a:off x="2209800" y="6019800"/>
            <a:ext cx="838200" cy="0"/>
          </a:xfrm>
          <a:prstGeom prst="line">
            <a:avLst/>
          </a:prstGeom>
          <a:noFill/>
          <a:ln w="9525">
            <a:solidFill>
              <a:srgbClr val="FF0000"/>
            </a:solidFill>
            <a:round/>
            <a:headEnd/>
            <a:tailEnd type="triangle" w="med" len="med"/>
          </a:ln>
          <a:effectLst/>
          <a:extLst/>
        </p:spPr>
        <p:txBody>
          <a:bodyPr/>
          <a:lstStyle/>
          <a:p>
            <a:pPr>
              <a:spcBef>
                <a:spcPct val="20000"/>
              </a:spcBef>
              <a:buFontTx/>
              <a:buChar char="•"/>
              <a:defRPr/>
            </a:pPr>
            <a:endParaRPr lang="en-IN">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0" y="0"/>
            <a:ext cx="9144000" cy="6858000"/>
          </a:xfrm>
          <a:solidFill>
            <a:srgbClr val="FFCC00"/>
          </a:solidFill>
        </p:spPr>
        <p:txBody>
          <a:bodyPr/>
          <a:lstStyle/>
          <a:p>
            <a:pPr eaLnBrk="1" hangingPunct="1">
              <a:buFont typeface="Wingdings" pitchFamily="2" charset="2"/>
              <a:buChar char="Ø"/>
              <a:defRPr/>
            </a:pPr>
            <a:r>
              <a:rPr lang="en-US" sz="2800" smtClean="0">
                <a:latin typeface="Tahoma" pitchFamily="34" charset="0"/>
              </a:rPr>
              <a:t>About 90% of the blood passes through very rapidly, (in a few seconds), in a closed circulation through a capillary bed. </a:t>
            </a:r>
          </a:p>
          <a:p>
            <a:pPr eaLnBrk="1" hangingPunct="1">
              <a:buFont typeface="Wingdings" pitchFamily="2" charset="2"/>
              <a:buNone/>
              <a:defRPr/>
            </a:pPr>
            <a:r>
              <a:rPr lang="en-US" sz="2800" u="sng" smtClean="0">
                <a:solidFill>
                  <a:srgbClr val="FF0000"/>
                </a:solidFill>
                <a:effectLst>
                  <a:outerShdw blurRad="38100" dist="38100" dir="2700000" algn="tl">
                    <a:srgbClr val="000000"/>
                  </a:outerShdw>
                </a:effectLst>
                <a:latin typeface="Tahoma" pitchFamily="34" charset="0"/>
              </a:rPr>
              <a:t>Open theory of splenic circulation</a:t>
            </a:r>
            <a:r>
              <a:rPr lang="en-US" sz="2800" smtClean="0">
                <a:solidFill>
                  <a:srgbClr val="FF0000"/>
                </a:solidFill>
                <a:effectLst>
                  <a:outerShdw blurRad="38100" dist="38100" dir="2700000" algn="tl">
                    <a:srgbClr val="000000"/>
                  </a:outerShdw>
                </a:effectLst>
                <a:latin typeface="Tahoma" pitchFamily="34" charset="0"/>
              </a:rPr>
              <a:t> –</a:t>
            </a:r>
            <a:r>
              <a:rPr lang="en-US" sz="2800" smtClean="0">
                <a:latin typeface="Tahoma" pitchFamily="34" charset="0"/>
              </a:rPr>
              <a:t> According to this theory, blood passes from the arterial capillaries of penicilli into cords of Billroth and from there into the sinuses through the spaces between endothelial cells. In this process the nonflexible old erythrocytes are retained in the cord and are engulfed by macrophages </a:t>
            </a:r>
          </a:p>
          <a:p>
            <a:pPr eaLnBrk="1" hangingPunct="1">
              <a:buFont typeface="Wingdings" pitchFamily="2" charset="2"/>
              <a:buChar char="Ø"/>
              <a:defRPr/>
            </a:pPr>
            <a:r>
              <a:rPr lang="en-US" sz="2800" smtClean="0">
                <a:latin typeface="Tahoma" pitchFamily="34" charset="0"/>
              </a:rPr>
              <a:t>About 9.6% of the blood takes minutes, and a small amount (</a:t>
            </a:r>
            <a:r>
              <a:rPr lang="en-US" sz="2800" smtClean="0">
                <a:latin typeface="Arial" charset="0"/>
              </a:rPr>
              <a:t>1</a:t>
            </a:r>
            <a:r>
              <a:rPr lang="en-US" sz="2800" smtClean="0">
                <a:latin typeface="Tahoma" pitchFamily="34" charset="0"/>
              </a:rPr>
              <a:t>.6%) takes an hour or more.</a:t>
            </a:r>
          </a:p>
          <a:p>
            <a:pPr eaLnBrk="1" hangingPunct="1">
              <a:buFont typeface="Wingdings" pitchFamily="2" charset="2"/>
              <a:buChar char="Ø"/>
              <a:defRPr/>
            </a:pPr>
            <a:r>
              <a:rPr lang="en-US" sz="2800" smtClean="0">
                <a:latin typeface="Tahoma" pitchFamily="34" charset="0"/>
              </a:rPr>
              <a:t>Some says that both type of circulation take place in the spleen. This is called the </a:t>
            </a:r>
            <a:r>
              <a:rPr lang="en-US" sz="2800" u="sng" smtClean="0">
                <a:solidFill>
                  <a:srgbClr val="FF0000"/>
                </a:solidFill>
                <a:effectLst>
                  <a:outerShdw blurRad="38100" dist="38100" dir="2700000" algn="tl">
                    <a:srgbClr val="000000"/>
                  </a:outerShdw>
                </a:effectLst>
                <a:latin typeface="Tahoma" pitchFamily="34" charset="0"/>
              </a:rPr>
              <a:t>Compromise theory of splenic circulation</a:t>
            </a:r>
            <a:r>
              <a:rPr lang="en-US" sz="2800" smtClean="0">
                <a:effectLst>
                  <a:outerShdw blurRad="38100" dist="38100" dir="2700000" algn="tl">
                    <a:srgbClr val="FFFFFF"/>
                  </a:outerShdw>
                </a:effectLst>
                <a:latin typeface="Tahoma" pitchFamily="34" charset="0"/>
              </a:rPr>
              <a:t>. </a:t>
            </a:r>
            <a:r>
              <a:rPr lang="en-US" sz="2800" smtClean="0">
                <a:effectLst>
                  <a:outerShdw blurRad="38100" dist="38100" dir="2700000" algn="tl">
                    <a:srgbClr val="FFFFFF"/>
                  </a:outerShdw>
                </a:effectLst>
                <a:latin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flipV="1">
            <a:off x="838200" y="838200"/>
            <a:ext cx="7772400" cy="990600"/>
          </a:xfrm>
        </p:spPr>
        <p:txBody>
          <a:bodyPr/>
          <a:lstStyle/>
          <a:p>
            <a:endParaRPr lang="en-IN" smtClean="0"/>
          </a:p>
        </p:txBody>
      </p:sp>
      <p:pic>
        <p:nvPicPr>
          <p:cNvPr id="54275" name="Picture 2"/>
          <p:cNvPicPr>
            <a:picLocks noGrp="1" noChangeAspect="1" noChangeArrowheads="1"/>
          </p:cNvPicPr>
          <p:nvPr>
            <p:ph idx="1"/>
          </p:nvPr>
        </p:nvPicPr>
        <p:blipFill>
          <a:blip r:embed="rId2"/>
          <a:srcRect/>
          <a:stretch>
            <a:fillRect/>
          </a:stretch>
        </p:blipFill>
        <p:spPr>
          <a:xfrm>
            <a:off x="0" y="0"/>
            <a:ext cx="9158288" cy="68580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0" y="0"/>
            <a:ext cx="9144000" cy="6858000"/>
          </a:xfrm>
          <a:solidFill>
            <a:srgbClr val="FFCC00"/>
          </a:solidFill>
        </p:spPr>
        <p:txBody>
          <a:bodyPr/>
          <a:lstStyle/>
          <a:p>
            <a:pPr eaLnBrk="1" hangingPunct="1">
              <a:buFontTx/>
              <a:buNone/>
              <a:defRPr/>
            </a:pPr>
            <a:r>
              <a:rPr lang="en-US" u="sng" smtClean="0">
                <a:solidFill>
                  <a:srgbClr val="FF0000"/>
                </a:solidFill>
                <a:effectLst>
                  <a:outerShdw blurRad="38100" dist="38100" dir="2700000" algn="tl">
                    <a:srgbClr val="000000"/>
                  </a:outerShdw>
                </a:effectLst>
                <a:latin typeface="Tahoma" pitchFamily="34" charset="0"/>
              </a:rPr>
              <a:t>Functions of the Spleen</a:t>
            </a:r>
            <a:r>
              <a:rPr lang="en-US" smtClean="0">
                <a:solidFill>
                  <a:srgbClr val="FF0000"/>
                </a:solidFill>
                <a:effectLst>
                  <a:outerShdw blurRad="38100" dist="38100" dir="2700000" algn="tl">
                    <a:srgbClr val="000000"/>
                  </a:outerShdw>
                </a:effectLst>
                <a:latin typeface="Tahoma" pitchFamily="34" charset="0"/>
              </a:rPr>
              <a:t> –</a:t>
            </a:r>
          </a:p>
          <a:p>
            <a:pPr eaLnBrk="1" hangingPunct="1">
              <a:buFont typeface="Wingdings" pitchFamily="2" charset="2"/>
              <a:buChar char="Ø"/>
              <a:defRPr/>
            </a:pPr>
            <a:r>
              <a:rPr lang="en-US" sz="2800" smtClean="0">
                <a:solidFill>
                  <a:schemeClr val="accent2"/>
                </a:solidFill>
                <a:effectLst>
                  <a:outerShdw blurRad="38100" dist="38100" dir="2700000" algn="tl">
                    <a:srgbClr val="000000"/>
                  </a:outerShdw>
                </a:effectLst>
                <a:latin typeface="Tahoma" pitchFamily="34" charset="0"/>
              </a:rPr>
              <a:t>Phagocytoses, immune responses, cytopoiesis, and blood storage.</a:t>
            </a:r>
          </a:p>
          <a:p>
            <a:pPr eaLnBrk="1" hangingPunct="1">
              <a:buFont typeface="Wingdings" pitchFamily="2" charset="2"/>
              <a:buChar char="Ø"/>
              <a:defRPr/>
            </a:pPr>
            <a:r>
              <a:rPr lang="en-US" sz="2800" smtClean="0">
                <a:solidFill>
                  <a:schemeClr val="accent2"/>
                </a:solidFill>
                <a:effectLst>
                  <a:outerShdw blurRad="38100" dist="38100" dir="2700000" algn="tl">
                    <a:srgbClr val="000000"/>
                  </a:outerShdw>
                </a:effectLst>
                <a:latin typeface="Tahoma" pitchFamily="34" charset="0"/>
              </a:rPr>
              <a:t>In the fetus it is an important site of haemopoiesis.</a:t>
            </a:r>
          </a:p>
          <a:p>
            <a:pPr eaLnBrk="1" hangingPunct="1">
              <a:buFont typeface="Wingdings" pitchFamily="2" charset="2"/>
              <a:buChar char="Ø"/>
              <a:defRPr/>
            </a:pPr>
            <a:r>
              <a:rPr lang="en-US" sz="2800" smtClean="0">
                <a:solidFill>
                  <a:schemeClr val="accent2"/>
                </a:solidFill>
                <a:effectLst>
                  <a:outerShdw blurRad="38100" dist="38100" dir="2700000" algn="tl">
                    <a:srgbClr val="000000"/>
                  </a:outerShdw>
                </a:effectLst>
                <a:latin typeface="Tahoma" pitchFamily="34" charset="0"/>
              </a:rPr>
              <a:t>Postnatally it may become haemopoietic in certain pathological conditions.</a:t>
            </a:r>
          </a:p>
          <a:p>
            <a:pPr eaLnBrk="1" hangingPunct="1">
              <a:buFont typeface="Wingdings" pitchFamily="2" charset="2"/>
              <a:buChar char="Ø"/>
              <a:defRPr/>
            </a:pPr>
            <a:r>
              <a:rPr lang="en-US" sz="2800" smtClean="0">
                <a:solidFill>
                  <a:schemeClr val="accent2"/>
                </a:solidFill>
                <a:effectLst>
                  <a:outerShdw blurRad="38100" dist="38100" dir="2700000" algn="tl">
                    <a:srgbClr val="000000"/>
                  </a:outerShdw>
                </a:effectLst>
                <a:latin typeface="Tahoma" pitchFamily="34" charset="0"/>
              </a:rPr>
              <a:t>It is not absolutely essential organ of the body as its functions can be performed by the liver and by other lymphoid tissue, if the spleen is removed.</a:t>
            </a:r>
          </a:p>
          <a:p>
            <a:pPr eaLnBrk="1" hangingPunct="1">
              <a:buFont typeface="Wingdings" pitchFamily="2" charset="2"/>
              <a:buChar char="Ø"/>
              <a:defRPr/>
            </a:pPr>
            <a:r>
              <a:rPr lang="en-US" sz="2800" smtClean="0">
                <a:solidFill>
                  <a:schemeClr val="accent2"/>
                </a:solidFill>
                <a:effectLst>
                  <a:outerShdw blurRad="38100" dist="38100" dir="2700000" algn="tl">
                    <a:srgbClr val="000000"/>
                  </a:outerShdw>
                </a:effectLst>
                <a:latin typeface="Tahoma" pitchFamily="34" charset="0"/>
              </a:rPr>
              <a:t>In patients suffering from diseases like malaria and other hemolytic diseases, which involve chronic breakdown of erythrocytes, the splenic tissues may be permanently hypertrophied and the spleen greatly enlarged called as </a:t>
            </a:r>
            <a:r>
              <a:rPr lang="en-US" sz="2800" u="sng" smtClean="0">
                <a:solidFill>
                  <a:srgbClr val="FF0000"/>
                </a:solidFill>
                <a:effectLst>
                  <a:outerShdw blurRad="38100" dist="38100" dir="2700000" algn="tl">
                    <a:srgbClr val="000000"/>
                  </a:outerShdw>
                </a:effectLst>
                <a:latin typeface="Tahoma" pitchFamily="34" charset="0"/>
              </a:rPr>
              <a:t>splenomegaly</a:t>
            </a:r>
            <a:r>
              <a:rPr lang="en-US" sz="2800" smtClean="0">
                <a:solidFill>
                  <a:schemeClr val="accent2"/>
                </a:solidFill>
                <a:effectLst>
                  <a:outerShdw blurRad="38100" dist="38100" dir="2700000" algn="tl">
                    <a:srgbClr val="000000"/>
                  </a:outerShdw>
                </a:effectLst>
                <a:latin typeface="Tahoma"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0" y="0"/>
            <a:ext cx="9144000" cy="6858000"/>
          </a:xfrm>
          <a:solidFill>
            <a:srgbClr val="FFCC00"/>
          </a:solidFill>
        </p:spPr>
        <p:txBody>
          <a:bodyPr/>
          <a:lstStyle/>
          <a:p>
            <a:pPr marL="660400" indent="-660400" eaLnBrk="1" hangingPunct="1">
              <a:buFontTx/>
              <a:buNone/>
              <a:defRPr/>
            </a:pPr>
            <a:r>
              <a:rPr lang="en-US" sz="2800" smtClean="0">
                <a:latin typeface="Arial" charset="0"/>
              </a:rPr>
              <a:t>				    </a:t>
            </a:r>
            <a:r>
              <a:rPr lang="en-US" b="1" u="sng" smtClean="0">
                <a:effectLst>
                  <a:outerShdw blurRad="38100" dist="38100" dir="2700000" algn="tl">
                    <a:srgbClr val="FFFFFF"/>
                  </a:outerShdw>
                </a:effectLst>
                <a:latin typeface="Arial" charset="0"/>
              </a:rPr>
              <a:t>SPLEEN</a:t>
            </a:r>
          </a:p>
          <a:p>
            <a:pPr marL="660400" indent="-660400" eaLnBrk="1" hangingPunct="1">
              <a:buFontTx/>
              <a:buNone/>
              <a:defRPr/>
            </a:pPr>
            <a:r>
              <a:rPr lang="en-US" sz="2800" u="sng" smtClean="0">
                <a:solidFill>
                  <a:srgbClr val="FF0000"/>
                </a:solidFill>
                <a:effectLst>
                  <a:outerShdw blurRad="38100" dist="38100" dir="2700000" algn="tl">
                    <a:srgbClr val="000000"/>
                  </a:outerShdw>
                </a:effectLst>
                <a:latin typeface="Arial" charset="0"/>
              </a:rPr>
              <a:t>General features</a:t>
            </a:r>
            <a:r>
              <a:rPr lang="en-US" sz="2800" smtClean="0">
                <a:solidFill>
                  <a:srgbClr val="FF0000"/>
                </a:solidFill>
                <a:effectLst>
                  <a:outerShdw blurRad="38100" dist="38100" dir="2700000" algn="tl">
                    <a:srgbClr val="000000"/>
                  </a:outerShdw>
                </a:effectLst>
                <a:latin typeface="Arial" charset="0"/>
              </a:rPr>
              <a:t> :-</a:t>
            </a:r>
          </a:p>
          <a:p>
            <a:pPr marL="660400" indent="-660400" eaLnBrk="1" hangingPunct="1">
              <a:buFontTx/>
              <a:buAutoNum type="romanLcParenBoth"/>
              <a:defRPr/>
            </a:pPr>
            <a:r>
              <a:rPr lang="en-US" sz="2800" smtClean="0">
                <a:effectLst>
                  <a:outerShdw blurRad="38100" dist="38100" dir="2700000" algn="tl">
                    <a:srgbClr val="FFFFFF"/>
                  </a:outerShdw>
                </a:effectLst>
                <a:latin typeface="Arial" charset="0"/>
              </a:rPr>
              <a:t>Largest lymphoid organ of the body present in upper left quadrant of abdominal cavity.</a:t>
            </a:r>
          </a:p>
          <a:p>
            <a:pPr marL="660400" indent="-660400" eaLnBrk="1" hangingPunct="1">
              <a:buFontTx/>
              <a:buAutoNum type="romanLcParenBoth"/>
              <a:defRPr/>
            </a:pPr>
            <a:r>
              <a:rPr lang="en-US" sz="2800" smtClean="0">
                <a:effectLst>
                  <a:outerShdw blurRad="38100" dist="38100" dir="2700000" algn="tl">
                    <a:srgbClr val="FFFFFF"/>
                  </a:outerShdw>
                </a:effectLst>
                <a:latin typeface="Arial" charset="0"/>
              </a:rPr>
              <a:t>Blood-forming organ in foetal life and blood-destroying organ in post natal life (so also known as </a:t>
            </a:r>
            <a:r>
              <a:rPr lang="en-US" sz="2800" u="sng" smtClean="0">
                <a:solidFill>
                  <a:srgbClr val="A50021"/>
                </a:solidFill>
                <a:effectLst>
                  <a:outerShdw blurRad="38100" dist="38100" dir="2700000" algn="tl">
                    <a:srgbClr val="000000"/>
                  </a:outerShdw>
                </a:effectLst>
                <a:latin typeface="Arial" charset="0"/>
              </a:rPr>
              <a:t>graveyard of RBCs</a:t>
            </a:r>
            <a:r>
              <a:rPr lang="en-US" sz="2800" smtClean="0">
                <a:solidFill>
                  <a:srgbClr val="A50021"/>
                </a:solidFill>
                <a:effectLst>
                  <a:outerShdw blurRad="38100" dist="38100" dir="2700000" algn="tl">
                    <a:srgbClr val="000000"/>
                  </a:outerShdw>
                </a:effectLst>
                <a:latin typeface="Arial" charset="0"/>
              </a:rPr>
              <a:t>).</a:t>
            </a:r>
          </a:p>
          <a:p>
            <a:pPr marL="660400" indent="-660400" eaLnBrk="1" hangingPunct="1">
              <a:buFontTx/>
              <a:buAutoNum type="romanLcParenBoth"/>
              <a:defRPr/>
            </a:pPr>
            <a:r>
              <a:rPr lang="en-US" sz="2800" smtClean="0">
                <a:effectLst>
                  <a:outerShdw blurRad="38100" dist="38100" dir="2700000" algn="tl">
                    <a:srgbClr val="FFFFFF"/>
                  </a:outerShdw>
                </a:effectLst>
                <a:latin typeface="Arial" charset="0"/>
              </a:rPr>
              <a:t>Only lymphatic organ which does not filter the lymph but it filters blood from blood-borne antigens and microorganisms.</a:t>
            </a:r>
          </a:p>
          <a:p>
            <a:pPr marL="660400" indent="-660400" eaLnBrk="1" hangingPunct="1">
              <a:buFontTx/>
              <a:buAutoNum type="romanLcParenBoth"/>
              <a:defRPr/>
            </a:pPr>
            <a:r>
              <a:rPr lang="en-US" sz="2800" smtClean="0">
                <a:effectLst>
                  <a:outerShdw blurRad="38100" dist="38100" dir="2700000" algn="tl">
                    <a:srgbClr val="FFFFFF"/>
                  </a:outerShdw>
                </a:effectLst>
                <a:latin typeface="Arial" charset="0"/>
              </a:rPr>
              <a:t>Except at the hilum, the surface of the spleen is covered by a layer of </a:t>
            </a:r>
            <a:r>
              <a:rPr lang="en-US" sz="2800" i="1" u="sng" smtClean="0">
                <a:solidFill>
                  <a:srgbClr val="A50021"/>
                </a:solidFill>
                <a:effectLst>
                  <a:outerShdw blurRad="38100" dist="38100" dir="2700000" algn="tl">
                    <a:srgbClr val="000000"/>
                  </a:outerShdw>
                </a:effectLst>
                <a:latin typeface="Arial" charset="0"/>
              </a:rPr>
              <a:t>peritoneum</a:t>
            </a:r>
            <a:r>
              <a:rPr lang="en-US" sz="2800" smtClean="0">
                <a:effectLst>
                  <a:outerShdw blurRad="38100" dist="38100" dir="2700000" algn="tl">
                    <a:srgbClr val="FFFFFF"/>
                  </a:outerShdw>
                </a:effectLst>
                <a:latin typeface="Arial" charset="0"/>
              </a:rPr>
              <a:t>. Deep to the serous layer the organ is covered by a capsule</a:t>
            </a:r>
          </a:p>
          <a:p>
            <a:pPr marL="660400" indent="-660400" eaLnBrk="1" hangingPunct="1">
              <a:buFontTx/>
              <a:buNone/>
              <a:defRPr/>
            </a:pPr>
            <a:endParaRPr lang="en-US" smtClean="0">
              <a:effectLst>
                <a:outerShdw blurRad="38100" dist="38100" dir="2700000" algn="tl">
                  <a:srgbClr val="FFFFFF"/>
                </a:outerShdw>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0" y="0"/>
            <a:ext cx="9144000" cy="6858000"/>
          </a:xfrm>
          <a:solidFill>
            <a:srgbClr val="FFCC00"/>
          </a:solidFill>
        </p:spPr>
        <p:txBody>
          <a:bodyPr/>
          <a:lstStyle/>
          <a:p>
            <a:pPr marL="609600" indent="-609600" eaLnBrk="1" hangingPunct="1">
              <a:buFontTx/>
              <a:buNone/>
              <a:defRPr/>
            </a:pPr>
            <a:r>
              <a:rPr lang="en-US" u="sng" smtClean="0">
                <a:solidFill>
                  <a:srgbClr val="FF0000"/>
                </a:solidFill>
                <a:effectLst>
                  <a:outerShdw blurRad="38100" dist="38100" dir="2700000" algn="tl">
                    <a:srgbClr val="000000"/>
                  </a:outerShdw>
                </a:effectLst>
                <a:latin typeface="Arial" charset="0"/>
              </a:rPr>
              <a:t>Components</a:t>
            </a:r>
            <a:r>
              <a:rPr lang="en-US" smtClean="0">
                <a:solidFill>
                  <a:srgbClr val="FF0000"/>
                </a:solidFill>
                <a:effectLst>
                  <a:outerShdw blurRad="38100" dist="38100" dir="2700000" algn="tl">
                    <a:srgbClr val="000000"/>
                  </a:outerShdw>
                </a:effectLst>
                <a:latin typeface="Arial" charset="0"/>
              </a:rPr>
              <a:t> :-</a:t>
            </a:r>
          </a:p>
          <a:p>
            <a:pPr marL="609600" indent="-609600" eaLnBrk="1" hangingPunct="1">
              <a:buFontTx/>
              <a:buNone/>
              <a:defRPr/>
            </a:pPr>
            <a:r>
              <a:rPr lang="en-US" smtClean="0">
                <a:solidFill>
                  <a:srgbClr val="A50021"/>
                </a:solidFill>
                <a:effectLst>
                  <a:outerShdw blurRad="38100" dist="38100" dir="2700000" algn="tl">
                    <a:srgbClr val="000000"/>
                  </a:outerShdw>
                </a:effectLst>
                <a:latin typeface="Arial" charset="0"/>
              </a:rPr>
              <a:t>1. </a:t>
            </a:r>
            <a:r>
              <a:rPr lang="en-US" u="sng" smtClean="0">
                <a:solidFill>
                  <a:srgbClr val="A50021"/>
                </a:solidFill>
                <a:effectLst>
                  <a:outerShdw blurRad="38100" dist="38100" dir="2700000" algn="tl">
                    <a:srgbClr val="000000"/>
                  </a:outerShdw>
                </a:effectLst>
                <a:latin typeface="Arial" charset="0"/>
              </a:rPr>
              <a:t>Connective tissue frame work</a:t>
            </a:r>
            <a:r>
              <a:rPr lang="en-US" smtClean="0">
                <a:solidFill>
                  <a:srgbClr val="A50021"/>
                </a:solidFill>
                <a:effectLst>
                  <a:outerShdw blurRad="38100" dist="38100" dir="2700000" algn="tl">
                    <a:srgbClr val="000000"/>
                  </a:outerShdw>
                </a:effectLst>
                <a:latin typeface="Arial" charset="0"/>
              </a:rPr>
              <a:t> –</a:t>
            </a:r>
          </a:p>
          <a:p>
            <a:pPr marL="609600" indent="-609600" eaLnBrk="1" hangingPunct="1">
              <a:buFontTx/>
              <a:buNone/>
              <a:defRPr/>
            </a:pPr>
            <a:r>
              <a:rPr lang="en-US" smtClean="0">
                <a:solidFill>
                  <a:srgbClr val="FF0000"/>
                </a:solidFill>
                <a:latin typeface="Arial" charset="0"/>
              </a:rPr>
              <a:t>	</a:t>
            </a:r>
            <a:r>
              <a:rPr lang="en-US" smtClean="0">
                <a:solidFill>
                  <a:srgbClr val="FF00FF"/>
                </a:solidFill>
                <a:effectLst>
                  <a:outerShdw blurRad="38100" dist="38100" dir="2700000" algn="tl">
                    <a:srgbClr val="000000"/>
                  </a:outerShdw>
                </a:effectLst>
                <a:latin typeface="Arial" charset="0"/>
              </a:rPr>
              <a:t>(i) </a:t>
            </a:r>
            <a:r>
              <a:rPr lang="en-US" u="sng" smtClean="0">
                <a:solidFill>
                  <a:srgbClr val="FF00FF"/>
                </a:solidFill>
                <a:effectLst>
                  <a:outerShdw blurRad="38100" dist="38100" dir="2700000" algn="tl">
                    <a:srgbClr val="000000"/>
                  </a:outerShdw>
                </a:effectLst>
                <a:latin typeface="Arial" charset="0"/>
              </a:rPr>
              <a:t>Capsule</a:t>
            </a:r>
            <a:r>
              <a:rPr lang="en-US" smtClean="0">
                <a:solidFill>
                  <a:srgbClr val="FF00FF"/>
                </a:solidFill>
                <a:effectLst>
                  <a:outerShdw blurRad="38100" dist="38100" dir="2700000" algn="tl">
                    <a:srgbClr val="000000"/>
                  </a:outerShdw>
                </a:effectLst>
                <a:latin typeface="Arial" charset="0"/>
              </a:rPr>
              <a:t> –</a:t>
            </a:r>
            <a:r>
              <a:rPr lang="en-US" smtClean="0">
                <a:solidFill>
                  <a:srgbClr val="FF0000"/>
                </a:solidFill>
                <a:effectLst>
                  <a:outerShdw blurRad="38100" dist="38100" dir="2700000" algn="tl">
                    <a:srgbClr val="000000"/>
                  </a:outerShdw>
                </a:effectLst>
                <a:latin typeface="Arial" charset="0"/>
              </a:rPr>
              <a:t> </a:t>
            </a:r>
          </a:p>
          <a:p>
            <a:pPr marL="609600" indent="-609600" eaLnBrk="1" hangingPunct="1">
              <a:buFontTx/>
              <a:buNone/>
              <a:defRPr/>
            </a:pPr>
            <a:r>
              <a:rPr lang="en-US" smtClean="0">
                <a:solidFill>
                  <a:srgbClr val="FF0000"/>
                </a:solidFill>
                <a:effectLst>
                  <a:outerShdw blurRad="38100" dist="38100" dir="2700000" algn="tl">
                    <a:srgbClr val="000000"/>
                  </a:outerShdw>
                </a:effectLst>
                <a:latin typeface="Arial" charset="0"/>
              </a:rPr>
              <a:t>		</a:t>
            </a:r>
            <a:r>
              <a:rPr lang="en-US" smtClean="0">
                <a:effectLst>
                  <a:outerShdw blurRad="38100" dist="38100" dir="2700000" algn="tl">
                    <a:srgbClr val="FFFFFF"/>
                  </a:outerShdw>
                </a:effectLst>
                <a:latin typeface="Arial" charset="0"/>
              </a:rPr>
              <a:t>&gt; covers the spleen completely under the serous layer.</a:t>
            </a:r>
          </a:p>
          <a:p>
            <a:pPr marL="609600" indent="-609600" eaLnBrk="1" hangingPunct="1">
              <a:buFontTx/>
              <a:buNone/>
              <a:defRPr/>
            </a:pPr>
            <a:r>
              <a:rPr lang="en-US" smtClean="0">
                <a:effectLst>
                  <a:outerShdw blurRad="38100" dist="38100" dir="2700000" algn="tl">
                    <a:srgbClr val="FFFFFF"/>
                  </a:outerShdw>
                </a:effectLst>
                <a:latin typeface="Arial" charset="0"/>
              </a:rPr>
              <a:t>		&gt; formed by dense collagenous connective tissue and few smooth muscle fibres. (In some mammals it contain much smooth muscle fibres and contraction of these muscle fibres causes pumping of blood from the spleen into the circulation so spleen act as </a:t>
            </a:r>
            <a:r>
              <a:rPr lang="en-US" u="sng" smtClean="0">
                <a:effectLst>
                  <a:outerShdw blurRad="38100" dist="38100" dir="2700000" algn="tl">
                    <a:srgbClr val="FFFFFF"/>
                  </a:outerShdw>
                </a:effectLst>
                <a:latin typeface="Arial" charset="0"/>
              </a:rPr>
              <a:t>reservoir of blood</a:t>
            </a:r>
            <a:r>
              <a:rPr lang="en-US" smtClean="0">
                <a:effectLst>
                  <a:outerShdw blurRad="38100" dist="38100" dir="2700000" algn="tl">
                    <a:srgbClr val="FFFFFF"/>
                  </a:outerShdw>
                </a:effectLst>
                <a:latin typeface="Arial" charset="0"/>
              </a:rPr>
              <a:t>).</a:t>
            </a:r>
            <a:r>
              <a:rPr lang="en-US" u="sng" smtClean="0">
                <a:effectLst>
                  <a:outerShdw blurRad="38100" dist="38100" dir="2700000" algn="tl">
                    <a:srgbClr val="FFFFFF"/>
                  </a:outerShdw>
                </a:effectLst>
                <a:latin typeface="Arial" charset="0"/>
              </a:rPr>
              <a:t> </a:t>
            </a:r>
            <a:endParaRPr lang="en-US" u="sng"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0" y="0"/>
            <a:ext cx="9144000" cy="6858000"/>
          </a:xfrm>
          <a:solidFill>
            <a:srgbClr val="FFCC00"/>
          </a:solidFill>
        </p:spPr>
        <p:txBody>
          <a:bodyPr/>
          <a:lstStyle/>
          <a:p>
            <a:pPr eaLnBrk="1" hangingPunct="1">
              <a:buFontTx/>
              <a:buNone/>
              <a:defRPr/>
            </a:pPr>
            <a:r>
              <a:rPr lang="en-US" sz="2800" smtClean="0">
                <a:solidFill>
                  <a:srgbClr val="FF00FF"/>
                </a:solidFill>
                <a:effectLst>
                  <a:outerShdw blurRad="38100" dist="38100" dir="2700000" algn="tl">
                    <a:srgbClr val="000000"/>
                  </a:outerShdw>
                </a:effectLst>
                <a:latin typeface="Arial" charset="0"/>
              </a:rPr>
              <a:t>(b) </a:t>
            </a:r>
            <a:r>
              <a:rPr lang="en-US" sz="2800" u="sng" smtClean="0">
                <a:solidFill>
                  <a:srgbClr val="FF00FF"/>
                </a:solidFill>
                <a:effectLst>
                  <a:outerShdw blurRad="38100" dist="38100" dir="2700000" algn="tl">
                    <a:srgbClr val="000000"/>
                  </a:outerShdw>
                </a:effectLst>
                <a:latin typeface="Arial" charset="0"/>
              </a:rPr>
              <a:t>Trabeculae</a:t>
            </a:r>
            <a:r>
              <a:rPr lang="en-US" sz="2800" smtClean="0">
                <a:solidFill>
                  <a:srgbClr val="FF00FF"/>
                </a:solidFill>
                <a:effectLst>
                  <a:outerShdw blurRad="38100" dist="38100" dir="2700000" algn="tl">
                    <a:srgbClr val="000000"/>
                  </a:outerShdw>
                </a:effectLst>
                <a:latin typeface="Arial" charset="0"/>
              </a:rPr>
              <a:t> –</a:t>
            </a:r>
          </a:p>
          <a:p>
            <a:pPr eaLnBrk="1" hangingPunct="1">
              <a:buFontTx/>
              <a:buNone/>
              <a:defRPr/>
            </a:pPr>
            <a:r>
              <a:rPr lang="en-US" sz="2800" smtClean="0">
                <a:effectLst>
                  <a:outerShdw blurRad="38100" dist="38100" dir="2700000" algn="tl">
                    <a:srgbClr val="FFFFFF"/>
                  </a:outerShdw>
                </a:effectLst>
                <a:latin typeface="Arial" charset="0"/>
              </a:rPr>
              <a:t>	&gt; given off from the capsule into the substance of spleen.</a:t>
            </a:r>
          </a:p>
          <a:p>
            <a:pPr eaLnBrk="1" hangingPunct="1">
              <a:buFontTx/>
              <a:buNone/>
              <a:defRPr/>
            </a:pPr>
            <a:r>
              <a:rPr lang="en-US" sz="2800" smtClean="0">
                <a:effectLst>
                  <a:outerShdw blurRad="38100" dist="38100" dir="2700000" algn="tl">
                    <a:srgbClr val="FFFFFF"/>
                  </a:outerShdw>
                </a:effectLst>
                <a:latin typeface="Arial" charset="0"/>
              </a:rPr>
              <a:t>	&gt; they are thick and carry trabecular vessels which are branches of splenic vessels.</a:t>
            </a:r>
          </a:p>
          <a:p>
            <a:pPr eaLnBrk="1" hangingPunct="1">
              <a:buFontTx/>
              <a:buNone/>
              <a:defRPr/>
            </a:pPr>
            <a:r>
              <a:rPr lang="en-US" sz="2800" smtClean="0">
                <a:solidFill>
                  <a:srgbClr val="FF00FF"/>
                </a:solidFill>
                <a:effectLst>
                  <a:outerShdw blurRad="38100" dist="38100" dir="2700000" algn="tl">
                    <a:srgbClr val="000000"/>
                  </a:outerShdw>
                </a:effectLst>
                <a:latin typeface="Arial" charset="0"/>
              </a:rPr>
              <a:t>(c) </a:t>
            </a:r>
            <a:r>
              <a:rPr lang="en-US" sz="2800" u="sng" smtClean="0">
                <a:solidFill>
                  <a:srgbClr val="FF00FF"/>
                </a:solidFill>
                <a:effectLst>
                  <a:outerShdw blurRad="38100" dist="38100" dir="2700000" algn="tl">
                    <a:srgbClr val="000000"/>
                  </a:outerShdw>
                </a:effectLst>
                <a:latin typeface="Arial" charset="0"/>
              </a:rPr>
              <a:t>Reticular stroma</a:t>
            </a:r>
            <a:r>
              <a:rPr lang="en-US" sz="2800" smtClean="0">
                <a:solidFill>
                  <a:srgbClr val="FF00FF"/>
                </a:solidFill>
                <a:effectLst>
                  <a:outerShdw blurRad="38100" dist="38100" dir="2700000" algn="tl">
                    <a:srgbClr val="000000"/>
                  </a:outerShdw>
                </a:effectLst>
                <a:latin typeface="Arial" charset="0"/>
              </a:rPr>
              <a:t> –</a:t>
            </a:r>
          </a:p>
          <a:p>
            <a:pPr eaLnBrk="1" hangingPunct="1">
              <a:buFontTx/>
              <a:buNone/>
              <a:defRPr/>
            </a:pPr>
            <a:r>
              <a:rPr lang="en-US" sz="2800" smtClean="0">
                <a:effectLst>
                  <a:outerShdw blurRad="38100" dist="38100" dir="2700000" algn="tl">
                    <a:srgbClr val="FFFFFF"/>
                  </a:outerShdw>
                </a:effectLst>
                <a:latin typeface="Arial" charset="0"/>
              </a:rPr>
              <a:t>	&gt; made of reticular fibres and associated phagocytic reticular cells, forming a meshwork and supports the cells of parenchyma.</a:t>
            </a:r>
          </a:p>
          <a:p>
            <a:pPr eaLnBrk="1" hangingPunct="1">
              <a:buFontTx/>
              <a:buNone/>
              <a:defRPr/>
            </a:pPr>
            <a:r>
              <a:rPr lang="en-US" sz="2800" smtClean="0">
                <a:solidFill>
                  <a:srgbClr val="A50021"/>
                </a:solidFill>
                <a:effectLst>
                  <a:outerShdw blurRad="38100" dist="38100" dir="2700000" algn="tl">
                    <a:srgbClr val="000000"/>
                  </a:outerShdw>
                </a:effectLst>
                <a:latin typeface="Arial" charset="0"/>
              </a:rPr>
              <a:t>2. </a:t>
            </a:r>
            <a:r>
              <a:rPr lang="en-US" sz="2800" u="sng" smtClean="0">
                <a:solidFill>
                  <a:srgbClr val="A50021"/>
                </a:solidFill>
                <a:effectLst>
                  <a:outerShdw blurRad="38100" dist="38100" dir="2700000" algn="tl">
                    <a:srgbClr val="000000"/>
                  </a:outerShdw>
                </a:effectLst>
                <a:latin typeface="Arial" charset="0"/>
              </a:rPr>
              <a:t>Parenchyma</a:t>
            </a:r>
            <a:r>
              <a:rPr lang="en-US" sz="2800" smtClean="0">
                <a:solidFill>
                  <a:srgbClr val="A50021"/>
                </a:solidFill>
                <a:effectLst>
                  <a:outerShdw blurRad="38100" dist="38100" dir="2700000" algn="tl">
                    <a:srgbClr val="000000"/>
                  </a:outerShdw>
                </a:effectLst>
                <a:latin typeface="Arial" charset="0"/>
              </a:rPr>
              <a:t> –</a:t>
            </a:r>
          </a:p>
          <a:p>
            <a:pPr eaLnBrk="1" hangingPunct="1">
              <a:buFontTx/>
              <a:buNone/>
              <a:defRPr/>
            </a:pPr>
            <a:r>
              <a:rPr lang="en-US" sz="2800" smtClean="0">
                <a:solidFill>
                  <a:srgbClr val="A50021"/>
                </a:solidFill>
                <a:effectLst>
                  <a:outerShdw blurRad="38100" dist="38100" dir="2700000" algn="tl">
                    <a:srgbClr val="000000"/>
                  </a:outerShdw>
                </a:effectLst>
                <a:latin typeface="Arial" charset="0"/>
              </a:rPr>
              <a:t>	</a:t>
            </a:r>
            <a:r>
              <a:rPr lang="en-US" sz="2800" smtClean="0">
                <a:effectLst>
                  <a:outerShdw blurRad="38100" dist="38100" dir="2700000" algn="tl">
                    <a:srgbClr val="FFFFFF"/>
                  </a:outerShdw>
                </a:effectLst>
                <a:latin typeface="Arial" charset="0"/>
              </a:rPr>
              <a:t>&gt; With the naked eye examinaion, the interior of spleen shows rounded white areas known as </a:t>
            </a:r>
            <a:r>
              <a:rPr lang="en-US" sz="2800" u="sng" smtClean="0">
                <a:solidFill>
                  <a:srgbClr val="A50021"/>
                </a:solidFill>
                <a:effectLst>
                  <a:outerShdw blurRad="38100" dist="38100" dir="2700000" algn="tl">
                    <a:srgbClr val="000000"/>
                  </a:outerShdw>
                </a:effectLst>
                <a:latin typeface="Arial" charset="0"/>
              </a:rPr>
              <a:t>White pulp</a:t>
            </a:r>
            <a:r>
              <a:rPr lang="en-US" sz="2800" smtClean="0">
                <a:effectLst>
                  <a:outerShdw blurRad="38100" dist="38100" dir="2700000" algn="tl">
                    <a:srgbClr val="FFFFFF"/>
                  </a:outerShdw>
                </a:effectLst>
                <a:latin typeface="Arial" charset="0"/>
              </a:rPr>
              <a:t>, surrounded by red matrix known as</a:t>
            </a:r>
            <a:r>
              <a:rPr lang="en-US" sz="2800" smtClean="0">
                <a:solidFill>
                  <a:srgbClr val="A50021"/>
                </a:solidFill>
                <a:effectLst>
                  <a:outerShdw blurRad="38100" dist="38100" dir="2700000" algn="tl">
                    <a:srgbClr val="000000"/>
                  </a:outerShdw>
                </a:effectLst>
                <a:latin typeface="Arial" charset="0"/>
              </a:rPr>
              <a:t> </a:t>
            </a:r>
            <a:r>
              <a:rPr lang="en-US" sz="2800" u="sng" smtClean="0">
                <a:solidFill>
                  <a:srgbClr val="A50021"/>
                </a:solidFill>
                <a:effectLst>
                  <a:outerShdw blurRad="38100" dist="38100" dir="2700000" algn="tl">
                    <a:srgbClr val="000000"/>
                  </a:outerShdw>
                </a:effectLst>
                <a:latin typeface="Arial" charset="0"/>
              </a:rPr>
              <a:t>Red pulp</a:t>
            </a:r>
            <a:r>
              <a:rPr lang="en-US" sz="2800" smtClean="0">
                <a:solidFill>
                  <a:srgbClr val="A50021"/>
                </a:solidFill>
                <a:effectLst>
                  <a:outerShdw blurRad="38100" dist="38100" dir="2700000" algn="tl">
                    <a:srgbClr val="000000"/>
                  </a:outerShdw>
                </a:effectLst>
                <a:latin typeface="Arial" charset="0"/>
              </a:rPr>
              <a:t>. </a:t>
            </a:r>
          </a:p>
          <a:p>
            <a:pPr eaLnBrk="1" hangingPunct="1">
              <a:buFontTx/>
              <a:buNone/>
              <a:defRPr/>
            </a:pPr>
            <a:endParaRPr lang="en-US" sz="2800" smtClean="0">
              <a:effectLst>
                <a:outerShdw blurRad="38100" dist="38100" dir="2700000" algn="tl">
                  <a:srgbClr val="FFFFFF"/>
                </a:outerShdw>
              </a:effectLst>
              <a:latin typeface="Arial" charset="0"/>
            </a:endParaRPr>
          </a:p>
        </p:txBody>
      </p:sp>
      <p:pic>
        <p:nvPicPr>
          <p:cNvPr id="75779" name="Picture 3"/>
          <p:cNvPicPr>
            <a:picLocks noChangeAspect="1" noChangeArrowheads="1"/>
          </p:cNvPicPr>
          <p:nvPr/>
        </p:nvPicPr>
        <p:blipFill>
          <a:blip r:embed="rId2"/>
          <a:srcRect/>
          <a:stretch>
            <a:fillRect/>
          </a:stretch>
        </p:blipFill>
        <p:spPr bwMode="auto">
          <a:xfrm>
            <a:off x="6229350" y="0"/>
            <a:ext cx="2914650" cy="391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heckerboard(across)">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457200"/>
            <a:ext cx="990600" cy="152400"/>
          </a:xfrm>
        </p:spPr>
        <p:txBody>
          <a:bodyPr>
            <a:normAutofit fontScale="90000"/>
          </a:bodyPr>
          <a:lstStyle/>
          <a:p>
            <a:endParaRPr lang="en-IN" smtClean="0"/>
          </a:p>
        </p:txBody>
      </p:sp>
      <p:pic>
        <p:nvPicPr>
          <p:cNvPr id="46083" name="Picture 2"/>
          <p:cNvPicPr>
            <a:picLocks noGrp="1" noChangeAspect="1" noChangeArrowheads="1"/>
          </p:cNvPicPr>
          <p:nvPr>
            <p:ph idx="1"/>
          </p:nvPr>
        </p:nvPicPr>
        <p:blipFill>
          <a:blip r:embed="rId2"/>
          <a:srcRect/>
          <a:stretch>
            <a:fillRect/>
          </a:stretch>
        </p:blipFill>
        <p:spPr>
          <a:xfrm>
            <a:off x="30163" y="0"/>
            <a:ext cx="5684837" cy="68167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0" y="0"/>
            <a:ext cx="9144000" cy="6858000"/>
          </a:xfrm>
          <a:solidFill>
            <a:srgbClr val="FFCC00"/>
          </a:solidFill>
        </p:spPr>
        <p:txBody>
          <a:bodyPr/>
          <a:lstStyle/>
          <a:p>
            <a:pPr eaLnBrk="1" hangingPunct="1">
              <a:buFontTx/>
              <a:buNone/>
              <a:defRPr/>
            </a:pPr>
            <a:r>
              <a:rPr lang="en-US" sz="2800" u="sng" smtClean="0">
                <a:solidFill>
                  <a:srgbClr val="3333CC"/>
                </a:solidFill>
                <a:effectLst>
                  <a:outerShdw blurRad="38100" dist="38100" dir="2700000" algn="tl">
                    <a:srgbClr val="000000"/>
                  </a:outerShdw>
                </a:effectLst>
                <a:latin typeface="Arial" charset="0"/>
              </a:rPr>
              <a:t>White Pulp</a:t>
            </a:r>
            <a:r>
              <a:rPr lang="en-US" sz="2800" smtClean="0">
                <a:solidFill>
                  <a:srgbClr val="3333CC"/>
                </a:solidFill>
                <a:effectLst>
                  <a:outerShdw blurRad="38100" dist="38100" dir="2700000" algn="tl">
                    <a:srgbClr val="000000"/>
                  </a:outerShdw>
                </a:effectLst>
                <a:latin typeface="Arial" charset="0"/>
              </a:rPr>
              <a:t> –</a:t>
            </a:r>
          </a:p>
          <a:p>
            <a:pPr eaLnBrk="1" hangingPunct="1">
              <a:buFontTx/>
              <a:buNone/>
              <a:defRPr/>
            </a:pPr>
            <a:r>
              <a:rPr lang="en-US" sz="2800" smtClean="0">
                <a:effectLst>
                  <a:outerShdw blurRad="38100" dist="38100" dir="2700000" algn="tl">
                    <a:srgbClr val="FFFFFF"/>
                  </a:outerShdw>
                </a:effectLst>
                <a:latin typeface="Arial" charset="0"/>
              </a:rPr>
              <a:t>	&gt; It is made of aggregation of lymphoid tissue around a arteriole. The arteriole is a branch of trabecular artery that leaves the trabeculum and enters the pulp.</a:t>
            </a:r>
          </a:p>
          <a:p>
            <a:pPr eaLnBrk="1" hangingPunct="1">
              <a:buFontTx/>
              <a:buNone/>
              <a:defRPr/>
            </a:pPr>
            <a:r>
              <a:rPr lang="en-US" sz="2800" smtClean="0">
                <a:effectLst>
                  <a:outerShdw blurRad="38100" dist="38100" dir="2700000" algn="tl">
                    <a:srgbClr val="FFFFFF"/>
                  </a:outerShdw>
                </a:effectLst>
                <a:latin typeface="Arial" charset="0"/>
              </a:rPr>
              <a:t>	&gt; There is cord like aggregation of lymphocytes that follow the branching pattern of the arterioles.</a:t>
            </a:r>
          </a:p>
          <a:p>
            <a:pPr eaLnBrk="1" hangingPunct="1">
              <a:buFontTx/>
              <a:buNone/>
              <a:defRPr/>
            </a:pPr>
            <a:r>
              <a:rPr lang="en-US" sz="2800" smtClean="0">
                <a:effectLst>
                  <a:outerShdw blurRad="38100" dist="38100" dir="2700000" algn="tl">
                    <a:srgbClr val="FFFFFF"/>
                  </a:outerShdw>
                </a:effectLst>
                <a:latin typeface="Arial" charset="0"/>
              </a:rPr>
              <a:t>	&gt; At places cords are thicker and contain lymphatic nodules (as seen in lymph nodes) called as </a:t>
            </a:r>
            <a:r>
              <a:rPr lang="en-US" sz="2800" u="sng" smtClean="0">
                <a:solidFill>
                  <a:srgbClr val="FF0000"/>
                </a:solidFill>
                <a:effectLst>
                  <a:outerShdw blurRad="38100" dist="38100" dir="2700000" algn="tl">
                    <a:srgbClr val="000000"/>
                  </a:outerShdw>
                </a:effectLst>
                <a:latin typeface="Arial" charset="0"/>
              </a:rPr>
              <a:t>malpighian bodies.</a:t>
            </a:r>
          </a:p>
          <a:p>
            <a:pPr eaLnBrk="1" hangingPunct="1">
              <a:buFontTx/>
              <a:buNone/>
              <a:defRPr/>
            </a:pPr>
            <a:r>
              <a:rPr lang="en-US" sz="2800" smtClean="0">
                <a:solidFill>
                  <a:srgbClr val="FF0000"/>
                </a:solidFill>
                <a:effectLst>
                  <a:outerShdw blurRad="38100" dist="38100" dir="2700000" algn="tl">
                    <a:srgbClr val="000000"/>
                  </a:outerShdw>
                </a:effectLst>
                <a:latin typeface="Arial" charset="0"/>
              </a:rPr>
              <a:t>	</a:t>
            </a:r>
            <a:r>
              <a:rPr lang="en-US" sz="2800" smtClean="0">
                <a:effectLst>
                  <a:outerShdw blurRad="38100" dist="38100" dir="2700000" algn="tl">
                    <a:srgbClr val="FFFFFF"/>
                  </a:outerShdw>
                </a:effectLst>
                <a:latin typeface="Arial" charset="0"/>
              </a:rPr>
              <a:t>&gt; Each nodule has a </a:t>
            </a:r>
          </a:p>
          <a:p>
            <a:pPr eaLnBrk="1" hangingPunct="1">
              <a:buFontTx/>
              <a:buNone/>
              <a:defRPr/>
            </a:pPr>
            <a:r>
              <a:rPr lang="en-US" sz="2800" smtClean="0">
                <a:effectLst>
                  <a:outerShdw blurRad="38100" dist="38100" dir="2700000" algn="tl">
                    <a:srgbClr val="FFFFFF"/>
                  </a:outerShdw>
                </a:effectLst>
                <a:latin typeface="Arial" charset="0"/>
              </a:rPr>
              <a:t>	germinal centre and a</a:t>
            </a:r>
          </a:p>
          <a:p>
            <a:pPr eaLnBrk="1" hangingPunct="1">
              <a:buFontTx/>
              <a:buNone/>
              <a:defRPr/>
            </a:pPr>
            <a:r>
              <a:rPr lang="en-US" sz="2800" smtClean="0">
                <a:effectLst>
                  <a:outerShdw blurRad="38100" dist="38100" dir="2700000" algn="tl">
                    <a:srgbClr val="FFFFFF"/>
                  </a:outerShdw>
                </a:effectLst>
                <a:latin typeface="Arial" charset="0"/>
              </a:rPr>
              <a:t>	surrounding cuff of </a:t>
            </a:r>
          </a:p>
          <a:p>
            <a:pPr eaLnBrk="1" hangingPunct="1">
              <a:buFontTx/>
              <a:buNone/>
              <a:defRPr/>
            </a:pPr>
            <a:r>
              <a:rPr lang="en-US" sz="2800" smtClean="0">
                <a:effectLst>
                  <a:outerShdw blurRad="38100" dist="38100" dir="2700000" algn="tl">
                    <a:srgbClr val="FFFFFF"/>
                  </a:outerShdw>
                </a:effectLst>
                <a:latin typeface="Arial" charset="0"/>
              </a:rPr>
              <a:t>	densely packed </a:t>
            </a:r>
          </a:p>
          <a:p>
            <a:pPr eaLnBrk="1" hangingPunct="1">
              <a:buFontTx/>
              <a:buNone/>
              <a:defRPr/>
            </a:pPr>
            <a:r>
              <a:rPr lang="en-US" sz="2800" smtClean="0">
                <a:effectLst>
                  <a:outerShdw blurRad="38100" dist="38100" dir="2700000" algn="tl">
                    <a:srgbClr val="FFFFFF"/>
                  </a:outerShdw>
                </a:effectLst>
                <a:latin typeface="Arial" charset="0"/>
              </a:rPr>
              <a:t>	lymphocytes.   </a:t>
            </a:r>
          </a:p>
        </p:txBody>
      </p:sp>
      <p:pic>
        <p:nvPicPr>
          <p:cNvPr id="47107" name="Picture 3"/>
          <p:cNvPicPr>
            <a:picLocks noChangeAspect="1" noChangeArrowheads="1"/>
          </p:cNvPicPr>
          <p:nvPr/>
        </p:nvPicPr>
        <p:blipFill>
          <a:blip r:embed="rId2"/>
          <a:srcRect/>
          <a:stretch>
            <a:fillRect/>
          </a:stretch>
        </p:blipFill>
        <p:spPr bwMode="auto">
          <a:xfrm>
            <a:off x="4114800" y="3679825"/>
            <a:ext cx="5105400" cy="317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0" y="0"/>
            <a:ext cx="9144000" cy="6858000"/>
          </a:xfrm>
          <a:solidFill>
            <a:srgbClr val="FFCC00"/>
          </a:solidFill>
        </p:spPr>
        <p:txBody>
          <a:bodyPr/>
          <a:lstStyle/>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The nodules are easily distinguished from those of lymph node because of the presence of an arteriole in each of them.</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The arteriole is placed </a:t>
            </a:r>
            <a:r>
              <a:rPr lang="en-US" sz="2800" u="sng" smtClean="0">
                <a:effectLst>
                  <a:outerShdw blurRad="38100" dist="38100" dir="2700000" algn="tl">
                    <a:srgbClr val="FFFFFF"/>
                  </a:outerShdw>
                </a:effectLst>
                <a:latin typeface="Arial" charset="0"/>
              </a:rPr>
              <a:t>eccentrically</a:t>
            </a:r>
            <a:r>
              <a:rPr lang="en-US" sz="2800" smtClean="0">
                <a:effectLst>
                  <a:outerShdw blurRad="38100" dist="38100" dir="2700000" algn="tl">
                    <a:srgbClr val="FFFFFF"/>
                  </a:outerShdw>
                </a:effectLst>
                <a:latin typeface="Arial" charset="0"/>
              </a:rPr>
              <a:t> at the margin of the germinal centre (still called the central artery).</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Most of the lymphocytes in white pulp are T-lymphocytes while lymphatic nodule of the white pulp are aggregations of B-lymphocytes.</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The arterioles (central artery) leave the lymphatic sheath of white pulp and enters the red pulp where it divides to form straight </a:t>
            </a:r>
            <a:r>
              <a:rPr lang="en-US" sz="2800" u="sng" smtClean="0">
                <a:solidFill>
                  <a:srgbClr val="FF0000"/>
                </a:solidFill>
                <a:effectLst>
                  <a:outerShdw blurRad="38100" dist="38100" dir="2700000" algn="tl">
                    <a:srgbClr val="000000"/>
                  </a:outerShdw>
                </a:effectLst>
                <a:latin typeface="Arial" charset="0"/>
              </a:rPr>
              <a:t>penicillar arterioles</a:t>
            </a:r>
            <a:r>
              <a:rPr lang="en-US" sz="2800" smtClean="0">
                <a:effectLst>
                  <a:outerShdw blurRad="38100" dist="38100" dir="2700000" algn="tl">
                    <a:srgbClr val="FFFFFF"/>
                  </a:outerShdw>
                </a:effectLst>
                <a:latin typeface="Arial" charset="0"/>
              </a:rPr>
              <a:t>.</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Some of the penicillar arterioles may show thickening of the wall due to aggregation of macrophages, reticular cells and lymphoid cells known as </a:t>
            </a:r>
            <a:r>
              <a:rPr lang="en-US" sz="2800" u="sng" smtClean="0">
                <a:solidFill>
                  <a:srgbClr val="FF0000"/>
                </a:solidFill>
                <a:effectLst>
                  <a:outerShdw blurRad="38100" dist="38100" dir="2700000" algn="tl">
                    <a:srgbClr val="000000"/>
                  </a:outerShdw>
                </a:effectLst>
                <a:latin typeface="Arial" charset="0"/>
              </a:rPr>
              <a:t>ellipsoids</a:t>
            </a:r>
            <a:r>
              <a:rPr lang="en-US" sz="2800" smtClean="0">
                <a:effectLst>
                  <a:outerShdw blurRad="38100" dist="38100" dir="2700000" algn="tl">
                    <a:srgbClr val="FFFFFF"/>
                  </a:outerShdw>
                </a:effectLst>
                <a:latin typeface="Arial" charset="0"/>
              </a:rPr>
              <a:t>.   </a:t>
            </a:r>
            <a:r>
              <a:rPr lang="en-US" sz="2800" smtClean="0">
                <a:latin typeface="Arial" charset="0"/>
              </a:rPr>
              <a:t> </a:t>
            </a:r>
          </a:p>
        </p:txBody>
      </p:sp>
      <p:pic>
        <p:nvPicPr>
          <p:cNvPr id="73731" name="Picture 3"/>
          <p:cNvPicPr>
            <a:picLocks noChangeAspect="1" noChangeArrowheads="1"/>
          </p:cNvPicPr>
          <p:nvPr/>
        </p:nvPicPr>
        <p:blipFill>
          <a:blip r:embed="rId2"/>
          <a:srcRect/>
          <a:stretch>
            <a:fillRect/>
          </a:stretch>
        </p:blipFill>
        <p:spPr bwMode="auto">
          <a:xfrm>
            <a:off x="5029200" y="0"/>
            <a:ext cx="4191000"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1000"/>
                                        <p:tgtEl>
                                          <p:spTgt spid="73731"/>
                                        </p:tgtEl>
                                      </p:cBhvr>
                                    </p:animEffect>
                                    <p:anim calcmode="lin" valueType="num">
                                      <p:cBhvr>
                                        <p:cTn id="8" dur="1000" fill="hold"/>
                                        <p:tgtEl>
                                          <p:spTgt spid="73731"/>
                                        </p:tgtEl>
                                        <p:attrNameLst>
                                          <p:attrName>ppt_x</p:attrName>
                                        </p:attrNameLst>
                                      </p:cBhvr>
                                      <p:tavLst>
                                        <p:tav tm="0">
                                          <p:val>
                                            <p:strVal val="#ppt_x"/>
                                          </p:val>
                                        </p:tav>
                                        <p:tav tm="100000">
                                          <p:val>
                                            <p:strVal val="#ppt_x"/>
                                          </p:val>
                                        </p:tav>
                                      </p:tavLst>
                                    </p:anim>
                                    <p:anim calcmode="lin" valueType="num">
                                      <p:cBhvr>
                                        <p:cTn id="9" dur="1000" fill="hold"/>
                                        <p:tgtEl>
                                          <p:spTgt spid="737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0" y="0"/>
            <a:ext cx="9144000" cy="6858000"/>
          </a:xfrm>
          <a:solidFill>
            <a:srgbClr val="FFCC00"/>
          </a:solidFill>
        </p:spPr>
        <p:txBody>
          <a:bodyPr/>
          <a:lstStyle/>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The pencilli terminate as arterial capillaries that open into sinusoids of red pulp.</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The white pulp are surrounded by an immunological active zone containing many macrophages, few T-lymphocytes and blood sinuses. This functional zone between the white and red pulp is called </a:t>
            </a:r>
            <a:r>
              <a:rPr lang="en-US" sz="2800" u="sng" smtClean="0">
                <a:solidFill>
                  <a:srgbClr val="FF0000"/>
                </a:solidFill>
                <a:effectLst>
                  <a:outerShdw blurRad="38100" dist="38100" dir="2700000" algn="tl">
                    <a:srgbClr val="000000"/>
                  </a:outerShdw>
                </a:effectLst>
                <a:latin typeface="Arial" charset="0"/>
              </a:rPr>
              <a:t>marginal zone</a:t>
            </a:r>
            <a:r>
              <a:rPr lang="en-US" sz="2800" smtClean="0">
                <a:effectLst>
                  <a:outerShdw blurRad="38100" dist="38100" dir="2700000" algn="tl">
                    <a:srgbClr val="FFFFFF"/>
                  </a:outerShdw>
                </a:effectLst>
                <a:latin typeface="Arial" charset="0"/>
              </a:rPr>
              <a:t>. </a:t>
            </a:r>
          </a:p>
          <a:p>
            <a:pPr eaLnBrk="1" hangingPunct="1">
              <a:buFont typeface="Wingdings" pitchFamily="2" charset="2"/>
              <a:buNone/>
              <a:defRPr/>
            </a:pPr>
            <a:r>
              <a:rPr lang="en-US" sz="2800" u="sng" smtClean="0">
                <a:solidFill>
                  <a:schemeClr val="accent2"/>
                </a:solidFill>
                <a:effectLst>
                  <a:outerShdw blurRad="38100" dist="38100" dir="2700000" algn="tl">
                    <a:srgbClr val="000000"/>
                  </a:outerShdw>
                </a:effectLst>
                <a:latin typeface="Arial" charset="0"/>
              </a:rPr>
              <a:t>Red pulp</a:t>
            </a:r>
            <a:r>
              <a:rPr lang="en-US" sz="2800" smtClean="0">
                <a:solidFill>
                  <a:schemeClr val="accent2"/>
                </a:solidFill>
                <a:effectLst>
                  <a:outerShdw blurRad="38100" dist="38100" dir="2700000" algn="tl">
                    <a:srgbClr val="000000"/>
                  </a:outerShdw>
                </a:effectLst>
                <a:latin typeface="Arial" charset="0"/>
              </a:rPr>
              <a:t> –</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Red pulp is a modified lymphoid tissue, heavily infiltrated with all type of blood cells giving a dark red colour to the tissue.</a:t>
            </a:r>
          </a:p>
          <a:p>
            <a:pPr eaLnBrk="1" hangingPunct="1">
              <a:buFont typeface="Wingdings" pitchFamily="2" charset="2"/>
              <a:buChar char="Ø"/>
              <a:defRPr/>
            </a:pPr>
            <a:r>
              <a:rPr lang="en-US" sz="2800" smtClean="0">
                <a:effectLst>
                  <a:outerShdw blurRad="38100" dist="38100" dir="2700000" algn="tl">
                    <a:srgbClr val="FFFFFF"/>
                  </a:outerShdw>
                </a:effectLst>
                <a:latin typeface="Arial" charset="0"/>
              </a:rPr>
              <a:t>It is composed of cells arranged as a cord known as </a:t>
            </a:r>
            <a:r>
              <a:rPr lang="en-US" sz="2800" u="sng" smtClean="0">
                <a:solidFill>
                  <a:srgbClr val="FF0000"/>
                </a:solidFill>
                <a:effectLst>
                  <a:outerShdw blurRad="38100" dist="38100" dir="2700000" algn="tl">
                    <a:srgbClr val="000000"/>
                  </a:outerShdw>
                </a:effectLst>
                <a:latin typeface="Arial" charset="0"/>
              </a:rPr>
              <a:t>splenic cord of Billroth</a:t>
            </a:r>
            <a:r>
              <a:rPr lang="en-US" sz="2800" smtClean="0">
                <a:solidFill>
                  <a:schemeClr val="accent2"/>
                </a:solidFill>
                <a:effectLst>
                  <a:outerShdw blurRad="38100" dist="38100" dir="2700000" algn="tl">
                    <a:srgbClr val="000000"/>
                  </a:outerShdw>
                </a:effectLst>
                <a:latin typeface="Arial" charset="0"/>
              </a:rPr>
              <a:t> </a:t>
            </a:r>
            <a:r>
              <a:rPr lang="en-US" sz="2800" smtClean="0">
                <a:effectLst>
                  <a:outerShdw blurRad="38100" dist="38100" dir="2700000" algn="tl">
                    <a:srgbClr val="FFFFFF"/>
                  </a:outerShdw>
                </a:effectLst>
                <a:latin typeface="Arial" charset="0"/>
              </a:rPr>
              <a:t>and broad</a:t>
            </a:r>
            <a:r>
              <a:rPr lang="en-US" sz="2800" smtClean="0">
                <a:solidFill>
                  <a:schemeClr val="accent2"/>
                </a:solidFill>
                <a:effectLst>
                  <a:outerShdw blurRad="38100" dist="38100" dir="2700000" algn="tl">
                    <a:srgbClr val="000000"/>
                  </a:outerShdw>
                </a:effectLst>
                <a:latin typeface="Arial" charset="0"/>
              </a:rPr>
              <a:t> </a:t>
            </a:r>
            <a:r>
              <a:rPr lang="en-US" sz="2800" u="sng" smtClean="0">
                <a:solidFill>
                  <a:srgbClr val="FF0000"/>
                </a:solidFill>
                <a:effectLst>
                  <a:outerShdw blurRad="38100" dist="38100" dir="2700000" algn="tl">
                    <a:srgbClr val="000000"/>
                  </a:outerShdw>
                </a:effectLst>
                <a:latin typeface="Arial" charset="0"/>
              </a:rPr>
              <a:t>splenic venous sinuses</a:t>
            </a:r>
            <a:r>
              <a:rPr lang="en-US" sz="2800" smtClean="0">
                <a:solidFill>
                  <a:schemeClr val="accent2"/>
                </a:solidFill>
                <a:effectLst>
                  <a:outerShdw blurRad="38100" dist="38100" dir="2700000" algn="tl">
                    <a:srgbClr val="000000"/>
                  </a:outerShdw>
                </a:effectLst>
                <a:latin typeface="Arial" charset="0"/>
              </a:rPr>
              <a:t> </a:t>
            </a:r>
            <a:r>
              <a:rPr lang="en-US" sz="2800" smtClean="0">
                <a:effectLst>
                  <a:outerShdw blurRad="38100" dist="38100" dir="2700000" algn="tl">
                    <a:srgbClr val="FFFFFF"/>
                  </a:outerShdw>
                </a:effectLst>
                <a:latin typeface="Arial" charset="0"/>
              </a:rPr>
              <a:t>in between the cords.</a:t>
            </a:r>
            <a:r>
              <a:rPr lang="en-US" sz="2800" smtClean="0">
                <a:solidFill>
                  <a:schemeClr val="accent2"/>
                </a:solidFill>
                <a:effectLst>
                  <a:outerShdw blurRad="38100" dist="38100" dir="2700000" algn="tl">
                    <a:srgbClr val="000000"/>
                  </a:outerShdw>
                </a:effectLst>
                <a:latin typeface="Arial" charset="0"/>
              </a:rPr>
              <a:t>  </a:t>
            </a:r>
            <a:r>
              <a:rPr lang="en-US" sz="2800" smtClean="0">
                <a:effectLst>
                  <a:outerShdw blurRad="38100" dist="38100" dir="2700000" algn="tl">
                    <a:srgbClr val="FFFFFF"/>
                  </a:outerShdw>
                </a:effectLst>
                <a:latin typeface="Arial" charset="0"/>
              </a:rPr>
              <a:t> </a:t>
            </a:r>
          </a:p>
        </p:txBody>
      </p:sp>
      <p:pic>
        <p:nvPicPr>
          <p:cNvPr id="49155" name="Picture 3"/>
          <p:cNvPicPr>
            <a:picLocks noChangeAspect="1" noChangeArrowheads="1"/>
          </p:cNvPicPr>
          <p:nvPr/>
        </p:nvPicPr>
        <p:blipFill>
          <a:blip r:embed="rId2"/>
          <a:srcRect/>
          <a:stretch>
            <a:fillRect/>
          </a:stretch>
        </p:blipFill>
        <p:spPr bwMode="auto">
          <a:xfrm>
            <a:off x="5638800" y="0"/>
            <a:ext cx="3505200" cy="391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anim calcmode="lin" valueType="num">
                                      <p:cBhvr>
                                        <p:cTn id="8" dur="1000" fill="hold"/>
                                        <p:tgtEl>
                                          <p:spTgt spid="49155"/>
                                        </p:tgtEl>
                                        <p:attrNameLst>
                                          <p:attrName>ppt_x</p:attrName>
                                        </p:attrNameLst>
                                      </p:cBhvr>
                                      <p:tavLst>
                                        <p:tav tm="0">
                                          <p:val>
                                            <p:strVal val="#ppt_x"/>
                                          </p:val>
                                        </p:tav>
                                        <p:tav tm="100000">
                                          <p:val>
                                            <p:strVal val="#ppt_x"/>
                                          </p:val>
                                        </p:tav>
                                      </p:tavLst>
                                    </p:anim>
                                    <p:anim calcmode="lin" valueType="num">
                                      <p:cBhvr>
                                        <p:cTn id="9" dur="1000" fill="hold"/>
                                        <p:tgtEl>
                                          <p:spTgt spid="49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9144000" cy="6858000"/>
          </a:xfrm>
          <a:solidFill>
            <a:srgbClr val="FFCC00"/>
          </a:solidFill>
        </p:spPr>
        <p:txBody>
          <a:bodyPr/>
          <a:lstStyle/>
          <a:p>
            <a:pPr eaLnBrk="1" hangingPunct="1">
              <a:lnSpc>
                <a:spcPct val="90000"/>
              </a:lnSpc>
              <a:buFont typeface="Wingdings" pitchFamily="2" charset="2"/>
              <a:buChar char="Ø"/>
              <a:defRPr/>
            </a:pPr>
            <a:r>
              <a:rPr lang="en-US" sz="2800" smtClean="0">
                <a:effectLst>
                  <a:outerShdw blurRad="38100" dist="38100" dir="2700000" algn="tl">
                    <a:srgbClr val="FFFFFF"/>
                  </a:outerShdw>
                </a:effectLst>
                <a:latin typeface="Arial" charset="0"/>
              </a:rPr>
              <a:t>The </a:t>
            </a:r>
            <a:r>
              <a:rPr lang="en-US" sz="2800" u="sng" smtClean="0">
                <a:solidFill>
                  <a:srgbClr val="A50021"/>
                </a:solidFill>
                <a:effectLst>
                  <a:outerShdw blurRad="38100" dist="38100" dir="2700000" algn="tl">
                    <a:srgbClr val="000000"/>
                  </a:outerShdw>
                </a:effectLst>
                <a:latin typeface="Arial" charset="0"/>
              </a:rPr>
              <a:t>splenic cord</a:t>
            </a:r>
            <a:r>
              <a:rPr lang="en-US" sz="2800" smtClean="0">
                <a:effectLst>
                  <a:outerShdw blurRad="38100" dist="38100" dir="2700000" algn="tl">
                    <a:srgbClr val="FFFFFF"/>
                  </a:outerShdw>
                </a:effectLst>
                <a:latin typeface="Arial" charset="0"/>
              </a:rPr>
              <a:t> consists of spongy network of reticular fibres infiltrated with reticular cells, lymphocytes, macrophages, plasma cells and all elements of the circulating blood.</a:t>
            </a:r>
          </a:p>
          <a:p>
            <a:pPr eaLnBrk="1" hangingPunct="1">
              <a:lnSpc>
                <a:spcPct val="90000"/>
              </a:lnSpc>
              <a:buFont typeface="Wingdings" pitchFamily="2" charset="2"/>
              <a:buChar char="Ø"/>
              <a:defRPr/>
            </a:pPr>
            <a:r>
              <a:rPr lang="en-US" sz="2800" smtClean="0">
                <a:effectLst>
                  <a:outerShdw blurRad="38100" dist="38100" dir="2700000" algn="tl">
                    <a:srgbClr val="FFFFFF"/>
                  </a:outerShdw>
                </a:effectLst>
                <a:latin typeface="Arial" charset="0"/>
              </a:rPr>
              <a:t>The </a:t>
            </a:r>
            <a:r>
              <a:rPr lang="en-US" sz="2800" u="sng" smtClean="0">
                <a:solidFill>
                  <a:srgbClr val="A50021"/>
                </a:solidFill>
                <a:effectLst>
                  <a:outerShdw blurRad="38100" dist="38100" dir="2700000" algn="tl">
                    <a:srgbClr val="000000"/>
                  </a:outerShdw>
                </a:effectLst>
                <a:latin typeface="Arial" charset="0"/>
              </a:rPr>
              <a:t>splenic venous sinuses</a:t>
            </a:r>
            <a:r>
              <a:rPr lang="en-US" sz="2800" smtClean="0">
                <a:solidFill>
                  <a:srgbClr val="A50021"/>
                </a:solidFill>
                <a:effectLst>
                  <a:outerShdw blurRad="38100" dist="38100" dir="2700000" algn="tl">
                    <a:srgbClr val="000000"/>
                  </a:outerShdw>
                </a:effectLst>
                <a:latin typeface="Arial" charset="0"/>
              </a:rPr>
              <a:t> </a:t>
            </a:r>
            <a:r>
              <a:rPr lang="en-US" sz="2800" smtClean="0">
                <a:effectLst>
                  <a:outerShdw blurRad="38100" dist="38100" dir="2700000" algn="tl">
                    <a:srgbClr val="FFFFFF"/>
                  </a:outerShdw>
                </a:effectLst>
                <a:latin typeface="Arial" charset="0"/>
              </a:rPr>
              <a:t>are lined by spindle shaped endothelial cells which lie parallel to long axis of the sinuses on                                                           a discontinuous                                                         basement                                                                     membrane.</a:t>
            </a:r>
          </a:p>
          <a:p>
            <a:pPr eaLnBrk="1" hangingPunct="1">
              <a:lnSpc>
                <a:spcPct val="90000"/>
              </a:lnSpc>
              <a:buFont typeface="Wingdings" pitchFamily="2" charset="2"/>
              <a:buChar char="Ø"/>
              <a:defRPr/>
            </a:pPr>
            <a:r>
              <a:rPr lang="en-US" sz="2800" smtClean="0">
                <a:effectLst>
                  <a:outerShdw blurRad="38100" dist="38100" dir="2700000" algn="tl">
                    <a:srgbClr val="FFFFFF"/>
                  </a:outerShdw>
                </a:effectLst>
                <a:latin typeface="Arial" charset="0"/>
              </a:rPr>
              <a:t>The structure of                                                                  the venous                                                                       sinuses can be                                                            compared to tall                                                   wooden barrels                                                          with both end                                                          open and the </a:t>
            </a:r>
          </a:p>
        </p:txBody>
      </p:sp>
      <p:pic>
        <p:nvPicPr>
          <p:cNvPr id="50179" name="Picture 4"/>
          <p:cNvPicPr>
            <a:picLocks noChangeAspect="1" noChangeArrowheads="1"/>
          </p:cNvPicPr>
          <p:nvPr/>
        </p:nvPicPr>
        <p:blipFill>
          <a:blip r:embed="rId2"/>
          <a:srcRect/>
          <a:stretch>
            <a:fillRect/>
          </a:stretch>
        </p:blipFill>
        <p:spPr bwMode="auto">
          <a:xfrm>
            <a:off x="3000375" y="2921000"/>
            <a:ext cx="6143625" cy="39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TotalTime>
  <Words>577</Words>
  <Application>Microsoft Office PowerPoint</Application>
  <PresentationFormat>On-screen Show (4:3)</PresentationFormat>
  <Paragraphs>66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HISTOLOGICAL ASPECTS   OF SPLEEN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HISTOLOGICAL ASPECTS   OF SPLEEN</dc:title>
  <dc:creator>Asus</dc:creator>
  <cp:lastModifiedBy>Asus</cp:lastModifiedBy>
  <cp:revision>2</cp:revision>
  <dcterms:created xsi:type="dcterms:W3CDTF">2006-08-16T00:00:00Z</dcterms:created>
  <dcterms:modified xsi:type="dcterms:W3CDTF">2020-07-02T03:33:43Z</dcterms:modified>
</cp:coreProperties>
</file>