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96" r:id="rId31"/>
    <p:sldId id="286" r:id="rId32"/>
    <p:sldId id="290" r:id="rId33"/>
    <p:sldId id="287" r:id="rId34"/>
    <p:sldId id="288" r:id="rId35"/>
    <p:sldId id="289"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19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9/7/2020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0.wav"/></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1.wav"/></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2.wav"/></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audio" Target="../media/audio13.wav"/><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4.wav"/></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5.wav"/></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6.wav"/></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7.wav"/></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8.wav"/></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9.wav"/></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0.wav"/></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1.wav"/></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2.wav"/></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3.wav"/></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4.wav"/></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media/audio25.wav"/><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6.wav"/></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7.wav"/></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8.wav"/></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29.wav"/></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wav"/></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audio" Target="../media/audio30.wav"/><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1.wav"/></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2.wav"/></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media/audio33.wav"/><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audio" Target="../media/audio34.wav"/><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media/audio35.wav"/><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audio" Target="../media/audio36.wav"/><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7.wav"/></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8.wav"/></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39.wav"/></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4.wav"/></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40.wav"/></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5.wav"/></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6.wav"/></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7.wav"/></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8.wav"/></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9.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057400"/>
            <a:ext cx="4572000" cy="838200"/>
          </a:xfrm>
          <a:ln>
            <a:noFill/>
          </a:ln>
        </p:spPr>
        <p:txBody>
          <a:bodyPr>
            <a:normAutofit fontScale="90000"/>
          </a:bodyPr>
          <a:lstStyle/>
          <a:p>
            <a:pPr algn="ctr"/>
            <a:r>
              <a:rPr lang="en-US" dirty="0" smtClean="0">
                <a:latin typeface="+mn-lt"/>
              </a:rPr>
              <a:t>Malaria</a:t>
            </a:r>
            <a:endParaRPr lang="en-US" dirty="0">
              <a:latin typeface="+mn-lt"/>
            </a:endParaRPr>
          </a:p>
        </p:txBody>
      </p:sp>
      <p:sp>
        <p:nvSpPr>
          <p:cNvPr id="3" name="Subtitle 2"/>
          <p:cNvSpPr>
            <a:spLocks noGrp="1"/>
          </p:cNvSpPr>
          <p:nvPr>
            <p:ph type="subTitle" idx="1"/>
          </p:nvPr>
        </p:nvSpPr>
        <p:spPr>
          <a:xfrm>
            <a:off x="2209800" y="3352800"/>
            <a:ext cx="4724400" cy="1752600"/>
          </a:xfrm>
          <a:ln>
            <a:solidFill>
              <a:schemeClr val="tx1"/>
            </a:solidFill>
          </a:ln>
        </p:spPr>
        <p:txBody>
          <a:bodyPr>
            <a:normAutofit fontScale="92500" lnSpcReduction="10000"/>
          </a:bodyPr>
          <a:lstStyle/>
          <a:p>
            <a:pPr algn="ctr"/>
            <a:r>
              <a:rPr lang="en-US" dirty="0" smtClean="0">
                <a:latin typeface="Algerian" pitchFamily="82" charset="0"/>
              </a:rPr>
              <a:t>Dr. Vijay Kumar Yadawa</a:t>
            </a:r>
          </a:p>
          <a:p>
            <a:pPr algn="ctr"/>
            <a:r>
              <a:rPr lang="en-US" dirty="0" smtClean="0">
                <a:latin typeface="Algerian" pitchFamily="82" charset="0"/>
              </a:rPr>
              <a:t>Tutor</a:t>
            </a:r>
          </a:p>
          <a:p>
            <a:pPr algn="ctr"/>
            <a:r>
              <a:rPr lang="en-US" dirty="0" smtClean="0">
                <a:latin typeface="Algerian" pitchFamily="82" charset="0"/>
              </a:rPr>
              <a:t>Community Medicine</a:t>
            </a:r>
          </a:p>
          <a:p>
            <a:pPr algn="ctr"/>
            <a:r>
              <a:rPr lang="en-US" dirty="0" smtClean="0">
                <a:latin typeface="Algerian" pitchFamily="82" charset="0"/>
              </a:rPr>
              <a:t>S.K.M.C, Muzaffarpur</a:t>
            </a:r>
            <a:endParaRPr lang="en-US" dirty="0">
              <a:latin typeface="Algerian" pitchFamily="82" charset="0"/>
            </a:endParaRPr>
          </a:p>
        </p:txBody>
      </p:sp>
      <p:pic>
        <p:nvPicPr>
          <p:cNvPr id="4" name="~PP187.WAV">
            <a:hlinkClick r:id="" action="ppaction://media"/>
          </p:cNvPr>
          <p:cNvPicPr>
            <a:picLocks noRot="1" noChangeAspect="1"/>
          </p:cNvPicPr>
          <p:nvPr>
            <a:wavAudioFile r:embed="rId1" name="~PP187.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pPr>
              <a:buNone/>
            </a:pPr>
            <a:r>
              <a:rPr lang="en-US" sz="3000" b="1" dirty="0" smtClean="0"/>
              <a:t>Erythrocytic cycle:</a:t>
            </a:r>
          </a:p>
          <a:p>
            <a:r>
              <a:rPr lang="en-US" dirty="0" smtClean="0">
                <a:latin typeface="Arial" pitchFamily="34" charset="0"/>
                <a:cs typeface="Arial" pitchFamily="34" charset="0"/>
              </a:rPr>
              <a:t> Merozoites released in the blood stream  invade red cells through receptor  present on RBC and pass through the stages of trophozoite and schizont.</a:t>
            </a:r>
          </a:p>
          <a:p>
            <a:r>
              <a:rPr lang="en-US" dirty="0" smtClean="0">
                <a:latin typeface="Arial" pitchFamily="34" charset="0"/>
                <a:cs typeface="Arial" pitchFamily="34" charset="0"/>
              </a:rPr>
              <a:t>The erythrocytic phase ends with the liberation of merozoites, which infect fresh red blood cells. The cycle is repeated over and over again until it is slowed down by the immune response of the host.</a:t>
            </a:r>
          </a:p>
          <a:p>
            <a:pPr>
              <a:buNone/>
            </a:pPr>
            <a:r>
              <a:rPr lang="en-US" sz="3000" b="1" dirty="0" smtClean="0"/>
              <a:t>Duration of erythrocytic cycle:</a:t>
            </a:r>
          </a:p>
          <a:p>
            <a:pPr>
              <a:buFont typeface="Wingdings" pitchFamily="2" charset="2"/>
              <a:buChar char="Ø"/>
            </a:pPr>
            <a:r>
              <a:rPr lang="en-US" b="1" dirty="0" smtClean="0">
                <a:latin typeface="Arial" pitchFamily="34" charset="0"/>
                <a:cs typeface="Arial" pitchFamily="34" charset="0"/>
              </a:rPr>
              <a:t>48 hours: </a:t>
            </a:r>
            <a:r>
              <a:rPr lang="en-US" dirty="0" smtClean="0">
                <a:latin typeface="Arial" pitchFamily="34" charset="0"/>
                <a:cs typeface="Arial" pitchFamily="34" charset="0"/>
              </a:rPr>
              <a:t>P. falciparum, P. vivax, P. ovale </a:t>
            </a:r>
          </a:p>
          <a:p>
            <a:pPr>
              <a:buFont typeface="Wingdings" pitchFamily="2" charset="2"/>
              <a:buChar char="Ø"/>
            </a:pPr>
            <a:r>
              <a:rPr lang="en-US" b="1" dirty="0" smtClean="0">
                <a:latin typeface="Arial" pitchFamily="34" charset="0"/>
                <a:cs typeface="Arial" pitchFamily="34" charset="0"/>
              </a:rPr>
              <a:t>72 hours: </a:t>
            </a:r>
            <a:r>
              <a:rPr lang="en-US" dirty="0" smtClean="0">
                <a:latin typeface="Arial" pitchFamily="34" charset="0"/>
                <a:cs typeface="Arial" pitchFamily="34" charset="0"/>
              </a:rPr>
              <a:t> P. malariae</a:t>
            </a:r>
            <a:endParaRPr lang="en-US" b="1" dirty="0" smtClean="0">
              <a:latin typeface="Arial" pitchFamily="34" charset="0"/>
              <a:cs typeface="Arial" pitchFamily="34" charset="0"/>
            </a:endParaRPr>
          </a:p>
          <a:p>
            <a:r>
              <a:rPr lang="en-US" dirty="0" smtClean="0">
                <a:latin typeface="Arial" pitchFamily="34" charset="0"/>
                <a:cs typeface="Arial" pitchFamily="34" charset="0"/>
              </a:rPr>
              <a:t>P. vivax : infects young erythrocytes</a:t>
            </a:r>
          </a:p>
          <a:p>
            <a:r>
              <a:rPr lang="en-US" dirty="0" smtClean="0">
                <a:latin typeface="Arial" pitchFamily="34" charset="0"/>
                <a:cs typeface="Arial" pitchFamily="34" charset="0"/>
              </a:rPr>
              <a:t>P. malariae: Infects old erythrocytes</a:t>
            </a:r>
          </a:p>
          <a:p>
            <a:r>
              <a:rPr lang="en-US" dirty="0" smtClean="0">
                <a:latin typeface="Arial" pitchFamily="34" charset="0"/>
                <a:cs typeface="Arial" pitchFamily="34" charset="0"/>
              </a:rPr>
              <a:t>P. falciparum: infects RBC of all ages</a:t>
            </a:r>
          </a:p>
          <a:p>
            <a:endParaRPr lang="en-US" dirty="0" smtClean="0"/>
          </a:p>
          <a:p>
            <a:endParaRPr lang="en-US" dirty="0"/>
          </a:p>
        </p:txBody>
      </p:sp>
      <p:pic>
        <p:nvPicPr>
          <p:cNvPr id="4" name="~PP3765.WAV">
            <a:hlinkClick r:id="" action="ppaction://media"/>
          </p:cNvPr>
          <p:cNvPicPr>
            <a:picLocks noRot="1" noChangeAspect="1"/>
          </p:cNvPicPr>
          <p:nvPr>
            <a:wavAudioFile r:embed="rId1" name="~PP3765.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20000"/>
          </a:bodyPr>
          <a:lstStyle/>
          <a:p>
            <a:pPr>
              <a:buNone/>
            </a:pPr>
            <a:r>
              <a:rPr lang="en-US" sz="3000" b="1" dirty="0" smtClean="0"/>
              <a:t>Exo-erythrocytic (tissue) phase: </a:t>
            </a:r>
          </a:p>
          <a:p>
            <a:r>
              <a:rPr lang="en-US" dirty="0" smtClean="0"/>
              <a:t>P</a:t>
            </a:r>
            <a:r>
              <a:rPr lang="en-US" dirty="0" smtClean="0"/>
              <a:t>. malariae or P. falciparum sporozoites do not form hypnotizes, develop directly into pre-erythrocytic schizonts in the liver</a:t>
            </a:r>
          </a:p>
          <a:p>
            <a:r>
              <a:rPr lang="en-US" dirty="0" smtClean="0"/>
              <a:t>In the case of P. falciparum, the intrahepatic Schizonts rupture almost simultaneously and there is no  persistent tissue phase, releasing merozoites which invade red blood cells (RBC) in liver</a:t>
            </a:r>
          </a:p>
          <a:p>
            <a:r>
              <a:rPr lang="en-US" dirty="0" smtClean="0"/>
              <a:t>On the contrary, the intrahepatic schizonts of the other plasmodia do not burst all at same time</a:t>
            </a:r>
          </a:p>
          <a:p>
            <a:r>
              <a:rPr lang="en-US" dirty="0" smtClean="0"/>
              <a:t>Some </a:t>
            </a:r>
            <a:r>
              <a:rPr lang="en-US" dirty="0" smtClean="0"/>
              <a:t>hepatic form persist and remain dormant in the hepatocytes for considerable periods before they begin to grow and undergo pre-erythrocytic schizogony, thus liberating merozoites into the blood stream causing relapses of the infections</a:t>
            </a:r>
          </a:p>
          <a:p>
            <a:endParaRPr lang="en-US" b="1" dirty="0"/>
          </a:p>
        </p:txBody>
      </p:sp>
      <p:pic>
        <p:nvPicPr>
          <p:cNvPr id="4" name="~PP29.WAV">
            <a:hlinkClick r:id="" action="ppaction://media"/>
          </p:cNvPr>
          <p:cNvPicPr>
            <a:picLocks noRot="1" noChangeAspect="1"/>
          </p:cNvPicPr>
          <p:nvPr>
            <a:wavAudioFile r:embed="rId1" name="~PP29.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buNone/>
            </a:pPr>
            <a:r>
              <a:rPr lang="en-US" sz="2800" b="1" dirty="0" smtClean="0"/>
              <a:t>Gametogony: </a:t>
            </a:r>
          </a:p>
          <a:p>
            <a:r>
              <a:rPr lang="en-US" dirty="0" smtClean="0"/>
              <a:t>In all species of malaria, some Merozoites do not divide and differentiate into Male and female gametocytes </a:t>
            </a:r>
          </a:p>
          <a:p>
            <a:r>
              <a:rPr lang="en-US" dirty="0" smtClean="0"/>
              <a:t>They develop in the red cells </a:t>
            </a:r>
          </a:p>
          <a:p>
            <a:r>
              <a:rPr lang="en-US" dirty="0" smtClean="0"/>
              <a:t>Found in the peripheral blood smears</a:t>
            </a:r>
          </a:p>
          <a:p>
            <a:r>
              <a:rPr lang="en-US" dirty="0" smtClean="0"/>
              <a:t>Microgametocyte of all species are similar in size </a:t>
            </a:r>
          </a:p>
          <a:p>
            <a:r>
              <a:rPr lang="en-US" dirty="0" smtClean="0"/>
              <a:t>Macro gametocytes are larger in size.</a:t>
            </a:r>
          </a:p>
          <a:p>
            <a:r>
              <a:rPr lang="en-US" dirty="0" smtClean="0"/>
              <a:t>These are the sexual forms of the parasite which are infective to mosquito.</a:t>
            </a:r>
          </a:p>
          <a:p>
            <a:pPr>
              <a:buNone/>
            </a:pPr>
            <a:endParaRPr lang="en-US" dirty="0"/>
          </a:p>
        </p:txBody>
      </p:sp>
      <p:pic>
        <p:nvPicPr>
          <p:cNvPr id="4" name="~PP248.WAV">
            <a:hlinkClick r:id="" action="ppaction://media"/>
          </p:cNvPr>
          <p:cNvPicPr>
            <a:picLocks noRot="1" noChangeAspect="1"/>
          </p:cNvPicPr>
          <p:nvPr>
            <a:wavAudioFile r:embed="rId1" name="~PP248.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INICAL PRESENTATION&#10;• Early symptoms&#10;• Headache&#10;• Malaise&#10;• Fatigue&#10;• Nausea&#10;• Muscular pains&#10;• Slight diarrhea&#10;• Slight..."/>
          <p:cNvPicPr>
            <a:picLocks noGrp="1"/>
          </p:cNvPicPr>
          <p:nvPr>
            <p:ph idx="1"/>
          </p:nvPr>
        </p:nvPicPr>
        <p:blipFill>
          <a:blip r:embed="rId3"/>
          <a:srcRect/>
          <a:stretch>
            <a:fillRect/>
          </a:stretch>
        </p:blipFill>
        <p:spPr bwMode="auto">
          <a:xfrm>
            <a:off x="0" y="838200"/>
            <a:ext cx="9144000" cy="6019800"/>
          </a:xfrm>
          <a:prstGeom prst="rect">
            <a:avLst/>
          </a:prstGeom>
          <a:noFill/>
          <a:ln w="9525">
            <a:noFill/>
            <a:miter lim="800000"/>
            <a:headEnd/>
            <a:tailEnd/>
          </a:ln>
        </p:spPr>
      </p:pic>
      <p:pic>
        <p:nvPicPr>
          <p:cNvPr id="3" name="~PP560.WAV">
            <a:hlinkClick r:id="" action="ppaction://media"/>
          </p:cNvPr>
          <p:cNvPicPr>
            <a:picLocks noRot="1" noChangeAspect="1"/>
          </p:cNvPicPr>
          <p:nvPr>
            <a:wavAudioFile r:embed="rId1" name="~PP560.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t>Mosquito cycle(sexual cycle)</a:t>
            </a:r>
            <a:endParaRPr lang="en-US" sz="3600" b="1" dirty="0"/>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r>
              <a:rPr lang="en-US" dirty="0" smtClean="0">
                <a:latin typeface="Arial" pitchFamily="34" charset="0"/>
                <a:cs typeface="Arial" pitchFamily="34" charset="0"/>
              </a:rPr>
              <a:t>Sexual cycle will be initiated in the Humans by the formation of Gametocytes </a:t>
            </a:r>
          </a:p>
          <a:p>
            <a:r>
              <a:rPr lang="en-US" dirty="0" smtClean="0">
                <a:latin typeface="Arial" pitchFamily="34" charset="0"/>
                <a:cs typeface="Arial" pitchFamily="34" charset="0"/>
              </a:rPr>
              <a:t>Develop further in the female Anopheles Mosquito</a:t>
            </a:r>
          </a:p>
          <a:p>
            <a:r>
              <a:rPr lang="en-US" dirty="0" smtClean="0">
                <a:latin typeface="Arial" pitchFamily="34" charset="0"/>
                <a:cs typeface="Arial" pitchFamily="34" charset="0"/>
              </a:rPr>
              <a:t>Fertilization occurs when a Microgametocyte penetrate into Macro gametocyte </a:t>
            </a:r>
          </a:p>
          <a:p>
            <a:r>
              <a:rPr lang="en-US" dirty="0" smtClean="0">
                <a:latin typeface="Arial" pitchFamily="34" charset="0"/>
                <a:cs typeface="Arial" pitchFamily="34" charset="0"/>
              </a:rPr>
              <a:t>Zygote is formed which is at first a motionless body, but within 18-24 hours, it becomes motile. This is known as Ookinete.</a:t>
            </a:r>
          </a:p>
          <a:p>
            <a:r>
              <a:rPr lang="en-US" dirty="0" smtClean="0">
                <a:latin typeface="Arial" pitchFamily="34" charset="0"/>
                <a:cs typeface="Arial" pitchFamily="34" charset="0"/>
              </a:rPr>
              <a:t>Ookinete penetrates the stomach wall of the mosquito and develops into an Oocyst on the outer surface of the stomach</a:t>
            </a:r>
          </a:p>
          <a:p>
            <a:r>
              <a:rPr lang="en-US" dirty="0" smtClean="0">
                <a:latin typeface="Arial" pitchFamily="34" charset="0"/>
                <a:cs typeface="Arial" pitchFamily="34" charset="0"/>
              </a:rPr>
              <a:t>The Oocyst grows rapidly and develops within it numerous sporozoites. When mature, the oocyst burst and liberates sporozoites into the body cavity</a:t>
            </a:r>
          </a:p>
          <a:p>
            <a:r>
              <a:rPr lang="en-US" dirty="0" smtClean="0">
                <a:latin typeface="Arial" pitchFamily="34" charset="0"/>
                <a:cs typeface="Arial" pitchFamily="34" charset="0"/>
              </a:rPr>
              <a:t>Many of the sporozoites migrates to the salivery gland of the mosquito , and the mosquito now becomes infective to man</a:t>
            </a:r>
            <a:endParaRPr lang="en-US" dirty="0">
              <a:latin typeface="Arial" pitchFamily="34" charset="0"/>
              <a:cs typeface="Arial" pitchFamily="34" charset="0"/>
            </a:endParaRPr>
          </a:p>
        </p:txBody>
      </p:sp>
      <p:pic>
        <p:nvPicPr>
          <p:cNvPr id="4" name="~PP732.WAV">
            <a:hlinkClick r:id="" action="ppaction://media"/>
          </p:cNvPr>
          <p:cNvPicPr>
            <a:picLocks noRot="1" noChangeAspect="1"/>
          </p:cNvPicPr>
          <p:nvPr>
            <a:wavAudioFile r:embed="rId1" name="~PP732.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marL="514350" indent="-514350">
              <a:buNone/>
            </a:pPr>
            <a:r>
              <a:rPr lang="en-US" sz="2800" b="1" dirty="0" smtClean="0"/>
              <a:t>2) RESERVOIR OF INFECTION:</a:t>
            </a:r>
          </a:p>
          <a:p>
            <a:pPr marL="514350" indent="-514350">
              <a:buNone/>
            </a:pPr>
            <a:r>
              <a:rPr lang="en-US" dirty="0" smtClean="0"/>
              <a:t>A human reservoir is one who harbours the sexual forms </a:t>
            </a:r>
          </a:p>
          <a:p>
            <a:pPr marL="514350" indent="-514350">
              <a:buNone/>
            </a:pPr>
            <a:r>
              <a:rPr lang="en-US" dirty="0" smtClean="0"/>
              <a:t>(gametocyte) of the parasites. Certain conditions must be met before a person can serve as a reservoir:</a:t>
            </a:r>
          </a:p>
          <a:p>
            <a:pPr marL="571500" indent="-571500">
              <a:buFont typeface="Wingdings" pitchFamily="2" charset="2"/>
              <a:buChar char="v"/>
            </a:pPr>
            <a:r>
              <a:rPr lang="en-US" dirty="0" smtClean="0"/>
              <a:t>The person must harbour both sexes of the gametocyte in his blood</a:t>
            </a:r>
          </a:p>
          <a:p>
            <a:pPr marL="571500" indent="-571500">
              <a:buFont typeface="Wingdings" pitchFamily="2" charset="2"/>
              <a:buChar char="v"/>
            </a:pPr>
            <a:r>
              <a:rPr lang="en-US" dirty="0" smtClean="0"/>
              <a:t>The gametocytes must be mature; immature forms do not undergo further development</a:t>
            </a:r>
          </a:p>
          <a:p>
            <a:pPr marL="571500" indent="-571500">
              <a:buFont typeface="Wingdings" pitchFamily="2" charset="2"/>
              <a:buChar char="v"/>
            </a:pPr>
            <a:r>
              <a:rPr lang="en-US" dirty="0" smtClean="0"/>
              <a:t>The gametocytes must be viable</a:t>
            </a:r>
          </a:p>
          <a:p>
            <a:pPr marL="571500" indent="-571500">
              <a:buFont typeface="Wingdings" pitchFamily="2" charset="2"/>
              <a:buChar char="v"/>
            </a:pPr>
            <a:r>
              <a:rPr lang="en-US" dirty="0" smtClean="0"/>
              <a:t>The gametocytes must be present in sufficient density to infect mosquitoes </a:t>
            </a:r>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a:p>
        </p:txBody>
      </p:sp>
      <p:pic>
        <p:nvPicPr>
          <p:cNvPr id="4" name="~PP904.WAV">
            <a:hlinkClick r:id="" action="ppaction://media"/>
          </p:cNvPr>
          <p:cNvPicPr>
            <a:picLocks noRot="1" noChangeAspect="1"/>
          </p:cNvPicPr>
          <p:nvPr>
            <a:wavAudioFile r:embed="rId1" name="~PP904.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buNone/>
            </a:pPr>
            <a:r>
              <a:rPr lang="en-US" sz="2800" b="1" dirty="0" smtClean="0">
                <a:cs typeface="Arial" pitchFamily="34" charset="0"/>
              </a:rPr>
              <a:t>3) PERIOD OF COMMUNUCABILITY:</a:t>
            </a:r>
          </a:p>
          <a:p>
            <a:pPr>
              <a:buNone/>
            </a:pPr>
            <a:endParaRPr lang="en-US" b="1" dirty="0" smtClean="0">
              <a:cs typeface="Arial" pitchFamily="34" charset="0"/>
            </a:endParaRPr>
          </a:p>
          <a:p>
            <a:r>
              <a:rPr lang="en-US" sz="2400" dirty="0" smtClean="0">
                <a:latin typeface="Arial" pitchFamily="34" charset="0"/>
                <a:cs typeface="Arial" pitchFamily="34" charset="0"/>
              </a:rPr>
              <a:t>Malaria is communicable as long as mature, viable gametocytes exit in the circulating blood in sufficient density to infect vector mosquitoes.</a:t>
            </a:r>
          </a:p>
          <a:p>
            <a:r>
              <a:rPr lang="en-US" sz="2400" dirty="0" smtClean="0">
                <a:latin typeface="Arial" pitchFamily="34" charset="0"/>
                <a:cs typeface="Arial" pitchFamily="34" charset="0"/>
              </a:rPr>
              <a:t>In vivax infections, gametocytes appear in blood 4-5 days after the appearance of the asexual parasites.</a:t>
            </a:r>
          </a:p>
          <a:p>
            <a:r>
              <a:rPr lang="en-US" sz="2400" dirty="0" smtClean="0">
                <a:latin typeface="Arial" pitchFamily="34" charset="0"/>
                <a:cs typeface="Arial" pitchFamily="34" charset="0"/>
              </a:rPr>
              <a:t>In falciparum infections, they do not appear until 10-12 days after the first appearance of asexual parasites.</a:t>
            </a:r>
          </a:p>
          <a:p>
            <a:r>
              <a:rPr lang="en-US" sz="2400" dirty="0" smtClean="0">
                <a:latin typeface="Arial" pitchFamily="34" charset="0"/>
                <a:cs typeface="Arial" pitchFamily="34" charset="0"/>
              </a:rPr>
              <a:t>Gametocytes  are the most numerous during the early stages of the infection when their density may exceed 1,000 per cubic mm of blood.</a:t>
            </a:r>
            <a:endParaRPr lang="en-US" sz="2400" dirty="0">
              <a:latin typeface="Arial" pitchFamily="34" charset="0"/>
              <a:cs typeface="Arial" pitchFamily="34" charset="0"/>
            </a:endParaRPr>
          </a:p>
        </p:txBody>
      </p:sp>
      <p:pic>
        <p:nvPicPr>
          <p:cNvPr id="4" name="~PP1169.WAV">
            <a:hlinkClick r:id="" action="ppaction://media"/>
          </p:cNvPr>
          <p:cNvPicPr>
            <a:picLocks noRot="1" noChangeAspect="1"/>
          </p:cNvPicPr>
          <p:nvPr>
            <a:wavAudioFile r:embed="rId1" name="~PP1169.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t>Host factors</a:t>
            </a:r>
            <a:endParaRPr lang="en-US" sz="3600" b="1" dirty="0"/>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pPr marL="514350" indent="-514350">
              <a:buNone/>
            </a:pPr>
            <a:r>
              <a:rPr lang="en-US" dirty="0" smtClean="0">
                <a:latin typeface="Arial" pitchFamily="34" charset="0"/>
                <a:cs typeface="Arial" pitchFamily="34" charset="0"/>
              </a:rPr>
              <a:t>1) </a:t>
            </a:r>
            <a:r>
              <a:rPr lang="en-US" b="1" dirty="0" smtClean="0">
                <a:latin typeface="Arial" pitchFamily="34" charset="0"/>
                <a:cs typeface="Arial" pitchFamily="34" charset="0"/>
              </a:rPr>
              <a:t>AGE</a:t>
            </a:r>
            <a:r>
              <a:rPr lang="en-US" dirty="0" smtClean="0">
                <a:latin typeface="Arial" pitchFamily="34" charset="0"/>
                <a:cs typeface="Arial" pitchFamily="34" charset="0"/>
              </a:rPr>
              <a:t>:  malaria affects all ages</a:t>
            </a:r>
          </a:p>
          <a:p>
            <a:pPr marL="514350" indent="-514350">
              <a:buNone/>
            </a:pPr>
            <a:r>
              <a:rPr lang="en-US" dirty="0" smtClean="0">
                <a:latin typeface="Arial" pitchFamily="34" charset="0"/>
                <a:cs typeface="Arial" pitchFamily="34" charset="0"/>
              </a:rPr>
              <a:t>2) </a:t>
            </a:r>
            <a:r>
              <a:rPr lang="en-US" b="1" dirty="0" smtClean="0">
                <a:latin typeface="Arial" pitchFamily="34" charset="0"/>
                <a:cs typeface="Arial" pitchFamily="34" charset="0"/>
              </a:rPr>
              <a:t>SEX</a:t>
            </a:r>
            <a:r>
              <a:rPr lang="en-US" dirty="0" smtClean="0">
                <a:latin typeface="Arial" pitchFamily="34" charset="0"/>
                <a:cs typeface="Arial" pitchFamily="34" charset="0"/>
              </a:rPr>
              <a:t>: Males are more frequently exposed to the risk of acquiring malaria than females because of the outdoor life they lead</a:t>
            </a:r>
          </a:p>
          <a:p>
            <a:pPr marL="514350" indent="-514350">
              <a:buNone/>
            </a:pPr>
            <a:r>
              <a:rPr lang="en-US" dirty="0" smtClean="0">
                <a:latin typeface="Arial" pitchFamily="34" charset="0"/>
                <a:cs typeface="Arial" pitchFamily="34" charset="0"/>
              </a:rPr>
              <a:t>3) </a:t>
            </a:r>
            <a:r>
              <a:rPr lang="en-US" b="1" dirty="0" smtClean="0">
                <a:latin typeface="Arial" pitchFamily="34" charset="0"/>
                <a:cs typeface="Arial" pitchFamily="34" charset="0"/>
              </a:rPr>
              <a:t>RACE:</a:t>
            </a:r>
            <a:r>
              <a:rPr lang="en-US" dirty="0" smtClean="0">
                <a:latin typeface="Arial" pitchFamily="34" charset="0"/>
                <a:cs typeface="Arial" pitchFamily="34" charset="0"/>
              </a:rPr>
              <a:t> </a:t>
            </a:r>
          </a:p>
          <a:p>
            <a:pPr marL="514350" indent="-514350">
              <a:buFont typeface="Wingdings" pitchFamily="2" charset="2"/>
              <a:buChar char="Ø"/>
            </a:pPr>
            <a:r>
              <a:rPr lang="en-US" dirty="0" smtClean="0">
                <a:latin typeface="Arial" pitchFamily="34" charset="0"/>
                <a:cs typeface="Arial" pitchFamily="34" charset="0"/>
              </a:rPr>
              <a:t>Individuals with AS haemoglobin(sickle-cell trait) have a milder illness with falciparum infection than do those with normal(AA) haemoglobin</a:t>
            </a:r>
          </a:p>
          <a:p>
            <a:pPr marL="514350" indent="-514350">
              <a:buFont typeface="Wingdings" pitchFamily="2" charset="2"/>
              <a:buChar char="Ø"/>
            </a:pPr>
            <a:r>
              <a:rPr lang="en-US" dirty="0" smtClean="0">
                <a:latin typeface="Arial" pitchFamily="34" charset="0"/>
                <a:cs typeface="Arial" pitchFamily="34" charset="0"/>
              </a:rPr>
              <a:t>Person whose red blood cells are “ Duffy negative” ( a genetic trait) are resistant to p. vivax infection</a:t>
            </a:r>
          </a:p>
          <a:p>
            <a:pPr marL="514350" indent="-514350">
              <a:buNone/>
            </a:pPr>
            <a:r>
              <a:rPr lang="en-US" dirty="0" smtClean="0">
                <a:latin typeface="Arial" pitchFamily="34" charset="0"/>
                <a:cs typeface="Arial" pitchFamily="34" charset="0"/>
              </a:rPr>
              <a:t>4) </a:t>
            </a:r>
            <a:r>
              <a:rPr lang="en-US" b="1" dirty="0" smtClean="0">
                <a:latin typeface="Arial" pitchFamily="34" charset="0"/>
                <a:cs typeface="Arial" pitchFamily="34" charset="0"/>
              </a:rPr>
              <a:t>PREGNANCY</a:t>
            </a:r>
            <a:r>
              <a:rPr lang="en-US" dirty="0" smtClean="0">
                <a:latin typeface="Arial" pitchFamily="34" charset="0"/>
                <a:cs typeface="Arial" pitchFamily="34" charset="0"/>
              </a:rPr>
              <a:t>: Pregnancy increases the risk of malaria in women. Malaria during pregnancy may cause intrauterine death of the foetus</a:t>
            </a:r>
          </a:p>
          <a:p>
            <a:pPr marL="514350" indent="-514350">
              <a:buNone/>
            </a:pPr>
            <a:r>
              <a:rPr lang="en-US" dirty="0" smtClean="0">
                <a:latin typeface="Arial" pitchFamily="34" charset="0"/>
                <a:cs typeface="Arial" pitchFamily="34" charset="0"/>
              </a:rPr>
              <a:t>5) </a:t>
            </a:r>
            <a:r>
              <a:rPr lang="en-US" b="1" dirty="0" smtClean="0">
                <a:latin typeface="Arial" pitchFamily="34" charset="0"/>
                <a:cs typeface="Arial" pitchFamily="34" charset="0"/>
              </a:rPr>
              <a:t>SOCIO-ECONOMIC DEVELOPMENT</a:t>
            </a:r>
            <a:r>
              <a:rPr lang="en-US" dirty="0" smtClean="0">
                <a:latin typeface="Arial" pitchFamily="34" charset="0"/>
                <a:cs typeface="Arial" pitchFamily="34" charset="0"/>
              </a:rPr>
              <a:t>:  Malaria  more common in low socio-economic groups  </a:t>
            </a:r>
          </a:p>
          <a:p>
            <a:pPr marL="514350" indent="-514350">
              <a:buNone/>
            </a:pPr>
            <a:endParaRPr lang="en-US" dirty="0" smtClean="0"/>
          </a:p>
        </p:txBody>
      </p:sp>
      <p:pic>
        <p:nvPicPr>
          <p:cNvPr id="4" name="~PP1669.WAV">
            <a:hlinkClick r:id="" action="ppaction://media"/>
          </p:cNvPr>
          <p:cNvPicPr>
            <a:picLocks noRot="1" noChangeAspect="1"/>
          </p:cNvPicPr>
          <p:nvPr>
            <a:wavAudioFile r:embed="rId1" name="~PP1669.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85000" lnSpcReduction="10000"/>
          </a:bodyPr>
          <a:lstStyle/>
          <a:p>
            <a:pPr>
              <a:buNone/>
            </a:pPr>
            <a:r>
              <a:rPr lang="en-US" b="1" dirty="0" smtClean="0"/>
              <a:t>6) </a:t>
            </a:r>
            <a:r>
              <a:rPr lang="en-US" b="1" dirty="0" smtClean="0">
                <a:latin typeface="Arial" pitchFamily="34" charset="0"/>
                <a:cs typeface="Arial" pitchFamily="34" charset="0"/>
              </a:rPr>
              <a:t>HOUSING:</a:t>
            </a:r>
            <a:r>
              <a:rPr lang="en-US" dirty="0" smtClean="0">
                <a:latin typeface="Arial" pitchFamily="34" charset="0"/>
                <a:cs typeface="Arial" pitchFamily="34" charset="0"/>
              </a:rPr>
              <a:t> The ill-ventilated and ill-lighted houses provide ideal indoor resting places for mosquitoes</a:t>
            </a:r>
          </a:p>
          <a:p>
            <a:pPr>
              <a:buNone/>
            </a:pPr>
            <a:r>
              <a:rPr lang="en-US" b="1" dirty="0" smtClean="0">
                <a:latin typeface="Arial" pitchFamily="34" charset="0"/>
                <a:cs typeface="Arial" pitchFamily="34" charset="0"/>
              </a:rPr>
              <a:t>7) POPULATION MOBILITY:  </a:t>
            </a:r>
          </a:p>
          <a:p>
            <a:pPr>
              <a:buFont typeface="Wingdings" pitchFamily="2" charset="2"/>
              <a:buChar char="Ø"/>
            </a:pPr>
            <a:r>
              <a:rPr lang="en-US" dirty="0" smtClean="0">
                <a:latin typeface="Arial" pitchFamily="34" charset="0"/>
                <a:cs typeface="Arial" pitchFamily="34" charset="0"/>
              </a:rPr>
              <a:t>People migrate from one reason or other from one country to another or from one part of a country to another </a:t>
            </a:r>
          </a:p>
          <a:p>
            <a:pPr>
              <a:buFont typeface="Wingdings" pitchFamily="2" charset="2"/>
              <a:buChar char="Ø"/>
            </a:pPr>
            <a:r>
              <a:rPr lang="en-US" dirty="0" smtClean="0">
                <a:latin typeface="Arial" pitchFamily="34" charset="0"/>
                <a:cs typeface="Arial" pitchFamily="34" charset="0"/>
              </a:rPr>
              <a:t>They may import malaria parasites in their blood and reintroduce malaria into area where has been controlled or eliminated</a:t>
            </a:r>
          </a:p>
          <a:p>
            <a:pPr>
              <a:buNone/>
            </a:pPr>
            <a:r>
              <a:rPr lang="en-US" b="1" dirty="0" smtClean="0">
                <a:latin typeface="Arial" pitchFamily="34" charset="0"/>
                <a:cs typeface="Arial" pitchFamily="34" charset="0"/>
              </a:rPr>
              <a:t>8)OCCUPATION: </a:t>
            </a:r>
            <a:r>
              <a:rPr lang="en-US" dirty="0" smtClean="0">
                <a:latin typeface="Arial" pitchFamily="34" charset="0"/>
                <a:cs typeface="Arial" pitchFamily="34" charset="0"/>
              </a:rPr>
              <a:t>Malaria is predominantly a rural disease  and is closely related to agriculture practices</a:t>
            </a:r>
          </a:p>
          <a:p>
            <a:pPr>
              <a:buNone/>
            </a:pPr>
            <a:r>
              <a:rPr lang="en-US" b="1" dirty="0" smtClean="0">
                <a:latin typeface="Arial" pitchFamily="34" charset="0"/>
                <a:cs typeface="Arial" pitchFamily="34" charset="0"/>
              </a:rPr>
              <a:t>9)HUMAN HABITS: </a:t>
            </a:r>
            <a:r>
              <a:rPr lang="en-US" dirty="0" smtClean="0">
                <a:latin typeface="Arial" pitchFamily="34" charset="0"/>
                <a:cs typeface="Arial" pitchFamily="34" charset="0"/>
              </a:rPr>
              <a:t>Sleeping out of doors,nomadism, refusal to accept spraying of houses, not using measure of personal protection(e.g. bed nets)</a:t>
            </a:r>
          </a:p>
          <a:p>
            <a:pPr>
              <a:buNone/>
            </a:pPr>
            <a:r>
              <a:rPr lang="en-US" b="1" dirty="0" smtClean="0">
                <a:latin typeface="Arial" pitchFamily="34" charset="0"/>
                <a:cs typeface="Arial" pitchFamily="34" charset="0"/>
              </a:rPr>
              <a:t>10)IMMUNITY: </a:t>
            </a:r>
            <a:r>
              <a:rPr lang="en-US" dirty="0" smtClean="0">
                <a:latin typeface="Arial" pitchFamily="34" charset="0"/>
                <a:cs typeface="Arial" pitchFamily="34" charset="0"/>
              </a:rPr>
              <a:t>The epidemic of malaria is influenced by the immune status of the population</a:t>
            </a:r>
            <a:endParaRPr lang="en-US" dirty="0">
              <a:latin typeface="Arial" pitchFamily="34" charset="0"/>
              <a:cs typeface="Arial" pitchFamily="34" charset="0"/>
            </a:endParaRPr>
          </a:p>
        </p:txBody>
      </p:sp>
      <p:pic>
        <p:nvPicPr>
          <p:cNvPr id="4" name="~PP1888.WAV">
            <a:hlinkClick r:id="" action="ppaction://media"/>
          </p:cNvPr>
          <p:cNvPicPr>
            <a:picLocks noRot="1" noChangeAspect="1"/>
          </p:cNvPicPr>
          <p:nvPr>
            <a:wavAudioFile r:embed="rId1" name="~PP1888.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t>Environmental factors</a:t>
            </a:r>
            <a:endParaRPr lang="en-US" sz="3600" b="1"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marL="514350" indent="-514350">
              <a:buAutoNum type="arabicParenR"/>
            </a:pPr>
            <a:r>
              <a:rPr lang="en-US" b="1" dirty="0" smtClean="0">
                <a:latin typeface="Arial" pitchFamily="34" charset="0"/>
                <a:cs typeface="Arial" pitchFamily="34" charset="0"/>
              </a:rPr>
              <a:t>SEASON:</a:t>
            </a:r>
            <a:r>
              <a:rPr lang="en-US" dirty="0" smtClean="0">
                <a:latin typeface="Arial" pitchFamily="34" charset="0"/>
                <a:cs typeface="Arial" pitchFamily="34" charset="0"/>
              </a:rPr>
              <a:t> The maximum prevalence is from </a:t>
            </a:r>
            <a:r>
              <a:rPr lang="en-US" b="1" dirty="0" smtClean="0">
                <a:latin typeface="Arial" pitchFamily="34" charset="0"/>
                <a:cs typeface="Arial" pitchFamily="34" charset="0"/>
              </a:rPr>
              <a:t>July to November</a:t>
            </a:r>
          </a:p>
          <a:p>
            <a:pPr marL="514350" indent="-514350">
              <a:buAutoNum type="arabicParenR"/>
            </a:pPr>
            <a:r>
              <a:rPr lang="en-US" b="1" dirty="0" smtClean="0">
                <a:latin typeface="Arial" pitchFamily="34" charset="0"/>
                <a:cs typeface="Arial" pitchFamily="34" charset="0"/>
              </a:rPr>
              <a:t>TEMPERATURE: </a:t>
            </a:r>
            <a:r>
              <a:rPr lang="en-US" dirty="0" smtClean="0">
                <a:latin typeface="Arial" pitchFamily="34" charset="0"/>
                <a:cs typeface="Arial" pitchFamily="34" charset="0"/>
              </a:rPr>
              <a:t>The optimum temperature for the development of the malaria parasite in the insect vector is between 20 to 30 deg.C.</a:t>
            </a:r>
          </a:p>
          <a:p>
            <a:pPr marL="514350" indent="-514350">
              <a:buAutoNum type="arabicParenR"/>
            </a:pPr>
            <a:r>
              <a:rPr lang="en-US" b="1" dirty="0" smtClean="0">
                <a:latin typeface="Arial" pitchFamily="34" charset="0"/>
                <a:cs typeface="Arial" pitchFamily="34" charset="0"/>
              </a:rPr>
              <a:t>HUMIDITY:</a:t>
            </a:r>
            <a:r>
              <a:rPr lang="en-US" dirty="0" smtClean="0">
                <a:latin typeface="Arial" pitchFamily="34" charset="0"/>
                <a:cs typeface="Arial" pitchFamily="34" charset="0"/>
              </a:rPr>
              <a:t> A relative humidity of 60% is considered necessary for mosquitoes to live their normal span of life</a:t>
            </a:r>
          </a:p>
          <a:p>
            <a:pPr marL="514350" indent="-514350">
              <a:buAutoNum type="arabicParenR"/>
            </a:pPr>
            <a:r>
              <a:rPr lang="en-US" b="1" dirty="0" smtClean="0">
                <a:latin typeface="Arial" pitchFamily="34" charset="0"/>
                <a:cs typeface="Arial" pitchFamily="34" charset="0"/>
              </a:rPr>
              <a:t>RAINFALL: </a:t>
            </a:r>
            <a:r>
              <a:rPr lang="en-US" dirty="0" smtClean="0">
                <a:latin typeface="Arial" pitchFamily="34" charset="0"/>
                <a:cs typeface="Arial" pitchFamily="34" charset="0"/>
              </a:rPr>
              <a:t>Rain in general provides opportunities for the breeding of mosquitoes and may give rise to epidemics of malaria. </a:t>
            </a:r>
          </a:p>
          <a:p>
            <a:pPr marL="514350" indent="-514350">
              <a:buAutoNum type="arabicParenR"/>
            </a:pPr>
            <a:r>
              <a:rPr lang="en-US" b="1" dirty="0" smtClean="0">
                <a:latin typeface="Arial" pitchFamily="34" charset="0"/>
                <a:cs typeface="Arial" pitchFamily="34" charset="0"/>
              </a:rPr>
              <a:t>ALTITUDE: </a:t>
            </a:r>
            <a:r>
              <a:rPr lang="en-US" dirty="0" smtClean="0">
                <a:latin typeface="Arial" pitchFamily="34" charset="0"/>
                <a:cs typeface="Arial" pitchFamily="34" charset="0"/>
              </a:rPr>
              <a:t>Anophelines are not found at altitudes above 2000-2500 metres, due to unfavourable climatic condition</a:t>
            </a:r>
          </a:p>
          <a:p>
            <a:pPr marL="514350" indent="-514350">
              <a:buAutoNum type="arabicParenR"/>
            </a:pPr>
            <a:r>
              <a:rPr lang="en-US" b="1" dirty="0" smtClean="0">
                <a:latin typeface="Arial" pitchFamily="34" charset="0"/>
                <a:cs typeface="Arial" pitchFamily="34" charset="0"/>
              </a:rPr>
              <a:t>MAN-MADE MALARIA:</a:t>
            </a:r>
            <a:r>
              <a:rPr lang="en-US" dirty="0" smtClean="0">
                <a:latin typeface="Arial" pitchFamily="34" charset="0"/>
                <a:cs typeface="Arial" pitchFamily="34" charset="0"/>
              </a:rPr>
              <a:t> Burrow pits, garden pools,irrigation channels and engineering project like construction of hydroelectric dams, roads, bridges have led to the breeding of mosquitoes and an increase in malaria.</a:t>
            </a:r>
            <a:endParaRPr lang="en-US" b="1" dirty="0">
              <a:latin typeface="Arial" pitchFamily="34" charset="0"/>
              <a:cs typeface="Arial" pitchFamily="34" charset="0"/>
            </a:endParaRPr>
          </a:p>
        </p:txBody>
      </p:sp>
      <p:pic>
        <p:nvPicPr>
          <p:cNvPr id="4" name="~PP2076.WAV">
            <a:hlinkClick r:id="" action="ppaction://media"/>
          </p:cNvPr>
          <p:cNvPicPr>
            <a:picLocks noRot="1" noChangeAspect="1"/>
          </p:cNvPicPr>
          <p:nvPr>
            <a:wavAudioFile r:embed="rId1" name="~PP2076.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14400"/>
          </a:xfrm>
        </p:spPr>
        <p:txBody>
          <a:bodyPr>
            <a:normAutofit/>
          </a:bodyPr>
          <a:lstStyle/>
          <a:p>
            <a:r>
              <a:rPr lang="en-US" sz="3600" b="1" dirty="0" smtClean="0"/>
              <a:t>Introduction</a:t>
            </a:r>
            <a:endParaRPr lang="en-US" sz="3600" b="1"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latin typeface="Arial" pitchFamily="34" charset="0"/>
                <a:cs typeface="Arial" pitchFamily="34" charset="0"/>
              </a:rPr>
              <a:t>Malaria is a protozoal disease caused by infection with parasites of the genus </a:t>
            </a:r>
            <a:r>
              <a:rPr lang="en-US" b="1" dirty="0" smtClean="0">
                <a:latin typeface="Arial" pitchFamily="34" charset="0"/>
                <a:cs typeface="Arial" pitchFamily="34" charset="0"/>
              </a:rPr>
              <a:t>plasmodium</a:t>
            </a:r>
            <a:r>
              <a:rPr lang="en-US" dirty="0" smtClean="0">
                <a:latin typeface="Arial" pitchFamily="34" charset="0"/>
                <a:cs typeface="Arial" pitchFamily="34" charset="0"/>
              </a:rPr>
              <a:t> and transmitted to man by certain species of infected female Anopheline mosquito.</a:t>
            </a:r>
          </a:p>
          <a:p>
            <a:r>
              <a:rPr lang="en-US" dirty="0" smtClean="0">
                <a:latin typeface="Arial" pitchFamily="34" charset="0"/>
                <a:cs typeface="Arial" pitchFamily="34" charset="0"/>
              </a:rPr>
              <a:t>A typical attack comprises three distinct stages:</a:t>
            </a:r>
          </a:p>
          <a:p>
            <a:pPr>
              <a:buFont typeface="Wingdings" pitchFamily="2" charset="2"/>
              <a:buChar char="Ø"/>
            </a:pPr>
            <a:r>
              <a:rPr lang="en-US" dirty="0" smtClean="0">
                <a:latin typeface="Arial" pitchFamily="34" charset="0"/>
                <a:cs typeface="Arial" pitchFamily="34" charset="0"/>
              </a:rPr>
              <a:t>Cold stage</a:t>
            </a:r>
          </a:p>
          <a:p>
            <a:pPr>
              <a:buFont typeface="Wingdings" pitchFamily="2" charset="2"/>
              <a:buChar char="Ø"/>
            </a:pPr>
            <a:r>
              <a:rPr lang="en-US" dirty="0" smtClean="0">
                <a:latin typeface="Arial" pitchFamily="34" charset="0"/>
                <a:cs typeface="Arial" pitchFamily="34" charset="0"/>
              </a:rPr>
              <a:t>Hot stage</a:t>
            </a:r>
          </a:p>
          <a:p>
            <a:pPr>
              <a:buFont typeface="Wingdings" pitchFamily="2" charset="2"/>
              <a:buChar char="Ø"/>
            </a:pPr>
            <a:r>
              <a:rPr lang="en-US" dirty="0" smtClean="0">
                <a:latin typeface="Arial" pitchFamily="34" charset="0"/>
                <a:cs typeface="Arial" pitchFamily="34" charset="0"/>
              </a:rPr>
              <a:t>Sweating stage</a:t>
            </a:r>
          </a:p>
          <a:p>
            <a:r>
              <a:rPr lang="en-US" dirty="0" smtClean="0">
                <a:latin typeface="Arial" pitchFamily="34" charset="0"/>
                <a:cs typeface="Arial" pitchFamily="34" charset="0"/>
              </a:rPr>
              <a:t>The clinical feature of malaria vary from mild to severe, and complicated according to:</a:t>
            </a:r>
          </a:p>
          <a:p>
            <a:pPr>
              <a:buFont typeface="Wingdings" pitchFamily="2" charset="2"/>
              <a:buChar char="Ø"/>
            </a:pPr>
            <a:r>
              <a:rPr lang="en-US" dirty="0" smtClean="0">
                <a:latin typeface="Arial" pitchFamily="34" charset="0"/>
                <a:cs typeface="Arial" pitchFamily="34" charset="0"/>
              </a:rPr>
              <a:t>Species of parasite present</a:t>
            </a:r>
          </a:p>
          <a:p>
            <a:pPr>
              <a:buFont typeface="Wingdings" pitchFamily="2" charset="2"/>
              <a:buChar char="Ø"/>
            </a:pPr>
            <a:r>
              <a:rPr lang="en-US" dirty="0" smtClean="0">
                <a:latin typeface="Arial" pitchFamily="34" charset="0"/>
                <a:cs typeface="Arial" pitchFamily="34" charset="0"/>
              </a:rPr>
              <a:t>The patient’s state of immunity</a:t>
            </a:r>
          </a:p>
          <a:p>
            <a:pPr>
              <a:buFont typeface="Wingdings" pitchFamily="2" charset="2"/>
              <a:buChar char="Ø"/>
            </a:pPr>
            <a:r>
              <a:rPr lang="en-US" dirty="0" smtClean="0">
                <a:latin typeface="Arial" pitchFamily="34" charset="0"/>
                <a:cs typeface="Arial" pitchFamily="34" charset="0"/>
              </a:rPr>
              <a:t>The intensity of the infection</a:t>
            </a:r>
            <a:endParaRPr lang="en-US" dirty="0">
              <a:latin typeface="Arial" pitchFamily="34" charset="0"/>
              <a:cs typeface="Arial" pitchFamily="34" charset="0"/>
            </a:endParaRPr>
          </a:p>
        </p:txBody>
      </p:sp>
      <p:pic>
        <p:nvPicPr>
          <p:cNvPr id="4" name="~PP719.WAV">
            <a:hlinkClick r:id="" action="ppaction://media"/>
          </p:cNvPr>
          <p:cNvPicPr>
            <a:picLocks noRot="1" noChangeAspect="1"/>
          </p:cNvPicPr>
          <p:nvPr>
            <a:wavAudioFile r:embed="rId1" name="~PP719.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t>Vector of malaria</a:t>
            </a:r>
            <a:endParaRPr lang="en-US" sz="3600" b="1" dirty="0"/>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a:buNone/>
            </a:pPr>
            <a:r>
              <a:rPr lang="en-US" dirty="0" smtClean="0"/>
              <a:t>There are </a:t>
            </a:r>
            <a:r>
              <a:rPr lang="en-US" b="1" dirty="0" smtClean="0"/>
              <a:t>six </a:t>
            </a:r>
            <a:r>
              <a:rPr lang="en-US" dirty="0" smtClean="0"/>
              <a:t>primary vectors of malaria in India:</a:t>
            </a:r>
          </a:p>
          <a:p>
            <a:pPr marL="514350" indent="-514350">
              <a:buFont typeface="+mj-lt"/>
              <a:buAutoNum type="arabicParenR"/>
            </a:pPr>
            <a:r>
              <a:rPr lang="en-US" b="1" dirty="0" smtClean="0"/>
              <a:t>An. culicifacies: </a:t>
            </a:r>
            <a:r>
              <a:rPr lang="en-US" dirty="0" smtClean="0"/>
              <a:t>The main vector of rural and peri-urban areas and is widespread in peninsular India. It is found in a variety of natural and man-made breeding sites</a:t>
            </a:r>
          </a:p>
          <a:p>
            <a:pPr marL="514350" indent="-514350">
              <a:buFont typeface="+mj-lt"/>
              <a:buAutoNum type="arabicParenR"/>
            </a:pPr>
            <a:r>
              <a:rPr lang="en-US" b="1" dirty="0" smtClean="0"/>
              <a:t>An. Stephensi: </a:t>
            </a:r>
            <a:r>
              <a:rPr lang="en-US" dirty="0" smtClean="0"/>
              <a:t>Responsible for malaria in urban and industrial areas</a:t>
            </a:r>
          </a:p>
          <a:p>
            <a:pPr marL="514350" indent="-514350">
              <a:buFont typeface="+mj-lt"/>
              <a:buAutoNum type="arabicParenR"/>
            </a:pPr>
            <a:r>
              <a:rPr lang="en-US" b="1" dirty="0" smtClean="0"/>
              <a:t>An. fluviatilis: </a:t>
            </a:r>
            <a:r>
              <a:rPr lang="en-US" dirty="0" smtClean="0"/>
              <a:t>Main vector in hilly areas, forest and forest fringes in many states, especially in the east</a:t>
            </a:r>
          </a:p>
          <a:p>
            <a:pPr marL="514350" indent="-514350">
              <a:buFont typeface="+mj-lt"/>
              <a:buAutoNum type="arabicParenR"/>
            </a:pPr>
            <a:r>
              <a:rPr lang="en-US" b="1" dirty="0" smtClean="0"/>
              <a:t>An. minimus: </a:t>
            </a:r>
            <a:r>
              <a:rPr lang="en-US" dirty="0" smtClean="0"/>
              <a:t>Vector in the foot hills of North-Eastern states</a:t>
            </a:r>
          </a:p>
          <a:p>
            <a:pPr marL="514350" indent="-514350">
              <a:buFont typeface="+mj-lt"/>
              <a:buAutoNum type="arabicParenR"/>
            </a:pPr>
            <a:r>
              <a:rPr lang="en-US" b="1" dirty="0" smtClean="0"/>
              <a:t>An. dirus: </a:t>
            </a:r>
            <a:r>
              <a:rPr lang="en-US" dirty="0" smtClean="0"/>
              <a:t>An important forest vector in the North-East</a:t>
            </a:r>
          </a:p>
          <a:p>
            <a:pPr marL="514350" indent="-514350">
              <a:buFont typeface="+mj-lt"/>
              <a:buAutoNum type="arabicParenR"/>
            </a:pPr>
            <a:r>
              <a:rPr lang="en-US" b="1" dirty="0" smtClean="0"/>
              <a:t>An. epiroctus: </a:t>
            </a:r>
            <a:r>
              <a:rPr lang="en-US" dirty="0" smtClean="0"/>
              <a:t>It is now restricted to the Andaman and Nicobar Islands</a:t>
            </a:r>
          </a:p>
          <a:p>
            <a:pPr marL="514350" indent="-514350">
              <a:buFont typeface="+mj-lt"/>
              <a:buAutoNum type="arabicParenR"/>
            </a:pPr>
            <a:endParaRPr lang="en-US" dirty="0"/>
          </a:p>
        </p:txBody>
      </p:sp>
      <p:pic>
        <p:nvPicPr>
          <p:cNvPr id="4" name="~PP2310.WAV">
            <a:hlinkClick r:id="" action="ppaction://media"/>
          </p:cNvPr>
          <p:cNvPicPr>
            <a:picLocks noRot="1" noChangeAspect="1"/>
          </p:cNvPicPr>
          <p:nvPr>
            <a:wavAudioFile r:embed="rId1" name="~PP2310.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t>Mode of transmission</a:t>
            </a:r>
            <a:endParaRPr lang="en-US" sz="4000" b="1"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marL="514350" indent="-514350">
              <a:buNone/>
            </a:pPr>
            <a:r>
              <a:rPr lang="en-US" b="1" dirty="0" smtClean="0">
                <a:latin typeface="Arial" pitchFamily="34" charset="0"/>
                <a:cs typeface="Arial" pitchFamily="34" charset="0"/>
              </a:rPr>
              <a:t>1)  VECTOR TRANSMISSION: </a:t>
            </a:r>
          </a:p>
          <a:p>
            <a:pPr marL="514350" indent="-514350">
              <a:buFont typeface="Wingdings" pitchFamily="2" charset="2"/>
              <a:buChar char="v"/>
            </a:pPr>
            <a:r>
              <a:rPr lang="en-US" dirty="0" smtClean="0">
                <a:latin typeface="Arial" pitchFamily="34" charset="0"/>
                <a:cs typeface="Arial" pitchFamily="34" charset="0"/>
              </a:rPr>
              <a:t>Malaria is transmitted by the bite of certain species of infected, female, anopheline mosquitoes. A single infected vector, during her life time, may infect several persons. </a:t>
            </a:r>
          </a:p>
          <a:p>
            <a:pPr marL="514350" indent="-514350">
              <a:buFont typeface="Wingdings" pitchFamily="2" charset="2"/>
              <a:buChar char="v"/>
            </a:pPr>
            <a:r>
              <a:rPr lang="en-US" dirty="0" smtClean="0">
                <a:latin typeface="Arial" pitchFamily="34" charset="0"/>
                <a:cs typeface="Arial" pitchFamily="34" charset="0"/>
              </a:rPr>
              <a:t>The mosquitoes is not effective unless the sporozoites are present in its salivary glands</a:t>
            </a:r>
          </a:p>
          <a:p>
            <a:pPr marL="514350" indent="-514350">
              <a:buNone/>
            </a:pPr>
            <a:r>
              <a:rPr lang="en-US" b="1" dirty="0" smtClean="0">
                <a:latin typeface="Arial" pitchFamily="34" charset="0"/>
                <a:cs typeface="Arial" pitchFamily="34" charset="0"/>
              </a:rPr>
              <a:t>2)   DIRECT TRANSMISSION: </a:t>
            </a:r>
          </a:p>
          <a:p>
            <a:pPr marL="514350" indent="-514350">
              <a:buFont typeface="Wingdings" pitchFamily="2" charset="2"/>
              <a:buChar char="v"/>
            </a:pPr>
            <a:r>
              <a:rPr lang="en-US" dirty="0" smtClean="0">
                <a:latin typeface="Arial" pitchFamily="34" charset="0"/>
                <a:cs typeface="Arial" pitchFamily="34" charset="0"/>
              </a:rPr>
              <a:t>Malaria may be induced accidentally by hypodermic intramuscular and intravenous injection of blood or plasma, e.g., blood transfusion, malaria in drug addicts.</a:t>
            </a:r>
          </a:p>
          <a:p>
            <a:pPr marL="514350" indent="-514350">
              <a:buFont typeface="Wingdings" pitchFamily="2" charset="2"/>
              <a:buChar char="v"/>
            </a:pPr>
            <a:r>
              <a:rPr lang="en-US" dirty="0" smtClean="0">
                <a:latin typeface="Arial" pitchFamily="34" charset="0"/>
                <a:cs typeface="Arial" pitchFamily="34" charset="0"/>
              </a:rPr>
              <a:t>Blood transfusion poses a problem because the parasites keep their infective activity for at least 14 days in bottled stored at – 4 deg.C</a:t>
            </a:r>
          </a:p>
          <a:p>
            <a:pPr marL="514350" indent="-514350">
              <a:buNone/>
            </a:pPr>
            <a:r>
              <a:rPr lang="en-US" b="1" dirty="0" smtClean="0">
                <a:latin typeface="Arial" pitchFamily="34" charset="0"/>
                <a:cs typeface="Arial" pitchFamily="34" charset="0"/>
              </a:rPr>
              <a:t>3)    CONGENITAL MALARIA: </a:t>
            </a:r>
            <a:r>
              <a:rPr lang="en-US" dirty="0" smtClean="0">
                <a:latin typeface="Arial" pitchFamily="34" charset="0"/>
                <a:cs typeface="Arial" pitchFamily="34" charset="0"/>
              </a:rPr>
              <a:t>Congenital infection of the newborn from an infected mother may also occur, but it is comparatively rare</a:t>
            </a:r>
            <a:endParaRPr lang="en-US" dirty="0">
              <a:latin typeface="Arial" pitchFamily="34" charset="0"/>
              <a:cs typeface="Arial" pitchFamily="34" charset="0"/>
            </a:endParaRPr>
          </a:p>
        </p:txBody>
      </p:sp>
      <p:pic>
        <p:nvPicPr>
          <p:cNvPr id="4" name="~PP2529.WAV">
            <a:hlinkClick r:id="" action="ppaction://media"/>
          </p:cNvPr>
          <p:cNvPicPr>
            <a:picLocks noRot="1" noChangeAspect="1"/>
          </p:cNvPicPr>
          <p:nvPr>
            <a:wavAudioFile r:embed="rId1" name="~PP2529.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t>Incubation period</a:t>
            </a:r>
            <a:endParaRPr lang="en-US" sz="4000" b="1" dirty="0"/>
          </a:p>
        </p:txBody>
      </p:sp>
      <p:sp>
        <p:nvSpPr>
          <p:cNvPr id="3" name="Content Placeholder 2"/>
          <p:cNvSpPr>
            <a:spLocks noGrp="1"/>
          </p:cNvSpPr>
          <p:nvPr>
            <p:ph idx="1"/>
          </p:nvPr>
        </p:nvSpPr>
        <p:spPr>
          <a:xfrm>
            <a:off x="457200" y="1447800"/>
            <a:ext cx="8229600" cy="4876800"/>
          </a:xfrm>
        </p:spPr>
        <p:txBody>
          <a:bodyPr>
            <a:normAutofit/>
          </a:bodyPr>
          <a:lstStyle/>
          <a:p>
            <a:r>
              <a:rPr lang="en-US" sz="2400" dirty="0" smtClean="0">
                <a:latin typeface="Arial" pitchFamily="34" charset="0"/>
                <a:cs typeface="Arial" pitchFamily="34" charset="0"/>
              </a:rPr>
              <a:t>This is the length of time between the infective mosquito bite and the first appearance of clinical signs. This period is usually not less than 10 days </a:t>
            </a:r>
          </a:p>
          <a:p>
            <a:r>
              <a:rPr lang="en-US" sz="2400" dirty="0" smtClean="0">
                <a:latin typeface="Arial" pitchFamily="34" charset="0"/>
                <a:cs typeface="Arial" pitchFamily="34" charset="0"/>
              </a:rPr>
              <a:t>The duration of the incubation period varies with the species of the parasite:</a:t>
            </a:r>
          </a:p>
          <a:p>
            <a:pPr>
              <a:buFont typeface="Wingdings" pitchFamily="2" charset="2"/>
              <a:buChar char="Ø"/>
            </a:pPr>
            <a:r>
              <a:rPr lang="en-US" sz="2400" dirty="0" smtClean="0">
                <a:latin typeface="Arial" pitchFamily="34" charset="0"/>
                <a:cs typeface="Arial" pitchFamily="34" charset="0"/>
              </a:rPr>
              <a:t>Falciparum malaria: 12 (9-14) days</a:t>
            </a:r>
          </a:p>
          <a:p>
            <a:pPr>
              <a:buFont typeface="Wingdings" pitchFamily="2" charset="2"/>
              <a:buChar char="Ø"/>
            </a:pPr>
            <a:r>
              <a:rPr lang="en-US" sz="2400" dirty="0" smtClean="0">
                <a:latin typeface="Arial" pitchFamily="34" charset="0"/>
                <a:cs typeface="Arial" pitchFamily="34" charset="0"/>
              </a:rPr>
              <a:t>Vivax malaria: 14 (8-17) days</a:t>
            </a:r>
          </a:p>
          <a:p>
            <a:pPr>
              <a:buFont typeface="Wingdings" pitchFamily="2" charset="2"/>
              <a:buChar char="Ø"/>
            </a:pPr>
            <a:r>
              <a:rPr lang="en-US" sz="2400" dirty="0" smtClean="0">
                <a:latin typeface="Arial" pitchFamily="34" charset="0"/>
                <a:cs typeface="Arial" pitchFamily="34" charset="0"/>
              </a:rPr>
              <a:t>Quartan malaria: 28 (18-40) days</a:t>
            </a:r>
          </a:p>
          <a:p>
            <a:pPr>
              <a:buFont typeface="Wingdings" pitchFamily="2" charset="2"/>
              <a:buChar char="Ø"/>
            </a:pPr>
            <a:r>
              <a:rPr lang="en-US" sz="2400" dirty="0" smtClean="0">
                <a:latin typeface="Arial" pitchFamily="34" charset="0"/>
                <a:cs typeface="Arial" pitchFamily="34" charset="0"/>
              </a:rPr>
              <a:t>Ovale malaria: 17 (16-18) days</a:t>
            </a:r>
            <a:endParaRPr lang="en-US" sz="2400" dirty="0">
              <a:latin typeface="Arial" pitchFamily="34" charset="0"/>
              <a:cs typeface="Arial" pitchFamily="34" charset="0"/>
            </a:endParaRPr>
          </a:p>
        </p:txBody>
      </p:sp>
      <p:pic>
        <p:nvPicPr>
          <p:cNvPr id="4" name="~PP2716.WAV">
            <a:hlinkClick r:id="" action="ppaction://media"/>
          </p:cNvPr>
          <p:cNvPicPr>
            <a:picLocks noRot="1" noChangeAspect="1"/>
          </p:cNvPicPr>
          <p:nvPr>
            <a:wavAudioFile r:embed="rId1" name="~PP2716.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600" b="1" dirty="0" smtClean="0"/>
              <a:t>Clinical features</a:t>
            </a:r>
            <a:endParaRPr lang="en-US" sz="3600" b="1"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latin typeface="Arial" pitchFamily="34" charset="0"/>
                <a:cs typeface="Arial" pitchFamily="34" charset="0"/>
              </a:rPr>
              <a:t>The primary fever is marked by paroxysms which correspond to development of the parasites in the red blood cells. The peaks of the fever coincides with the release into the blood stream of successive broods of merozoites</a:t>
            </a:r>
          </a:p>
          <a:p>
            <a:r>
              <a:rPr lang="en-US" dirty="0" smtClean="0">
                <a:latin typeface="Arial" pitchFamily="34" charset="0"/>
                <a:cs typeface="Arial" pitchFamily="34" charset="0"/>
              </a:rPr>
              <a:t>The typical attack comprises three distinct stages, i.e., the </a:t>
            </a:r>
            <a:r>
              <a:rPr lang="en-US" b="1" dirty="0" smtClean="0">
                <a:latin typeface="Arial" pitchFamily="34" charset="0"/>
                <a:cs typeface="Arial" pitchFamily="34" charset="0"/>
              </a:rPr>
              <a:t>cold stage</a:t>
            </a:r>
            <a:r>
              <a:rPr lang="en-US" dirty="0" smtClean="0">
                <a:latin typeface="Arial" pitchFamily="34" charset="0"/>
                <a:cs typeface="Arial" pitchFamily="34" charset="0"/>
              </a:rPr>
              <a:t>, the </a:t>
            </a:r>
            <a:r>
              <a:rPr lang="en-US" b="1" dirty="0" smtClean="0">
                <a:latin typeface="Arial" pitchFamily="34" charset="0"/>
                <a:cs typeface="Arial" pitchFamily="34" charset="0"/>
              </a:rPr>
              <a:t>hot stage </a:t>
            </a:r>
            <a:r>
              <a:rPr lang="en-US" dirty="0" smtClean="0">
                <a:latin typeface="Arial" pitchFamily="34" charset="0"/>
                <a:cs typeface="Arial" pitchFamily="34" charset="0"/>
              </a:rPr>
              <a:t>and the </a:t>
            </a:r>
            <a:r>
              <a:rPr lang="en-US" b="1" dirty="0" smtClean="0">
                <a:latin typeface="Arial" pitchFamily="34" charset="0"/>
                <a:cs typeface="Arial" pitchFamily="34" charset="0"/>
              </a:rPr>
              <a:t>sweating stage</a:t>
            </a:r>
            <a:r>
              <a:rPr lang="en-US" dirty="0" smtClean="0">
                <a:latin typeface="Arial" pitchFamily="34" charset="0"/>
                <a:cs typeface="Arial" pitchFamily="34" charset="0"/>
              </a:rPr>
              <a:t>. These are followed by an afebrile period in which the patient feels greatly relieved </a:t>
            </a:r>
          </a:p>
          <a:p>
            <a:pPr marL="514350" indent="-514350">
              <a:buNone/>
            </a:pPr>
            <a:r>
              <a:rPr lang="en-US" b="1" dirty="0" smtClean="0">
                <a:latin typeface="Arial" pitchFamily="34" charset="0"/>
                <a:cs typeface="Arial" pitchFamily="34" charset="0"/>
              </a:rPr>
              <a:t>1) </a:t>
            </a:r>
            <a:r>
              <a:rPr lang="en-US" sz="3300" b="1" dirty="0" smtClean="0">
                <a:latin typeface="Arial" pitchFamily="34" charset="0"/>
                <a:cs typeface="Arial" pitchFamily="34" charset="0"/>
              </a:rPr>
              <a:t>COLD STAGE</a:t>
            </a:r>
            <a:endParaRPr lang="en-US" b="1" dirty="0" smtClean="0">
              <a:latin typeface="Arial" pitchFamily="34" charset="0"/>
              <a:cs typeface="Arial" pitchFamily="34" charset="0"/>
            </a:endParaRPr>
          </a:p>
          <a:p>
            <a:pPr marL="514350" indent="-514350">
              <a:buFont typeface="Wingdings" pitchFamily="2" charset="2"/>
              <a:buChar char="Ø"/>
            </a:pPr>
            <a:r>
              <a:rPr lang="en-US" dirty="0" smtClean="0">
                <a:latin typeface="Arial" pitchFamily="34" charset="0"/>
                <a:cs typeface="Arial" pitchFamily="34" charset="0"/>
              </a:rPr>
              <a:t>The onset is with lassitude, headache, nausea and chilly sensation followed by rigors</a:t>
            </a:r>
          </a:p>
          <a:p>
            <a:pPr>
              <a:buFont typeface="Wingdings" pitchFamily="2" charset="2"/>
              <a:buChar char="Ø"/>
            </a:pPr>
            <a:r>
              <a:rPr lang="en-US" dirty="0" smtClean="0">
                <a:latin typeface="Arial" pitchFamily="34" charset="0"/>
                <a:cs typeface="Arial" pitchFamily="34" charset="0"/>
              </a:rPr>
              <a:t>   The temperatures rises rapidly to 39-41 Deg.C </a:t>
            </a:r>
          </a:p>
          <a:p>
            <a:pPr>
              <a:buFont typeface="Wingdings" pitchFamily="2" charset="2"/>
              <a:buChar char="Ø"/>
            </a:pPr>
            <a:r>
              <a:rPr lang="en-US" dirty="0" smtClean="0">
                <a:latin typeface="Arial" pitchFamily="34" charset="0"/>
                <a:cs typeface="Arial" pitchFamily="34" charset="0"/>
              </a:rPr>
              <a:t>   Headache is often severe and commonly there is vomiting</a:t>
            </a:r>
          </a:p>
          <a:p>
            <a:pPr>
              <a:buFont typeface="Wingdings" pitchFamily="2" charset="2"/>
              <a:buChar char="Ø"/>
            </a:pPr>
            <a:r>
              <a:rPr lang="en-US" dirty="0" smtClean="0">
                <a:latin typeface="Arial" pitchFamily="34" charset="0"/>
                <a:cs typeface="Arial" pitchFamily="34" charset="0"/>
              </a:rPr>
              <a:t>   Parasites are usually demonstrable in the blood</a:t>
            </a:r>
          </a:p>
          <a:p>
            <a:pPr>
              <a:buFont typeface="Wingdings" pitchFamily="2" charset="2"/>
              <a:buChar char="Ø"/>
            </a:pPr>
            <a:r>
              <a:rPr lang="en-US" dirty="0" smtClean="0">
                <a:latin typeface="Arial" pitchFamily="34" charset="0"/>
                <a:cs typeface="Arial" pitchFamily="34" charset="0"/>
              </a:rPr>
              <a:t>   This stage lasts for 15 min – 1 hour</a:t>
            </a:r>
          </a:p>
          <a:p>
            <a:pPr>
              <a:buFont typeface="Wingdings" pitchFamily="2" charset="2"/>
              <a:buChar char="Ø"/>
            </a:pPr>
            <a:endParaRPr lang="en-US" dirty="0" smtClean="0">
              <a:latin typeface="Arial" pitchFamily="34" charset="0"/>
              <a:cs typeface="Arial" pitchFamily="34" charset="0"/>
            </a:endParaRPr>
          </a:p>
          <a:p>
            <a:endParaRPr lang="en-US" dirty="0"/>
          </a:p>
        </p:txBody>
      </p:sp>
      <p:pic>
        <p:nvPicPr>
          <p:cNvPr id="4" name="~PP2935.WAV">
            <a:hlinkClick r:id="" action="ppaction://media"/>
          </p:cNvPr>
          <p:cNvPicPr>
            <a:picLocks noRot="1" noChangeAspect="1"/>
          </p:cNvPicPr>
          <p:nvPr>
            <a:wavAudioFile r:embed="rId1" name="~PP2935.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5334000"/>
          </a:xfrm>
        </p:spPr>
        <p:txBody>
          <a:bodyPr>
            <a:normAutofit fontScale="92500" lnSpcReduction="10000"/>
          </a:bodyPr>
          <a:lstStyle/>
          <a:p>
            <a:pPr>
              <a:buNone/>
            </a:pPr>
            <a:r>
              <a:rPr lang="en-US" b="1" dirty="0" smtClean="0">
                <a:latin typeface="Arial" pitchFamily="34" charset="0"/>
                <a:cs typeface="Arial" pitchFamily="34" charset="0"/>
              </a:rPr>
              <a:t>2</a:t>
            </a:r>
            <a:r>
              <a:rPr lang="en-US" sz="3000" b="1" dirty="0" smtClean="0">
                <a:latin typeface="Arial" pitchFamily="34" charset="0"/>
                <a:cs typeface="Arial" pitchFamily="34" charset="0"/>
              </a:rPr>
              <a:t>) HOT STAGE</a:t>
            </a:r>
          </a:p>
          <a:p>
            <a:pPr>
              <a:buFont typeface="Wingdings" pitchFamily="2" charset="2"/>
              <a:buChar char="Ø"/>
            </a:pPr>
            <a:r>
              <a:rPr lang="en-US" dirty="0" smtClean="0">
                <a:latin typeface="Arial" pitchFamily="34" charset="0"/>
                <a:cs typeface="Arial" pitchFamily="34" charset="0"/>
              </a:rPr>
              <a:t>The patient feels burning hot and casts off his clothes</a:t>
            </a:r>
          </a:p>
          <a:p>
            <a:pPr>
              <a:buFont typeface="Wingdings" pitchFamily="2" charset="2"/>
              <a:buChar char="Ø"/>
            </a:pPr>
            <a:r>
              <a:rPr lang="en-US" dirty="0" smtClean="0">
                <a:latin typeface="Arial" pitchFamily="34" charset="0"/>
                <a:cs typeface="Arial" pitchFamily="34" charset="0"/>
              </a:rPr>
              <a:t>The skin is hot and dry to touch</a:t>
            </a:r>
          </a:p>
          <a:p>
            <a:pPr>
              <a:buFont typeface="Wingdings" pitchFamily="2" charset="2"/>
              <a:buChar char="Ø"/>
            </a:pPr>
            <a:r>
              <a:rPr lang="en-US" dirty="0" smtClean="0">
                <a:latin typeface="Arial" pitchFamily="34" charset="0"/>
                <a:cs typeface="Arial" pitchFamily="34" charset="0"/>
              </a:rPr>
              <a:t> Headache is intense but nausea commonly diminishes</a:t>
            </a:r>
          </a:p>
          <a:p>
            <a:pPr>
              <a:buFont typeface="Wingdings" pitchFamily="2" charset="2"/>
              <a:buChar char="Ø"/>
            </a:pPr>
            <a:r>
              <a:rPr lang="en-US" dirty="0" smtClean="0">
                <a:latin typeface="Arial" pitchFamily="34" charset="0"/>
                <a:cs typeface="Arial" pitchFamily="34" charset="0"/>
              </a:rPr>
              <a:t>The pulse is full and respiration rapid</a:t>
            </a:r>
          </a:p>
          <a:p>
            <a:pPr>
              <a:buFont typeface="Wingdings" pitchFamily="2" charset="2"/>
              <a:buChar char="Ø"/>
            </a:pPr>
            <a:r>
              <a:rPr lang="en-US" dirty="0" smtClean="0">
                <a:latin typeface="Arial" pitchFamily="34" charset="0"/>
                <a:cs typeface="Arial" pitchFamily="34" charset="0"/>
              </a:rPr>
              <a:t>This stage lasts for 2 to 6 hours</a:t>
            </a:r>
          </a:p>
          <a:p>
            <a:pPr>
              <a:buNone/>
            </a:pPr>
            <a:r>
              <a:rPr lang="en-US" b="1" dirty="0" smtClean="0">
                <a:latin typeface="Arial" pitchFamily="34" charset="0"/>
                <a:cs typeface="Arial" pitchFamily="34" charset="0"/>
              </a:rPr>
              <a:t>3) </a:t>
            </a:r>
            <a:r>
              <a:rPr lang="en-US" sz="3000" b="1" dirty="0" smtClean="0">
                <a:latin typeface="Arial" pitchFamily="34" charset="0"/>
                <a:cs typeface="Arial" pitchFamily="34" charset="0"/>
              </a:rPr>
              <a:t>SWEATING STAGE </a:t>
            </a:r>
          </a:p>
          <a:p>
            <a:pPr>
              <a:buFont typeface="Wingdings" pitchFamily="2" charset="2"/>
              <a:buChar char="Ø"/>
            </a:pPr>
            <a:r>
              <a:rPr lang="en-US" dirty="0" smtClean="0">
                <a:latin typeface="Arial" pitchFamily="34" charset="0"/>
                <a:cs typeface="Arial" pitchFamily="34" charset="0"/>
              </a:rPr>
              <a:t>Fever comes down with profuse sweating</a:t>
            </a:r>
          </a:p>
          <a:p>
            <a:pPr>
              <a:buFont typeface="Wingdings" pitchFamily="2" charset="2"/>
              <a:buChar char="Ø"/>
            </a:pPr>
            <a:r>
              <a:rPr lang="en-US" dirty="0" smtClean="0">
                <a:latin typeface="Arial" pitchFamily="34" charset="0"/>
                <a:cs typeface="Arial" pitchFamily="34" charset="0"/>
              </a:rPr>
              <a:t>The temperature drops rapidly to normal and skin is cool and moist</a:t>
            </a:r>
          </a:p>
          <a:p>
            <a:pPr>
              <a:buFont typeface="Wingdings" pitchFamily="2" charset="2"/>
              <a:buChar char="Ø"/>
            </a:pPr>
            <a:r>
              <a:rPr lang="en-US" dirty="0" smtClean="0">
                <a:latin typeface="Arial" pitchFamily="34" charset="0"/>
                <a:cs typeface="Arial" pitchFamily="34" charset="0"/>
              </a:rPr>
              <a:t>The pulse rate becomes slower, patient feels relieved and often falls asleep</a:t>
            </a:r>
          </a:p>
          <a:p>
            <a:pPr>
              <a:buFont typeface="Wingdings" pitchFamily="2" charset="2"/>
              <a:buChar char="Ø"/>
            </a:pPr>
            <a:r>
              <a:rPr lang="en-US" dirty="0" smtClean="0">
                <a:latin typeface="Arial" pitchFamily="34" charset="0"/>
                <a:cs typeface="Arial" pitchFamily="34" charset="0"/>
              </a:rPr>
              <a:t>This stage lasts for 2-4 hours</a:t>
            </a:r>
            <a:endParaRPr lang="en-US" dirty="0">
              <a:latin typeface="Arial" pitchFamily="34" charset="0"/>
              <a:cs typeface="Arial" pitchFamily="34" charset="0"/>
            </a:endParaRPr>
          </a:p>
        </p:txBody>
      </p:sp>
      <p:pic>
        <p:nvPicPr>
          <p:cNvPr id="4" name="~PP3185.WAV">
            <a:hlinkClick r:id="" action="ppaction://media"/>
          </p:cNvPr>
          <p:cNvPicPr>
            <a:picLocks noRot="1" noChangeAspect="1"/>
          </p:cNvPicPr>
          <p:nvPr>
            <a:wavAudioFile r:embed="rId1" name="~PP3185.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rnicious Malaria&#10; Is a life threatening complication in acute&#10;falciparum malaria&#10; It is due to heavy parasitization&#10; ..."/>
          <p:cNvPicPr>
            <a:picLocks noGrp="1"/>
          </p:cNvPicPr>
          <p:nvPr>
            <p:ph idx="1"/>
          </p:nvPr>
        </p:nvPicPr>
        <p:blipFill>
          <a:blip r:embed="rId3"/>
          <a:srcRect/>
          <a:stretch>
            <a:fillRect/>
          </a:stretch>
        </p:blipFill>
        <p:spPr bwMode="auto">
          <a:xfrm>
            <a:off x="381000" y="838200"/>
            <a:ext cx="8458200" cy="5715000"/>
          </a:xfrm>
          <a:prstGeom prst="rect">
            <a:avLst/>
          </a:prstGeom>
          <a:noFill/>
          <a:ln w="9525">
            <a:noFill/>
            <a:miter lim="800000"/>
            <a:headEnd/>
            <a:tailEnd/>
          </a:ln>
        </p:spPr>
      </p:pic>
      <p:pic>
        <p:nvPicPr>
          <p:cNvPr id="3" name="~PP3388.WAV">
            <a:hlinkClick r:id="" action="ppaction://media"/>
          </p:cNvPr>
          <p:cNvPicPr>
            <a:picLocks noRot="1" noChangeAspect="1"/>
          </p:cNvPicPr>
          <p:nvPr>
            <a:wavAudioFile r:embed="rId1" name="~PP3388.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609600"/>
          </a:xfrm>
        </p:spPr>
        <p:txBody>
          <a:bodyPr>
            <a:normAutofit fontScale="90000"/>
          </a:bodyPr>
          <a:lstStyle/>
          <a:p>
            <a:pPr algn="ctr"/>
            <a:r>
              <a:rPr lang="en-US" sz="4000" b="1" dirty="0" smtClean="0"/>
              <a:t>Severe complicated malaria</a:t>
            </a:r>
            <a:endParaRPr lang="en-US" sz="4000" b="1"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smtClean="0">
                <a:latin typeface="Arial" pitchFamily="34" charset="0"/>
                <a:cs typeface="Arial" pitchFamily="34" charset="0"/>
              </a:rPr>
              <a:t>Impaired consciousness/coma</a:t>
            </a:r>
          </a:p>
          <a:p>
            <a:r>
              <a:rPr lang="en-US" dirty="0" smtClean="0">
                <a:latin typeface="Arial" pitchFamily="34" charset="0"/>
                <a:cs typeface="Arial" pitchFamily="34" charset="0"/>
              </a:rPr>
              <a:t>Cerebral malaria  </a:t>
            </a:r>
          </a:p>
          <a:p>
            <a:r>
              <a:rPr lang="en-US" dirty="0" smtClean="0">
                <a:latin typeface="Arial" pitchFamily="34" charset="0"/>
                <a:cs typeface="Arial" pitchFamily="34" charset="0"/>
              </a:rPr>
              <a:t>Repeated generalized convulsions </a:t>
            </a:r>
          </a:p>
          <a:p>
            <a:r>
              <a:rPr lang="en-US" dirty="0" smtClean="0">
                <a:latin typeface="Arial" pitchFamily="34" charset="0"/>
                <a:cs typeface="Arial" pitchFamily="34" charset="0"/>
              </a:rPr>
              <a:t>Shock (circulatory collapse, septicaemia)</a:t>
            </a:r>
          </a:p>
          <a:p>
            <a:r>
              <a:rPr lang="en-US" dirty="0" smtClean="0">
                <a:latin typeface="Arial" pitchFamily="34" charset="0"/>
                <a:cs typeface="Arial" pitchFamily="34" charset="0"/>
              </a:rPr>
              <a:t>Metabolic acidosis </a:t>
            </a:r>
          </a:p>
          <a:p>
            <a:r>
              <a:rPr lang="en-US" dirty="0" smtClean="0">
                <a:latin typeface="Arial" pitchFamily="34" charset="0"/>
                <a:cs typeface="Arial" pitchFamily="34" charset="0"/>
              </a:rPr>
              <a:t>Pulmonary oedema/ acute respiratory distress syndrome</a:t>
            </a:r>
          </a:p>
          <a:p>
            <a:r>
              <a:rPr lang="en-US" dirty="0" smtClean="0">
                <a:latin typeface="Arial" pitchFamily="34" charset="0"/>
                <a:cs typeface="Arial" pitchFamily="34" charset="0"/>
              </a:rPr>
              <a:t>Abnormal bleeding (Disseminated Intravascular coagulopathy) </a:t>
            </a:r>
          </a:p>
          <a:p>
            <a:r>
              <a:rPr lang="en-US" dirty="0" smtClean="0">
                <a:latin typeface="Arial" pitchFamily="34" charset="0"/>
                <a:cs typeface="Arial" pitchFamily="34" charset="0"/>
              </a:rPr>
              <a:t>Jaundice(Serum Bilirubin &gt; 3 mg/dl)</a:t>
            </a:r>
          </a:p>
          <a:p>
            <a:r>
              <a:rPr lang="en-US" dirty="0" smtClean="0">
                <a:latin typeface="Arial" pitchFamily="34" charset="0"/>
                <a:cs typeface="Arial" pitchFamily="34" charset="0"/>
              </a:rPr>
              <a:t>Haemoglobinuria (black water fever)</a:t>
            </a:r>
          </a:p>
          <a:p>
            <a:r>
              <a:rPr lang="en-US" dirty="0" smtClean="0">
                <a:latin typeface="Arial" pitchFamily="34" charset="0"/>
                <a:cs typeface="Arial" pitchFamily="34" charset="0"/>
              </a:rPr>
              <a:t>Renal failure – (Serum creatinine &gt; 3 mg/dl)</a:t>
            </a:r>
          </a:p>
          <a:p>
            <a:r>
              <a:rPr lang="en-US" dirty="0" smtClean="0">
                <a:latin typeface="Arial" pitchFamily="34" charset="0"/>
                <a:cs typeface="Arial" pitchFamily="34" charset="0"/>
              </a:rPr>
              <a:t>Severe anemia (Haemoglobin &lt; 5g/dl or Haematocrit &lt; 15%)</a:t>
            </a:r>
          </a:p>
          <a:p>
            <a:r>
              <a:rPr lang="en-US" dirty="0" smtClean="0">
                <a:latin typeface="Arial" pitchFamily="34" charset="0"/>
                <a:cs typeface="Arial" pitchFamily="34" charset="0"/>
              </a:rPr>
              <a:t>Hyperthermia ( Temperature &gt; 106 deg. F or 42 deg. C) </a:t>
            </a:r>
          </a:p>
          <a:p>
            <a:r>
              <a:rPr lang="en-US" dirty="0" smtClean="0">
                <a:latin typeface="Arial" pitchFamily="34" charset="0"/>
                <a:cs typeface="Arial" pitchFamily="34" charset="0"/>
              </a:rPr>
              <a:t>Hypoglycaemia (plasma glucose &lt; 40 mg/dl)</a:t>
            </a:r>
          </a:p>
          <a:p>
            <a:r>
              <a:rPr lang="en-US" dirty="0" smtClean="0">
                <a:latin typeface="Arial" pitchFamily="34" charset="0"/>
                <a:cs typeface="Arial" pitchFamily="34" charset="0"/>
              </a:rPr>
              <a:t>Hyperparasitaemia (&lt;5% parasitized in low endemic and &gt; 10% in hyperendemic areas</a:t>
            </a:r>
            <a:endParaRPr lang="en-US" dirty="0">
              <a:latin typeface="Arial" pitchFamily="34" charset="0"/>
              <a:cs typeface="Arial" pitchFamily="34" charset="0"/>
            </a:endParaRPr>
          </a:p>
        </p:txBody>
      </p:sp>
      <p:pic>
        <p:nvPicPr>
          <p:cNvPr id="4" name="~PP4013.WAV">
            <a:hlinkClick r:id="" action="ppaction://media"/>
          </p:cNvPr>
          <p:cNvPicPr>
            <a:picLocks noRot="1" noChangeAspect="1"/>
          </p:cNvPicPr>
          <p:nvPr>
            <a:wavAudioFile r:embed="rId1" name="~PP4013.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a:buNone/>
            </a:pPr>
            <a:r>
              <a:rPr lang="en-US" sz="3600" b="1" dirty="0" smtClean="0"/>
              <a:t>Cerebral </a:t>
            </a:r>
            <a:r>
              <a:rPr lang="en-US" sz="3600" b="1" dirty="0" smtClean="0"/>
              <a:t>Malaria:</a:t>
            </a:r>
            <a:endParaRPr lang="en-US" sz="3600" b="1" dirty="0" smtClean="0"/>
          </a:p>
          <a:p>
            <a:r>
              <a:rPr lang="en-US" dirty="0" smtClean="0">
                <a:latin typeface="Arial" pitchFamily="34" charset="0"/>
                <a:cs typeface="Arial" pitchFamily="34" charset="0"/>
              </a:rPr>
              <a:t> Malignant malaria can affect the brain and the rest of the central nervous system. It is characterized by changes in the level of consciousness, convulsions and paralysis.</a:t>
            </a:r>
          </a:p>
          <a:p>
            <a:r>
              <a:rPr lang="en-US" dirty="0" smtClean="0">
                <a:latin typeface="Arial" pitchFamily="34" charset="0"/>
                <a:cs typeface="Arial" pitchFamily="34" charset="0"/>
              </a:rPr>
              <a:t>Cerebral Malaria Present with: </a:t>
            </a:r>
          </a:p>
          <a:p>
            <a:pPr>
              <a:buFont typeface="Wingdings" pitchFamily="2" charset="2"/>
              <a:buChar char="Ø"/>
            </a:pPr>
            <a:r>
              <a:rPr lang="en-US" dirty="0" smtClean="0">
                <a:latin typeface="Arial" pitchFamily="34" charset="0"/>
                <a:cs typeface="Arial" pitchFamily="34" charset="0"/>
              </a:rPr>
              <a:t>Hyperpyrexia </a:t>
            </a:r>
          </a:p>
          <a:p>
            <a:pPr>
              <a:buFont typeface="Wingdings" pitchFamily="2" charset="2"/>
              <a:buChar char="Ø"/>
            </a:pPr>
            <a:r>
              <a:rPr lang="en-US" dirty="0" smtClean="0">
                <a:latin typeface="Arial" pitchFamily="34" charset="0"/>
                <a:cs typeface="Arial" pitchFamily="34" charset="0"/>
              </a:rPr>
              <a:t>Can lead to Coma</a:t>
            </a:r>
          </a:p>
          <a:p>
            <a:pPr>
              <a:buFont typeface="Wingdings" pitchFamily="2" charset="2"/>
              <a:buChar char="Ø"/>
            </a:pPr>
            <a:r>
              <a:rPr lang="en-US" dirty="0" smtClean="0">
                <a:latin typeface="Arial" pitchFamily="34" charset="0"/>
                <a:cs typeface="Arial" pitchFamily="34" charset="0"/>
              </a:rPr>
              <a:t> Paralysis and other complications.</a:t>
            </a:r>
          </a:p>
          <a:p>
            <a:pPr>
              <a:buFont typeface="Wingdings" pitchFamily="2" charset="2"/>
              <a:buChar char="Ø"/>
            </a:pPr>
            <a:r>
              <a:rPr lang="en-US" dirty="0" smtClean="0">
                <a:latin typeface="Arial" pitchFamily="34" charset="0"/>
                <a:cs typeface="Arial" pitchFamily="34" charset="0"/>
              </a:rPr>
              <a:t> Brain appears congested</a:t>
            </a:r>
          </a:p>
          <a:p>
            <a:pPr>
              <a:buNone/>
            </a:pPr>
            <a:r>
              <a:rPr lang="en-US" b="1" dirty="0" smtClean="0">
                <a:latin typeface="Arial" pitchFamily="34" charset="0"/>
                <a:cs typeface="Arial" pitchFamily="34" charset="0"/>
              </a:rPr>
              <a:t>Pathogenesis of Cerebral malaria :</a:t>
            </a:r>
          </a:p>
          <a:p>
            <a:pPr>
              <a:buFont typeface="Wingdings" pitchFamily="2" charset="2"/>
              <a:buChar char="Ø"/>
            </a:pPr>
            <a:r>
              <a:rPr lang="en-US" dirty="0" smtClean="0">
                <a:latin typeface="Arial" pitchFamily="34" charset="0"/>
                <a:cs typeface="Arial" pitchFamily="34" charset="0"/>
              </a:rPr>
              <a:t> High cytokine levels could be toxic on their own</a:t>
            </a:r>
          </a:p>
          <a:p>
            <a:pPr>
              <a:buFont typeface="Wingdings" pitchFamily="2" charset="2"/>
              <a:buChar char="Ø"/>
            </a:pPr>
            <a:r>
              <a:rPr lang="en-US" dirty="0" smtClean="0">
                <a:latin typeface="Arial" pitchFamily="34" charset="0"/>
                <a:cs typeface="Arial" pitchFamily="34" charset="0"/>
              </a:rPr>
              <a:t> High levels of cytokine also enhance the second process thought to be responsible for cerebral malaria: sequestration of infected RBCs</a:t>
            </a:r>
          </a:p>
          <a:p>
            <a:endParaRPr lang="en-US" dirty="0">
              <a:latin typeface="Arial" pitchFamily="34" charset="0"/>
              <a:cs typeface="Arial" pitchFamily="34" charset="0"/>
            </a:endParaRPr>
          </a:p>
        </p:txBody>
      </p:sp>
      <p:pic>
        <p:nvPicPr>
          <p:cNvPr id="4" name="~PP73.WAV">
            <a:hlinkClick r:id="" action="ppaction://media"/>
          </p:cNvPr>
          <p:cNvPicPr>
            <a:picLocks noRot="1" noChangeAspect="1"/>
          </p:cNvPicPr>
          <p:nvPr>
            <a:wavAudioFile r:embed="rId1" name="~PP73.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86800" cy="685800"/>
          </a:xfrm>
        </p:spPr>
        <p:txBody>
          <a:bodyPr>
            <a:normAutofit/>
          </a:bodyPr>
          <a:lstStyle/>
          <a:p>
            <a:pPr algn="ctr"/>
            <a:r>
              <a:rPr lang="en-US" sz="3200" b="1" dirty="0" smtClean="0"/>
              <a:t>LABORATORY DIAGNOSIS OF MALARIA</a:t>
            </a:r>
            <a:endParaRPr lang="en-US" sz="3200" b="1" dirty="0"/>
          </a:p>
        </p:txBody>
      </p:sp>
      <p:sp>
        <p:nvSpPr>
          <p:cNvPr id="3" name="Content Placeholder 2"/>
          <p:cNvSpPr>
            <a:spLocks noGrp="1"/>
          </p:cNvSpPr>
          <p:nvPr>
            <p:ph idx="1"/>
          </p:nvPr>
        </p:nvSpPr>
        <p:spPr>
          <a:xfrm>
            <a:off x="457200" y="1219200"/>
            <a:ext cx="8229600" cy="5410200"/>
          </a:xfrm>
        </p:spPr>
        <p:txBody>
          <a:bodyPr>
            <a:noAutofit/>
          </a:bodyPr>
          <a:lstStyle/>
          <a:p>
            <a:pPr marL="514350" indent="-514350">
              <a:buNone/>
            </a:pPr>
            <a:r>
              <a:rPr lang="en-US" sz="2800" b="1" dirty="0" smtClean="0"/>
              <a:t>1) Microscopy:</a:t>
            </a:r>
          </a:p>
          <a:p>
            <a:pPr marL="514350" indent="-514350"/>
            <a:r>
              <a:rPr lang="en-US" sz="2000" dirty="0" smtClean="0">
                <a:latin typeface="Arial" pitchFamily="34" charset="0"/>
                <a:cs typeface="Arial" pitchFamily="34" charset="0"/>
              </a:rPr>
              <a:t>Two type of blood films are useful in searching for and identification of malaria parasite. The “thin film” and the “thick film“</a:t>
            </a:r>
          </a:p>
          <a:p>
            <a:pPr marL="514350" indent="-514350"/>
            <a:r>
              <a:rPr lang="en-US" sz="2000" dirty="0" smtClean="0">
                <a:latin typeface="Arial" pitchFamily="34" charset="0"/>
                <a:cs typeface="Arial" pitchFamily="34" charset="0"/>
              </a:rPr>
              <a:t>It is recommended that both types of film be prepared on a single microscope slide</a:t>
            </a:r>
          </a:p>
          <a:p>
            <a:pPr marL="514350" indent="-514350"/>
            <a:r>
              <a:rPr lang="en-US" sz="2000" dirty="0" smtClean="0">
                <a:latin typeface="Arial" pitchFamily="34" charset="0"/>
                <a:cs typeface="Arial" pitchFamily="34" charset="0"/>
              </a:rPr>
              <a:t>The thick film is more reliable in searching for parasite, as large volume of blood is examined under each microscope field</a:t>
            </a:r>
          </a:p>
          <a:p>
            <a:pPr marL="514350" indent="-514350"/>
            <a:r>
              <a:rPr lang="en-US" sz="2000" dirty="0" smtClean="0">
                <a:latin typeface="Arial" pitchFamily="34" charset="0"/>
                <a:cs typeface="Arial" pitchFamily="34" charset="0"/>
              </a:rPr>
              <a:t>The thin slide is more valuable for identifying the species of the parasite present</a:t>
            </a:r>
          </a:p>
          <a:p>
            <a:pPr marL="514350" indent="-514350">
              <a:buNone/>
            </a:pPr>
            <a:r>
              <a:rPr lang="en-US" sz="2800" b="1" dirty="0" smtClean="0">
                <a:cs typeface="Arial" pitchFamily="34" charset="0"/>
              </a:rPr>
              <a:t>Advantage:</a:t>
            </a:r>
          </a:p>
          <a:p>
            <a:pPr marL="514350" indent="-514350"/>
            <a:r>
              <a:rPr lang="en-US" sz="2000" dirty="0" smtClean="0">
                <a:latin typeface="Arial" pitchFamily="34" charset="0"/>
                <a:cs typeface="Arial" pitchFamily="34" charset="0"/>
              </a:rPr>
              <a:t>The sensitivity is high</a:t>
            </a:r>
          </a:p>
          <a:p>
            <a:pPr marL="514350" indent="-514350"/>
            <a:r>
              <a:rPr lang="en-US" sz="2000" dirty="0" smtClean="0">
                <a:latin typeface="Arial" pitchFamily="34" charset="0"/>
                <a:cs typeface="Arial" pitchFamily="34" charset="0"/>
              </a:rPr>
              <a:t>It is possible to detect malarial parasite at low density</a:t>
            </a:r>
          </a:p>
          <a:p>
            <a:pPr marL="514350" indent="-514350"/>
            <a:r>
              <a:rPr lang="en-US" sz="2000" dirty="0" smtClean="0">
                <a:latin typeface="Arial" pitchFamily="34" charset="0"/>
                <a:cs typeface="Arial" pitchFamily="34" charset="0"/>
              </a:rPr>
              <a:t>It also helps to quantify the parasite load</a:t>
            </a:r>
          </a:p>
        </p:txBody>
      </p:sp>
      <p:pic>
        <p:nvPicPr>
          <p:cNvPr id="4" name="~PP230.WAV">
            <a:hlinkClick r:id="" action="ppaction://media"/>
          </p:cNvPr>
          <p:cNvPicPr>
            <a:picLocks noRot="1" noChangeAspect="1"/>
          </p:cNvPicPr>
          <p:nvPr>
            <a:wavAudioFile r:embed="rId1" name="~PP230.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normAutofit fontScale="92500"/>
          </a:bodyPr>
          <a:lstStyle/>
          <a:p>
            <a:pPr marL="514350" indent="-514350">
              <a:buNone/>
            </a:pPr>
            <a:r>
              <a:rPr lang="en-US" sz="3000" b="1" dirty="0" smtClean="0"/>
              <a:t>2) Serological test:</a:t>
            </a:r>
          </a:p>
          <a:p>
            <a:pPr marL="514350" indent="-514350"/>
            <a:r>
              <a:rPr lang="en-US" sz="2200" dirty="0" smtClean="0">
                <a:latin typeface="Arial" pitchFamily="34" charset="0"/>
                <a:cs typeface="Arial" pitchFamily="34" charset="0"/>
              </a:rPr>
              <a:t>The malarial fluorescent antibody test usually becomes positive two weeks or more after primary infection, by which time the infection may have been cured</a:t>
            </a:r>
          </a:p>
          <a:p>
            <a:pPr marL="514350" indent="-514350"/>
            <a:r>
              <a:rPr lang="en-US" sz="2200" dirty="0" smtClean="0">
                <a:latin typeface="Arial" pitchFamily="34" charset="0"/>
                <a:cs typeface="Arial" pitchFamily="34" charset="0"/>
              </a:rPr>
              <a:t>The test is of the greatest value in epidemiological studies and in determining whether a person has had malaria in the past</a:t>
            </a:r>
            <a:endParaRPr lang="en-US" sz="2200" b="1" dirty="0" smtClean="0"/>
          </a:p>
          <a:p>
            <a:pPr>
              <a:buNone/>
            </a:pPr>
            <a:r>
              <a:rPr lang="en-US" sz="3000" b="1" dirty="0" smtClean="0"/>
              <a:t>3)Rapid diagnosis test(RDT):</a:t>
            </a:r>
          </a:p>
          <a:p>
            <a:r>
              <a:rPr lang="en-US" sz="2200" dirty="0" smtClean="0">
                <a:latin typeface="Arial" pitchFamily="34" charset="0"/>
                <a:cs typeface="Arial" pitchFamily="34" charset="0"/>
              </a:rPr>
              <a:t>Various test kits are available to detect antigens derived from malaria parasites and provide results in 2-15 minutes</a:t>
            </a:r>
          </a:p>
          <a:p>
            <a:r>
              <a:rPr lang="en-US" sz="2200" dirty="0" smtClean="0">
                <a:latin typeface="Arial" pitchFamily="34" charset="0"/>
                <a:cs typeface="Arial" pitchFamily="34" charset="0"/>
              </a:rPr>
              <a:t>These "Rapid Diagnostic Tests" (RDTs). Rapid diagnostic tests (RDTs) are immunochromatographic tests based on detection of specific parasite antigens. </a:t>
            </a:r>
          </a:p>
          <a:p>
            <a:r>
              <a:rPr lang="en-US" sz="2200" dirty="0" smtClean="0">
                <a:latin typeface="Arial" pitchFamily="34" charset="0"/>
                <a:cs typeface="Arial" pitchFamily="34" charset="0"/>
              </a:rPr>
              <a:t>Tests which detect histidine-rich protein 2 (HRP2) are specific for P.falciparum while those that detect parasite lactate dehydrogenase (pLDH)-OptiMAL</a:t>
            </a:r>
            <a:endParaRPr lang="en-US" sz="2200" b="1" dirty="0" smtClean="0"/>
          </a:p>
          <a:p>
            <a:endParaRPr lang="en-US" sz="4400" b="1" dirty="0">
              <a:latin typeface="Arial" pitchFamily="34" charset="0"/>
              <a:cs typeface="Arial" pitchFamily="34" charset="0"/>
            </a:endParaRPr>
          </a:p>
        </p:txBody>
      </p:sp>
      <p:pic>
        <p:nvPicPr>
          <p:cNvPr id="4" name="~PP464.WAV">
            <a:hlinkClick r:id="" action="ppaction://media"/>
          </p:cNvPr>
          <p:cNvPicPr>
            <a:picLocks noRot="1" noChangeAspect="1"/>
          </p:cNvPicPr>
          <p:nvPr>
            <a:wavAudioFile r:embed="rId1" name="~PP464.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t>Problem statement</a:t>
            </a:r>
            <a:endParaRPr lang="en-US" sz="3600" b="1" dirty="0"/>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pPr>
              <a:buNone/>
            </a:pPr>
            <a:r>
              <a:rPr lang="en-US" b="1" dirty="0" smtClean="0">
                <a:latin typeface="Arial" pitchFamily="34" charset="0"/>
                <a:cs typeface="Arial" pitchFamily="34" charset="0"/>
              </a:rPr>
              <a:t>WORLD:</a:t>
            </a:r>
          </a:p>
          <a:p>
            <a:r>
              <a:rPr lang="en-US" dirty="0" smtClean="0">
                <a:latin typeface="Arial" pitchFamily="34" charset="0"/>
                <a:cs typeface="Arial" pitchFamily="34" charset="0"/>
              </a:rPr>
              <a:t>In 2015, there were 214 million cases of malaria with 438,000 deaths.</a:t>
            </a:r>
          </a:p>
          <a:p>
            <a:r>
              <a:rPr lang="en-US" dirty="0" smtClean="0">
                <a:latin typeface="Arial" pitchFamily="34" charset="0"/>
                <a:cs typeface="Arial" pitchFamily="34" charset="0"/>
              </a:rPr>
              <a:t>Between 2000-2015, malaria incidence among population at risk decreased by 37% globally; during the same period malaria mortality rates among population at risk decreased by 60%.</a:t>
            </a:r>
          </a:p>
          <a:p>
            <a:r>
              <a:rPr lang="en-US" dirty="0" smtClean="0">
                <a:latin typeface="Arial" pitchFamily="34" charset="0"/>
                <a:cs typeface="Arial" pitchFamily="34" charset="0"/>
              </a:rPr>
              <a:t>Approximately half of the world’s population is at the risk of malaria.</a:t>
            </a:r>
          </a:p>
          <a:p>
            <a:r>
              <a:rPr lang="en-US" dirty="0" smtClean="0">
                <a:latin typeface="Arial" pitchFamily="34" charset="0"/>
                <a:cs typeface="Arial" pitchFamily="34" charset="0"/>
              </a:rPr>
              <a:t>Most malaria cases and deaths occur in sub-Saharan Africa. However, Asia, Latin America and parts of Europe are also affected.</a:t>
            </a:r>
          </a:p>
          <a:p>
            <a:r>
              <a:rPr lang="en-US" dirty="0" smtClean="0">
                <a:latin typeface="Arial" pitchFamily="34" charset="0"/>
                <a:cs typeface="Arial" pitchFamily="34" charset="0"/>
              </a:rPr>
              <a:t>Malaria affects mainly poor, underserved and marginalized population in remote area which are characterized by inadequate control measure and limited access to health care.</a:t>
            </a:r>
          </a:p>
          <a:p>
            <a:endParaRPr lang="en-US" dirty="0"/>
          </a:p>
        </p:txBody>
      </p:sp>
      <p:pic>
        <p:nvPicPr>
          <p:cNvPr id="4" name="~PP1156.WAV">
            <a:hlinkClick r:id="" action="ppaction://media"/>
          </p:cNvPr>
          <p:cNvPicPr>
            <a:picLocks noRot="1" noChangeAspect="1"/>
          </p:cNvPicPr>
          <p:nvPr>
            <a:wavAudioFile r:embed="rId1" name="~PP1156.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REATEMENT&#10; "/>
          <p:cNvPicPr>
            <a:picLocks noGrp="1"/>
          </p:cNvPicPr>
          <p:nvPr>
            <p:ph idx="1"/>
          </p:nvPr>
        </p:nvPicPr>
        <p:blipFill>
          <a:blip r:embed="rId3"/>
          <a:srcRect/>
          <a:stretch>
            <a:fillRect/>
          </a:stretch>
        </p:blipFill>
        <p:spPr bwMode="auto">
          <a:xfrm>
            <a:off x="381000" y="1143000"/>
            <a:ext cx="8382000" cy="5486400"/>
          </a:xfrm>
          <a:prstGeom prst="rect">
            <a:avLst/>
          </a:prstGeom>
          <a:noFill/>
          <a:ln w="9525">
            <a:noFill/>
            <a:miter lim="800000"/>
            <a:headEnd/>
            <a:tailEnd/>
          </a:ln>
        </p:spPr>
      </p:pic>
      <p:pic>
        <p:nvPicPr>
          <p:cNvPr id="6" name="~PP652.WAV">
            <a:hlinkClick r:id="" action="ppaction://media"/>
          </p:cNvPr>
          <p:cNvPicPr>
            <a:picLocks noRot="1" noChangeAspect="1"/>
          </p:cNvPicPr>
          <p:nvPr>
            <a:wavAudioFile r:embed="rId1" name="~PP652.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r>
              <a:rPr lang="en-US" sz="3200" b="1" dirty="0" smtClean="0"/>
              <a:t>Guideline for diagnosis and treatment of malaria </a:t>
            </a:r>
            <a:endParaRPr lang="en-US" sz="3200" b="1" dirty="0"/>
          </a:p>
        </p:txBody>
      </p:sp>
      <p:sp>
        <p:nvSpPr>
          <p:cNvPr id="3" name="Content Placeholder 2"/>
          <p:cNvSpPr>
            <a:spLocks noGrp="1"/>
          </p:cNvSpPr>
          <p:nvPr>
            <p:ph idx="1"/>
          </p:nvPr>
        </p:nvSpPr>
        <p:spPr>
          <a:xfrm>
            <a:off x="304800" y="2057400"/>
            <a:ext cx="8534400" cy="4008120"/>
          </a:xfrm>
        </p:spPr>
        <p:txBody>
          <a:bodyPr>
            <a:normAutofit fontScale="92500" lnSpcReduction="10000"/>
          </a:bodyPr>
          <a:lstStyle/>
          <a:p>
            <a:pPr>
              <a:buNone/>
            </a:pPr>
            <a:r>
              <a:rPr lang="en-US" b="1" dirty="0" smtClean="0"/>
              <a:t>Treatment of P. vivax and P. ovale infection</a:t>
            </a:r>
            <a:r>
              <a:rPr lang="en-US" dirty="0" smtClean="0"/>
              <a:t>:</a:t>
            </a:r>
          </a:p>
          <a:p>
            <a:r>
              <a:rPr lang="en-US" sz="2400" dirty="0" smtClean="0">
                <a:latin typeface="Arial" pitchFamily="34" charset="0"/>
                <a:cs typeface="Arial" pitchFamily="34" charset="0"/>
              </a:rPr>
              <a:t>Chloroquine 25 mg base/kg body weight divided over 3 days, combined with primaquine 0.25 mg base/kg body weight, taken with food once daily for 14 days is the treatment of choice for chloroquine-sensitive infections</a:t>
            </a:r>
          </a:p>
          <a:p>
            <a:r>
              <a:rPr lang="en-US" sz="2400" dirty="0" smtClean="0">
                <a:latin typeface="Arial" pitchFamily="34" charset="0"/>
                <a:cs typeface="Arial" pitchFamily="34" charset="0"/>
              </a:rPr>
              <a:t>In Oceania and south-east Asia, the dose of primaquine should be 0.5 mg/kg body weight</a:t>
            </a:r>
          </a:p>
          <a:p>
            <a:r>
              <a:rPr lang="en-US" sz="2400" dirty="0" smtClean="0">
                <a:latin typeface="Arial" pitchFamily="34" charset="0"/>
                <a:cs typeface="Arial" pitchFamily="34" charset="0"/>
              </a:rPr>
              <a:t>ACTs combined with primaquine for chloroquine-resistant vivax malaria</a:t>
            </a:r>
          </a:p>
          <a:p>
            <a:r>
              <a:rPr lang="en-US" sz="2400" dirty="0" smtClean="0">
                <a:latin typeface="Arial" pitchFamily="34" charset="0"/>
                <a:cs typeface="Arial" pitchFamily="34" charset="0"/>
              </a:rPr>
              <a:t>Primaquine is contraindicated in G6PD deficient patients, infant and pregnant women</a:t>
            </a:r>
            <a:endParaRPr lang="en-US" sz="2400" dirty="0">
              <a:latin typeface="Arial" pitchFamily="34" charset="0"/>
              <a:cs typeface="Arial" pitchFamily="34" charset="0"/>
            </a:endParaRPr>
          </a:p>
        </p:txBody>
      </p:sp>
      <p:pic>
        <p:nvPicPr>
          <p:cNvPr id="4" name="~PP839.WAV">
            <a:hlinkClick r:id="" action="ppaction://media"/>
          </p:cNvPr>
          <p:cNvPicPr>
            <a:picLocks noRot="1" noChangeAspect="1"/>
          </p:cNvPicPr>
          <p:nvPr>
            <a:wavAudioFile r:embed="rId1" name="~PP839.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a:buNone/>
            </a:pPr>
            <a:r>
              <a:rPr lang="en-US" b="1" dirty="0" smtClean="0"/>
              <a:t>Treatment of uncomplicated P. falciparum infection:</a:t>
            </a:r>
          </a:p>
          <a:p>
            <a:r>
              <a:rPr lang="en-US" sz="2400" dirty="0" smtClean="0">
                <a:latin typeface="Arial" pitchFamily="34" charset="0"/>
                <a:cs typeface="Arial" pitchFamily="34" charset="0"/>
              </a:rPr>
              <a:t>Artemisinin combination Therapy(ACT) (Artesunate 3 days+ sulphadoxine-pyrimethamine 1 day) should be given to all confirmed P. falciparum cases.</a:t>
            </a:r>
          </a:p>
          <a:p>
            <a:r>
              <a:rPr lang="en-US" sz="2400" dirty="0" smtClean="0">
                <a:latin typeface="Arial" pitchFamily="34" charset="0"/>
                <a:cs typeface="Arial" pitchFamily="34" charset="0"/>
              </a:rPr>
              <a:t>This is accompanied by a single dose of primaquine(0.75 mg/kg body weight) on day 2</a:t>
            </a:r>
          </a:p>
          <a:p>
            <a:pPr>
              <a:buNone/>
            </a:pPr>
            <a:r>
              <a:rPr lang="en-US" b="1" dirty="0" smtClean="0"/>
              <a:t>Treatment of mixed infections:</a:t>
            </a:r>
          </a:p>
          <a:p>
            <a:pPr>
              <a:buNone/>
            </a:pPr>
            <a:r>
              <a:rPr lang="en-US" sz="2400" dirty="0" smtClean="0">
                <a:latin typeface="Arial" pitchFamily="34" charset="0"/>
                <a:cs typeface="Arial" pitchFamily="34" charset="0"/>
              </a:rPr>
              <a:t>Mixed infections with P. falciparum should be treated as P. falciparum malaria</a:t>
            </a:r>
          </a:p>
          <a:p>
            <a:pPr>
              <a:buNone/>
            </a:pPr>
            <a:r>
              <a:rPr lang="en-US" b="1" dirty="0" smtClean="0"/>
              <a:t>Treatment of malaria in Pregnancy:</a:t>
            </a:r>
          </a:p>
          <a:p>
            <a:r>
              <a:rPr lang="en-US" sz="2400" b="1" dirty="0" smtClean="0">
                <a:latin typeface="Arial" pitchFamily="34" charset="0"/>
                <a:cs typeface="Arial" pitchFamily="34" charset="0"/>
              </a:rPr>
              <a:t>ACT </a:t>
            </a:r>
            <a:r>
              <a:rPr lang="en-US" sz="2400" dirty="0" smtClean="0">
                <a:latin typeface="Arial" pitchFamily="34" charset="0"/>
                <a:cs typeface="Arial" pitchFamily="34" charset="0"/>
              </a:rPr>
              <a:t>should be given for treatment of P. falciparum malaria in second and third trimesters of pregnancy, while quinine is recommended in first trimester</a:t>
            </a:r>
          </a:p>
          <a:p>
            <a:r>
              <a:rPr lang="en-US" sz="2400" dirty="0" smtClean="0">
                <a:latin typeface="Arial" pitchFamily="34" charset="0"/>
                <a:cs typeface="Arial" pitchFamily="34" charset="0"/>
              </a:rPr>
              <a:t>P. Vivax malaria can be treated with chloroquine</a:t>
            </a:r>
          </a:p>
          <a:p>
            <a:r>
              <a:rPr lang="en-US" sz="2400" dirty="0" smtClean="0">
                <a:latin typeface="Arial" pitchFamily="34" charset="0"/>
                <a:cs typeface="Arial" pitchFamily="34" charset="0"/>
              </a:rPr>
              <a:t>Primaquine is contraindicated in pregnant women</a:t>
            </a:r>
          </a:p>
        </p:txBody>
      </p:sp>
      <p:pic>
        <p:nvPicPr>
          <p:cNvPr id="4" name="~PP1027.WAV">
            <a:hlinkClick r:id="" action="ppaction://media"/>
          </p:cNvPr>
          <p:cNvPicPr>
            <a:picLocks noRot="1" noChangeAspect="1"/>
          </p:cNvPicPr>
          <p:nvPr>
            <a:wavAudioFile r:embed="rId1" name="~PP1027.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 Treatment during pregnancy :&#10;• 1st Trimester : Quinine salt 10mg/kg 3 times daily for 7&#10;days&#10;• 2nd and 3rd trimester: Ar..."/>
          <p:cNvPicPr>
            <a:picLocks noGrp="1"/>
          </p:cNvPicPr>
          <p:nvPr>
            <p:ph idx="1"/>
          </p:nvPr>
        </p:nvPicPr>
        <p:blipFill>
          <a:blip r:embed="rId3"/>
          <a:srcRect/>
          <a:stretch>
            <a:fillRect/>
          </a:stretch>
        </p:blipFill>
        <p:spPr bwMode="auto">
          <a:xfrm>
            <a:off x="533400" y="914400"/>
            <a:ext cx="8153400" cy="5105400"/>
          </a:xfrm>
          <a:prstGeom prst="rect">
            <a:avLst/>
          </a:prstGeom>
          <a:noFill/>
          <a:ln w="9525">
            <a:noFill/>
            <a:miter lim="800000"/>
            <a:headEnd/>
            <a:tailEnd/>
          </a:ln>
        </p:spPr>
      </p:pic>
      <p:pic>
        <p:nvPicPr>
          <p:cNvPr id="3" name="~PP1214.WAV">
            <a:hlinkClick r:id="" action="ppaction://media"/>
          </p:cNvPr>
          <p:cNvPicPr>
            <a:picLocks noRot="1" noChangeAspect="1"/>
          </p:cNvPicPr>
          <p:nvPr>
            <a:wavAudioFile r:embed="rId1" name="~PP1214.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EMOPROPHYLAXIS&#10;• Short term chemoprophylaxis (up to 6 weeks) Doxycycline : 100&#10;mg once daily for adults and 1.5 mg/kg on..."/>
          <p:cNvPicPr>
            <a:picLocks noGrp="1"/>
          </p:cNvPicPr>
          <p:nvPr>
            <p:ph idx="1"/>
          </p:nvPr>
        </p:nvPicPr>
        <p:blipFill>
          <a:blip r:embed="rId3"/>
          <a:srcRect/>
          <a:stretch>
            <a:fillRect/>
          </a:stretch>
        </p:blipFill>
        <p:spPr bwMode="auto">
          <a:xfrm>
            <a:off x="609600" y="914400"/>
            <a:ext cx="8077200" cy="5562600"/>
          </a:xfrm>
          <a:prstGeom prst="rect">
            <a:avLst/>
          </a:prstGeom>
          <a:noFill/>
          <a:ln w="9525">
            <a:noFill/>
            <a:miter lim="800000"/>
            <a:headEnd/>
            <a:tailEnd/>
          </a:ln>
        </p:spPr>
      </p:pic>
      <p:pic>
        <p:nvPicPr>
          <p:cNvPr id="3" name="~PP2027.WAV">
            <a:hlinkClick r:id="" action="ppaction://media"/>
          </p:cNvPr>
          <p:cNvPicPr>
            <a:picLocks noRot="1" noChangeAspect="1"/>
          </p:cNvPicPr>
          <p:nvPr>
            <a:wavAudioFile r:embed="rId1" name="~PP2027.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ILESTONES&#10; Sir Bhore Committee Report 1946&#10; National Malaria Control Program 1953&#10; National Malaria Eradication Progra..."/>
          <p:cNvPicPr>
            <a:picLocks noGrp="1"/>
          </p:cNvPicPr>
          <p:nvPr>
            <p:ph idx="1"/>
          </p:nvPr>
        </p:nvPicPr>
        <p:blipFill>
          <a:blip r:embed="rId3"/>
          <a:srcRect/>
          <a:stretch>
            <a:fillRect/>
          </a:stretch>
        </p:blipFill>
        <p:spPr bwMode="auto">
          <a:xfrm>
            <a:off x="457200" y="1066800"/>
            <a:ext cx="8458200" cy="5562600"/>
          </a:xfrm>
          <a:prstGeom prst="rect">
            <a:avLst/>
          </a:prstGeom>
          <a:noFill/>
          <a:ln w="9525">
            <a:noFill/>
            <a:miter lim="800000"/>
            <a:headEnd/>
            <a:tailEnd/>
          </a:ln>
        </p:spPr>
      </p:pic>
      <p:pic>
        <p:nvPicPr>
          <p:cNvPr id="3" name="~PP2370.WAV">
            <a:hlinkClick r:id="" action="ppaction://media"/>
          </p:cNvPr>
          <p:cNvPicPr>
            <a:picLocks noRot="1" noChangeAspect="1"/>
          </p:cNvPicPr>
          <p:nvPr>
            <a:wavAudioFile r:embed="rId1" name="~PP2370.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TIONAL MALARIA ERADICATION&#10;PROGRAMME 1958&#10;OBJECTIVE&#10;To eradicate malaria from India in 7 to 9 years&#10;ACTIVITIES&#10;Sprayin..."/>
          <p:cNvPicPr>
            <a:picLocks noGrp="1"/>
          </p:cNvPicPr>
          <p:nvPr>
            <p:ph idx="1"/>
          </p:nvPr>
        </p:nvPicPr>
        <p:blipFill>
          <a:blip r:embed="rId3"/>
          <a:srcRect/>
          <a:stretch>
            <a:fillRect/>
          </a:stretch>
        </p:blipFill>
        <p:spPr bwMode="auto">
          <a:xfrm>
            <a:off x="381000" y="990600"/>
            <a:ext cx="8382000" cy="5562600"/>
          </a:xfrm>
          <a:prstGeom prst="rect">
            <a:avLst/>
          </a:prstGeom>
          <a:noFill/>
          <a:ln w="9525">
            <a:noFill/>
            <a:miter lim="800000"/>
            <a:headEnd/>
            <a:tailEnd/>
          </a:ln>
        </p:spPr>
      </p:pic>
      <p:pic>
        <p:nvPicPr>
          <p:cNvPr id="3" name="~PP2652.WAV">
            <a:hlinkClick r:id="" action="ppaction://media"/>
          </p:cNvPr>
          <p:cNvPicPr>
            <a:picLocks noRot="1" noChangeAspect="1"/>
          </p:cNvPicPr>
          <p:nvPr>
            <a:wavAudioFile r:embed="rId1" name="~PP2652.WAV"/>
          </p:nvPr>
        </p:nvPicPr>
        <p:blipFill>
          <a:blip r:embed="rId4"/>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600" b="1" dirty="0" smtClean="0"/>
              <a:t>Chemoprophylaxis</a:t>
            </a:r>
            <a:endParaRPr lang="en-US" sz="3600" b="1"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a:buNone/>
            </a:pPr>
            <a:r>
              <a:rPr lang="en-US" dirty="0" smtClean="0">
                <a:latin typeface="Arial" pitchFamily="34" charset="0"/>
                <a:cs typeface="Arial" pitchFamily="34" charset="0"/>
              </a:rPr>
              <a:t>  Chemoprophylaxis is recommended for travellers from non-endemic areas and, as a short term measure for soldiers, police and labour forces serving in highly endemic areas  </a:t>
            </a:r>
          </a:p>
          <a:p>
            <a:pPr>
              <a:buNone/>
            </a:pPr>
            <a:r>
              <a:rPr lang="en-US" sz="3000" b="1" dirty="0" smtClean="0">
                <a:latin typeface="Arial" pitchFamily="34" charset="0"/>
                <a:cs typeface="Arial" pitchFamily="34" charset="0"/>
              </a:rPr>
              <a:t>1) Short term chemoprophylaxis( &lt; 6 weeks):</a:t>
            </a:r>
          </a:p>
          <a:p>
            <a:pPr>
              <a:buFont typeface="Wingdings" pitchFamily="2" charset="2"/>
              <a:buChar char="Ø"/>
            </a:pPr>
            <a:r>
              <a:rPr lang="en-US" dirty="0" smtClean="0">
                <a:latin typeface="Arial" pitchFamily="34" charset="0"/>
                <a:cs typeface="Arial" pitchFamily="34" charset="0"/>
              </a:rPr>
              <a:t>Doxycycline 100 mg daily for adults and 1.5 mg/ kg once daily for children( contraindicated in children below 8 years)</a:t>
            </a:r>
          </a:p>
          <a:p>
            <a:pPr>
              <a:buFont typeface="Wingdings" pitchFamily="2" charset="2"/>
              <a:buChar char="Ø"/>
            </a:pPr>
            <a:r>
              <a:rPr lang="en-US" dirty="0" smtClean="0">
                <a:latin typeface="Arial" pitchFamily="34" charset="0"/>
                <a:cs typeface="Arial" pitchFamily="34" charset="0"/>
              </a:rPr>
              <a:t>The Drug should be started 2 day before travel, continued during stay and 4 weeks after leaving the malarious area</a:t>
            </a:r>
          </a:p>
          <a:p>
            <a:pPr>
              <a:buNone/>
            </a:pPr>
            <a:r>
              <a:rPr lang="en-US" dirty="0" smtClean="0">
                <a:latin typeface="Arial" pitchFamily="34" charset="0"/>
                <a:cs typeface="Arial" pitchFamily="34" charset="0"/>
              </a:rPr>
              <a:t> </a:t>
            </a:r>
            <a:r>
              <a:rPr lang="en-US" sz="3000" b="1" dirty="0" smtClean="0">
                <a:latin typeface="Arial" pitchFamily="34" charset="0"/>
                <a:cs typeface="Arial" pitchFamily="34" charset="0"/>
              </a:rPr>
              <a:t>2) Long term chemoprophylaxis( &gt; 6 weeks)</a:t>
            </a:r>
          </a:p>
          <a:p>
            <a:pPr>
              <a:buFont typeface="Wingdings" pitchFamily="2" charset="2"/>
              <a:buChar char="Ø"/>
            </a:pPr>
            <a:r>
              <a:rPr lang="en-US" dirty="0" smtClean="0">
                <a:latin typeface="Arial" pitchFamily="34" charset="0"/>
                <a:cs typeface="Arial" pitchFamily="34" charset="0"/>
              </a:rPr>
              <a:t>Mefloquine 250 mg weekly for adults and should be administered 2 weeks before, during and 4 weeks after leaving the malarious area </a:t>
            </a:r>
            <a:endParaRPr lang="en-US" dirty="0">
              <a:latin typeface="Arial" pitchFamily="34" charset="0"/>
              <a:cs typeface="Arial" pitchFamily="34" charset="0"/>
            </a:endParaRPr>
          </a:p>
        </p:txBody>
      </p:sp>
      <p:pic>
        <p:nvPicPr>
          <p:cNvPr id="4" name="~PP2870.WAV">
            <a:hlinkClick r:id="" action="ppaction://media"/>
          </p:cNvPr>
          <p:cNvPicPr>
            <a:picLocks noRot="1" noChangeAspect="1"/>
          </p:cNvPicPr>
          <p:nvPr>
            <a:wavAudioFile r:embed="rId1" name="~PP2870.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t>PREVENTION</a:t>
            </a:r>
            <a:endParaRPr lang="en-US" sz="3600" b="1" dirty="0"/>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marL="514350" indent="-514350">
              <a:buNone/>
            </a:pPr>
            <a:r>
              <a:rPr lang="en-US" sz="2800" b="1" dirty="0" smtClean="0"/>
              <a:t>a)Anti-adult measures:</a:t>
            </a:r>
          </a:p>
          <a:p>
            <a:pPr marL="514350" indent="-514350">
              <a:buNone/>
            </a:pPr>
            <a:r>
              <a:rPr lang="en-US" sz="2400" b="1" dirty="0" smtClean="0"/>
              <a:t>1)Residual </a:t>
            </a:r>
            <a:r>
              <a:rPr lang="en-US" sz="2400" b="1" dirty="0" smtClean="0"/>
              <a:t>spraying</a:t>
            </a:r>
            <a:r>
              <a:rPr lang="en-US" sz="2400" b="1" dirty="0" smtClean="0"/>
              <a:t>: </a:t>
            </a:r>
            <a:endParaRPr lang="en-US" sz="2400" dirty="0" smtClean="0"/>
          </a:p>
          <a:p>
            <a:pPr marL="514350" indent="-514350">
              <a:buFont typeface="Wingdings" pitchFamily="2" charset="2"/>
              <a:buChar char="Ø"/>
            </a:pPr>
            <a:r>
              <a:rPr lang="en-US" sz="2400" dirty="0" smtClean="0"/>
              <a:t>The spraying of the indoor surfaces of houses with residual insecticides( e.g., DDT, Malathion, Fenitrothion) is still the most effective measure to kill the adult mosquito</a:t>
            </a:r>
          </a:p>
          <a:p>
            <a:pPr marL="514350" indent="-514350">
              <a:buNone/>
            </a:pPr>
            <a:r>
              <a:rPr lang="en-US" sz="2400" b="1" dirty="0" smtClean="0"/>
              <a:t>2) Space application:</a:t>
            </a:r>
          </a:p>
          <a:p>
            <a:pPr marL="514350" indent="-514350">
              <a:buFont typeface="Wingdings" pitchFamily="2" charset="2"/>
              <a:buChar char="Ø"/>
            </a:pPr>
            <a:r>
              <a:rPr lang="en-US" sz="2400" dirty="0" smtClean="0"/>
              <a:t>This is a major anti-epidemic measure in mosquito-borne diseases</a:t>
            </a:r>
          </a:p>
          <a:p>
            <a:pPr marL="514350" indent="-514350">
              <a:buFont typeface="Wingdings" pitchFamily="2" charset="2"/>
              <a:buChar char="Ø"/>
            </a:pPr>
            <a:r>
              <a:rPr lang="en-US" sz="2400" dirty="0" smtClean="0"/>
              <a:t>It involves the application of pesticides in the form of fog or mist using special equipment</a:t>
            </a:r>
          </a:p>
          <a:p>
            <a:pPr marL="514350" indent="-514350">
              <a:buNone/>
            </a:pPr>
            <a:r>
              <a:rPr lang="en-US" sz="2400" b="1" dirty="0" smtClean="0"/>
              <a:t>3) Individual protection:</a:t>
            </a:r>
          </a:p>
          <a:p>
            <a:pPr marL="514350" indent="-514350">
              <a:buFont typeface="Wingdings" pitchFamily="2" charset="2"/>
              <a:buChar char="Ø"/>
            </a:pPr>
            <a:r>
              <a:rPr lang="en-US" sz="2400" dirty="0" smtClean="0"/>
              <a:t>Use of the repellents, protective clothing</a:t>
            </a:r>
          </a:p>
          <a:p>
            <a:pPr marL="514350" indent="-514350">
              <a:buFont typeface="Wingdings" pitchFamily="2" charset="2"/>
              <a:buChar char="Ø"/>
            </a:pPr>
            <a:r>
              <a:rPr lang="en-US" sz="2400" dirty="0" smtClean="0"/>
              <a:t>Bed–nets ( preferably impregnated with long repellent insecticides)</a:t>
            </a:r>
          </a:p>
          <a:p>
            <a:pPr marL="514350" indent="-514350">
              <a:buFont typeface="Wingdings" pitchFamily="2" charset="2"/>
              <a:buChar char="Ø"/>
            </a:pPr>
            <a:r>
              <a:rPr lang="en-US" sz="2400" dirty="0" smtClean="0"/>
              <a:t>Mosquito coils, screening of houses</a:t>
            </a:r>
          </a:p>
          <a:p>
            <a:pPr marL="514350" indent="-514350"/>
            <a:endParaRPr lang="en-US" sz="2400" b="1" dirty="0" smtClean="0"/>
          </a:p>
        </p:txBody>
      </p:sp>
      <p:pic>
        <p:nvPicPr>
          <p:cNvPr id="4" name="~PP3058.WAV">
            <a:hlinkClick r:id="" action="ppaction://media"/>
          </p:cNvPr>
          <p:cNvPicPr>
            <a:picLocks noRot="1" noChangeAspect="1"/>
          </p:cNvPicPr>
          <p:nvPr>
            <a:wavAudioFile r:embed="rId1" name="~PP3058.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85000" lnSpcReduction="20000"/>
          </a:bodyPr>
          <a:lstStyle/>
          <a:p>
            <a:pPr>
              <a:buNone/>
            </a:pPr>
            <a:r>
              <a:rPr lang="en-US" b="1" dirty="0" smtClean="0"/>
              <a:t>b) Anti- larval measures:</a:t>
            </a:r>
          </a:p>
          <a:p>
            <a:pPr marL="514350" indent="-514350">
              <a:buNone/>
            </a:pPr>
            <a:r>
              <a:rPr lang="en-US" b="1" dirty="0" smtClean="0"/>
              <a:t>1) Larvicides:</a:t>
            </a:r>
          </a:p>
          <a:p>
            <a:pPr marL="514350" indent="-514350">
              <a:buFont typeface="Wingdings" pitchFamily="2" charset="2"/>
              <a:buChar char="Ø"/>
            </a:pPr>
            <a:r>
              <a:rPr lang="en-US" dirty="0" smtClean="0"/>
              <a:t>Oiling the collection of standing water or dusting them with </a:t>
            </a:r>
            <a:r>
              <a:rPr lang="en-US" b="1" dirty="0" smtClean="0"/>
              <a:t>Paris green </a:t>
            </a:r>
            <a:r>
              <a:rPr lang="en-US" dirty="0" smtClean="0"/>
              <a:t>effectively controlled malaria</a:t>
            </a:r>
          </a:p>
          <a:p>
            <a:pPr marL="514350" indent="-514350">
              <a:buFont typeface="Wingdings" pitchFamily="2" charset="2"/>
              <a:buChar char="Ø"/>
            </a:pPr>
            <a:r>
              <a:rPr lang="en-US" dirty="0" smtClean="0"/>
              <a:t>Modern larvicides such as </a:t>
            </a:r>
            <a:r>
              <a:rPr lang="en-US" b="1" dirty="0" smtClean="0"/>
              <a:t>tempehos</a:t>
            </a:r>
            <a:r>
              <a:rPr lang="en-US" dirty="0" smtClean="0"/>
              <a:t> which confer long effect with low toxicity are more widely used</a:t>
            </a:r>
          </a:p>
          <a:p>
            <a:pPr marL="514350" indent="-514350">
              <a:buNone/>
            </a:pPr>
            <a:r>
              <a:rPr lang="en-US" b="1" dirty="0" smtClean="0"/>
              <a:t>2) Source reduction:</a:t>
            </a:r>
          </a:p>
          <a:p>
            <a:pPr marL="514350" indent="-514350">
              <a:buFont typeface="Wingdings" pitchFamily="2" charset="2"/>
              <a:buChar char="Ø"/>
            </a:pPr>
            <a:r>
              <a:rPr lang="en-US" dirty="0" smtClean="0"/>
              <a:t>Technique to reduce mosquito breeding sites</a:t>
            </a:r>
          </a:p>
          <a:p>
            <a:pPr marL="514350" indent="-514350">
              <a:buFont typeface="Wingdings" pitchFamily="2" charset="2"/>
              <a:buChar char="Ø"/>
            </a:pPr>
            <a:r>
              <a:rPr lang="en-US" dirty="0" smtClean="0"/>
              <a:t>It includes drainage or filling, deepening or flushing, management of water level, changing the salt content of water and intermittent irrigation</a:t>
            </a:r>
          </a:p>
          <a:p>
            <a:pPr marL="514350" indent="-514350">
              <a:buNone/>
            </a:pPr>
            <a:r>
              <a:rPr lang="en-US" b="1" dirty="0" smtClean="0"/>
              <a:t>3) Integrated control:</a:t>
            </a:r>
          </a:p>
          <a:p>
            <a:pPr marL="514350" indent="-514350">
              <a:buFont typeface="Wingdings" pitchFamily="2" charset="2"/>
              <a:buChar char="Ø"/>
            </a:pPr>
            <a:r>
              <a:rPr lang="en-US" dirty="0" smtClean="0"/>
              <a:t>Integrated vector control methodology which includes bioenvironmental and personal protection measure</a:t>
            </a:r>
          </a:p>
          <a:p>
            <a:pPr marL="514350" indent="-514350">
              <a:buFont typeface="Wingdings" pitchFamily="2" charset="2"/>
              <a:buChar char="Ø"/>
            </a:pPr>
            <a:r>
              <a:rPr lang="en-US" dirty="0" smtClean="0"/>
              <a:t>This approach is important because there is no single and simple method that would ensure control of transmission</a:t>
            </a:r>
            <a:endParaRPr lang="en-US" dirty="0"/>
          </a:p>
        </p:txBody>
      </p:sp>
      <p:pic>
        <p:nvPicPr>
          <p:cNvPr id="4" name="~PP3261.WAV">
            <a:hlinkClick r:id="" action="ppaction://media"/>
          </p:cNvPr>
          <p:cNvPicPr>
            <a:picLocks noRot="1" noChangeAspect="1"/>
          </p:cNvPicPr>
          <p:nvPr>
            <a:wavAudioFile r:embed="rId1" name="~PP3261.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77500" lnSpcReduction="20000"/>
          </a:bodyPr>
          <a:lstStyle/>
          <a:p>
            <a:pPr>
              <a:buNone/>
            </a:pPr>
            <a:r>
              <a:rPr lang="en-US" sz="3100" b="1" dirty="0" smtClean="0"/>
              <a:t>INDIA</a:t>
            </a:r>
          </a:p>
          <a:p>
            <a:pPr>
              <a:buNone/>
            </a:pPr>
            <a:endParaRPr lang="en-US" sz="3100" dirty="0" smtClean="0"/>
          </a:p>
          <a:p>
            <a:r>
              <a:rPr lang="en-US" dirty="0" smtClean="0">
                <a:latin typeface="Arial" pitchFamily="34" charset="0"/>
                <a:cs typeface="Arial" pitchFamily="34" charset="0"/>
              </a:rPr>
              <a:t>In India, about 21.98% population lives in malaria high transmission(≥ 1 case/1000 population) areas and about 67% in low transmission(0-1 case/1000 population) area.</a:t>
            </a:r>
          </a:p>
          <a:p>
            <a:r>
              <a:rPr lang="en-US" dirty="0" smtClean="0">
                <a:latin typeface="Arial" pitchFamily="34" charset="0"/>
                <a:cs typeface="Arial" pitchFamily="34" charset="0"/>
              </a:rPr>
              <a:t>About 91% of malaria cases and 99% of deaths due to malaria is reported from North- eastern states, Chhattisgarh, Jharkhand, MP, Odisha, Andhra- Pradesh, Maharashtra, Gujarat, Rajasthan, West Bengal and Karnataka.</a:t>
            </a:r>
          </a:p>
          <a:p>
            <a:r>
              <a:rPr lang="en-US" dirty="0" smtClean="0">
                <a:latin typeface="Arial" pitchFamily="34" charset="0"/>
                <a:cs typeface="Arial" pitchFamily="34" charset="0"/>
              </a:rPr>
              <a:t>During the period 2000 to 2015, cases declined by 44% from 2.03 million to 1.13 million and death declined by 69% from 932 to 287 annually.</a:t>
            </a:r>
          </a:p>
          <a:p>
            <a:r>
              <a:rPr lang="en-US" dirty="0" smtClean="0">
                <a:latin typeface="Arial" pitchFamily="34" charset="0"/>
                <a:cs typeface="Arial" pitchFamily="34" charset="0"/>
              </a:rPr>
              <a:t>The Pf percentage remained around 50% from 2000 to 2013, but rose to 65.6% in 2014 and 67.1% in 2015, contributed by increased Pf detection by widespread use of RDTs by trained ASHAs.</a:t>
            </a:r>
          </a:p>
          <a:p>
            <a:r>
              <a:rPr lang="en-US" dirty="0" smtClean="0">
                <a:latin typeface="Arial" pitchFamily="34" charset="0"/>
                <a:cs typeface="Arial" pitchFamily="34" charset="0"/>
              </a:rPr>
              <a:t>India is predominantly characterized by unstable malaria transmission. Transmission is seasonal with increased intensity related to rains.</a:t>
            </a:r>
            <a:endParaRPr lang="en-US" dirty="0">
              <a:latin typeface="Arial" pitchFamily="34" charset="0"/>
              <a:cs typeface="Arial" pitchFamily="34" charset="0"/>
            </a:endParaRPr>
          </a:p>
        </p:txBody>
      </p:sp>
      <p:pic>
        <p:nvPicPr>
          <p:cNvPr id="4" name="~PP1375.WAV">
            <a:hlinkClick r:id="" action="ppaction://media"/>
          </p:cNvPr>
          <p:cNvPicPr>
            <a:picLocks noRot="1" noChangeAspect="1"/>
          </p:cNvPicPr>
          <p:nvPr>
            <a:wavAudioFile r:embed="rId1" name="~PP1375.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258312"/>
          </a:xfrm>
        </p:spPr>
        <p:txBody>
          <a:bodyPr/>
          <a:lstStyle/>
          <a:p>
            <a:pPr algn="ctr"/>
            <a:r>
              <a:rPr lang="en-US" b="1" dirty="0" smtClean="0">
                <a:latin typeface="Algerian" pitchFamily="82" charset="0"/>
              </a:rPr>
              <a:t>Thank  you</a:t>
            </a:r>
            <a:endParaRPr lang="en-US" b="1" dirty="0">
              <a:latin typeface="Algerian" pitchFamily="82" charset="0"/>
            </a:endParaRPr>
          </a:p>
        </p:txBody>
      </p:sp>
      <p:pic>
        <p:nvPicPr>
          <p:cNvPr id="4" name="~PP3402.WAV">
            <a:hlinkClick r:id="" action="ppaction://media"/>
          </p:cNvPr>
          <p:cNvPicPr>
            <a:picLocks noRot="1" noChangeAspect="1"/>
          </p:cNvPicPr>
          <p:nvPr>
            <a:wavAudioFile r:embed="rId1" name="~PP3402.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fontScale="90000"/>
          </a:bodyPr>
          <a:lstStyle/>
          <a:p>
            <a:r>
              <a:rPr lang="en-US" sz="4000" b="1" dirty="0" smtClean="0">
                <a:cs typeface="Arial" pitchFamily="34" charset="0"/>
              </a:rPr>
              <a:t>Epidemiological type of malaria in India</a:t>
            </a:r>
            <a:endParaRPr lang="en-US" sz="4000" b="1" dirty="0">
              <a:cs typeface="Arial" pitchFamily="34" charset="0"/>
            </a:endParaRPr>
          </a:p>
        </p:txBody>
      </p:sp>
      <p:sp>
        <p:nvSpPr>
          <p:cNvPr id="3" name="Content Placeholder 2"/>
          <p:cNvSpPr>
            <a:spLocks noGrp="1"/>
          </p:cNvSpPr>
          <p:nvPr>
            <p:ph idx="1"/>
          </p:nvPr>
        </p:nvSpPr>
        <p:spPr>
          <a:xfrm>
            <a:off x="457200" y="2133600"/>
            <a:ext cx="8229600" cy="4191000"/>
          </a:xfrm>
        </p:spPr>
        <p:txBody>
          <a:bodyPr/>
          <a:lstStyle/>
          <a:p>
            <a:r>
              <a:rPr lang="en-US" b="1" dirty="0" smtClean="0">
                <a:latin typeface="Arial" pitchFamily="34" charset="0"/>
                <a:cs typeface="Arial" pitchFamily="34" charset="0"/>
              </a:rPr>
              <a:t>Tribal Malaria</a:t>
            </a:r>
          </a:p>
          <a:p>
            <a:r>
              <a:rPr lang="en-US" b="1" dirty="0" smtClean="0">
                <a:latin typeface="Arial" pitchFamily="34" charset="0"/>
                <a:cs typeface="Arial" pitchFamily="34" charset="0"/>
              </a:rPr>
              <a:t>Rural Malaria</a:t>
            </a:r>
          </a:p>
          <a:p>
            <a:r>
              <a:rPr lang="en-US" b="1" dirty="0" smtClean="0">
                <a:latin typeface="Arial" pitchFamily="34" charset="0"/>
                <a:cs typeface="Arial" pitchFamily="34" charset="0"/>
              </a:rPr>
              <a:t>Urban Malaria</a:t>
            </a:r>
          </a:p>
          <a:p>
            <a:r>
              <a:rPr lang="en-US" b="1" dirty="0" smtClean="0">
                <a:latin typeface="Arial" pitchFamily="34" charset="0"/>
                <a:cs typeface="Arial" pitchFamily="34" charset="0"/>
              </a:rPr>
              <a:t>Malaria in project areas</a:t>
            </a:r>
          </a:p>
          <a:p>
            <a:r>
              <a:rPr lang="en-US" b="1" dirty="0" smtClean="0">
                <a:latin typeface="Arial" pitchFamily="34" charset="0"/>
                <a:cs typeface="Arial" pitchFamily="34" charset="0"/>
              </a:rPr>
              <a:t>Border Malaria</a:t>
            </a:r>
          </a:p>
          <a:p>
            <a:r>
              <a:rPr lang="en-US" b="1" dirty="0" smtClean="0">
                <a:latin typeface="Arial" pitchFamily="34" charset="0"/>
                <a:cs typeface="Arial" pitchFamily="34" charset="0"/>
              </a:rPr>
              <a:t>Forest Malaria</a:t>
            </a:r>
          </a:p>
          <a:p>
            <a:r>
              <a:rPr lang="en-US" b="1" dirty="0" smtClean="0">
                <a:latin typeface="Arial" pitchFamily="34" charset="0"/>
                <a:cs typeface="Arial" pitchFamily="34" charset="0"/>
              </a:rPr>
              <a:t>Floods and Malaria </a:t>
            </a:r>
            <a:endParaRPr lang="en-US" b="1" dirty="0">
              <a:latin typeface="Arial" pitchFamily="34" charset="0"/>
              <a:cs typeface="Arial" pitchFamily="34" charset="0"/>
            </a:endParaRPr>
          </a:p>
        </p:txBody>
      </p:sp>
      <p:pic>
        <p:nvPicPr>
          <p:cNvPr id="4" name="~PP2015.WAV">
            <a:hlinkClick r:id="" action="ppaction://media"/>
          </p:cNvPr>
          <p:cNvPicPr>
            <a:picLocks noRot="1" noChangeAspect="1"/>
          </p:cNvPicPr>
          <p:nvPr>
            <a:wavAudioFile r:embed="rId1" name="~PP2015.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sz="3600" b="1" dirty="0" smtClean="0"/>
              <a:t>Epidemiological determinants</a:t>
            </a:r>
            <a:endParaRPr lang="en-US" sz="3600" b="1" dirty="0"/>
          </a:p>
        </p:txBody>
      </p:sp>
      <p:sp>
        <p:nvSpPr>
          <p:cNvPr id="3" name="Content Placeholder 2"/>
          <p:cNvSpPr>
            <a:spLocks noGrp="1"/>
          </p:cNvSpPr>
          <p:nvPr>
            <p:ph idx="1"/>
          </p:nvPr>
        </p:nvSpPr>
        <p:spPr>
          <a:xfrm>
            <a:off x="381000" y="1600200"/>
            <a:ext cx="8229600" cy="5074920"/>
          </a:xfrm>
        </p:spPr>
        <p:txBody>
          <a:bodyPr>
            <a:normAutofit fontScale="85000" lnSpcReduction="20000"/>
          </a:bodyPr>
          <a:lstStyle/>
          <a:p>
            <a:pPr>
              <a:buNone/>
            </a:pPr>
            <a:r>
              <a:rPr lang="en-US" sz="3300" b="1" dirty="0" smtClean="0">
                <a:latin typeface="Arial" pitchFamily="34" charset="0"/>
                <a:cs typeface="Arial" pitchFamily="34" charset="0"/>
              </a:rPr>
              <a:t>Agent Factors</a:t>
            </a:r>
          </a:p>
          <a:p>
            <a:pPr marL="514350" indent="-514350">
              <a:buNone/>
            </a:pPr>
            <a:r>
              <a:rPr lang="en-US" b="1" dirty="0" smtClean="0">
                <a:latin typeface="Arial" pitchFamily="34" charset="0"/>
                <a:cs typeface="Arial" pitchFamily="34" charset="0"/>
              </a:rPr>
              <a:t>1) AGENT:</a:t>
            </a:r>
          </a:p>
          <a:p>
            <a:pPr marL="514350" indent="-514350">
              <a:buNone/>
            </a:pPr>
            <a:r>
              <a:rPr lang="en-US" dirty="0" smtClean="0">
                <a:latin typeface="Arial" pitchFamily="34" charset="0"/>
                <a:cs typeface="Arial" pitchFamily="34" charset="0"/>
              </a:rPr>
              <a:t>       Malaria in man is caused by four distinct species of the malaria parasites:-</a:t>
            </a:r>
          </a:p>
          <a:p>
            <a:pPr marL="514350" indent="-514350">
              <a:buFont typeface="Wingdings" pitchFamily="2" charset="2"/>
              <a:buChar char="Ø"/>
            </a:pPr>
            <a:r>
              <a:rPr lang="en-US" dirty="0" smtClean="0">
                <a:latin typeface="Arial" pitchFamily="34" charset="0"/>
                <a:cs typeface="Arial" pitchFamily="34" charset="0"/>
              </a:rPr>
              <a:t>Plasmodium Vivax</a:t>
            </a:r>
          </a:p>
          <a:p>
            <a:pPr marL="514350" indent="-514350">
              <a:buFont typeface="Wingdings" pitchFamily="2" charset="2"/>
              <a:buChar char="Ø"/>
            </a:pPr>
            <a:r>
              <a:rPr lang="en-US" dirty="0" smtClean="0">
                <a:latin typeface="Arial" pitchFamily="34" charset="0"/>
                <a:cs typeface="Arial" pitchFamily="34" charset="0"/>
              </a:rPr>
              <a:t>Plasmodium Falciparum</a:t>
            </a:r>
          </a:p>
          <a:p>
            <a:pPr marL="514350" indent="-514350">
              <a:buFont typeface="Wingdings" pitchFamily="2" charset="2"/>
              <a:buChar char="Ø"/>
            </a:pPr>
            <a:r>
              <a:rPr lang="en-US" dirty="0" smtClean="0">
                <a:latin typeface="Arial" pitchFamily="34" charset="0"/>
                <a:cs typeface="Arial" pitchFamily="34" charset="0"/>
              </a:rPr>
              <a:t>Plasmodium Malariae</a:t>
            </a:r>
          </a:p>
          <a:p>
            <a:pPr marL="514350" indent="-514350">
              <a:buFont typeface="Wingdings" pitchFamily="2" charset="2"/>
              <a:buChar char="Ø"/>
            </a:pPr>
            <a:r>
              <a:rPr lang="en-US" dirty="0" smtClean="0">
                <a:latin typeface="Arial" pitchFamily="34" charset="0"/>
                <a:cs typeface="Arial" pitchFamily="34" charset="0"/>
              </a:rPr>
              <a:t>Plasmodium Ovale</a:t>
            </a:r>
          </a:p>
          <a:p>
            <a:pPr marL="514350" indent="-514350"/>
            <a:r>
              <a:rPr lang="en-US" dirty="0" smtClean="0">
                <a:latin typeface="Arial" pitchFamily="34" charset="0"/>
                <a:cs typeface="Arial" pitchFamily="34" charset="0"/>
              </a:rPr>
              <a:t>Plasmodium vivax has the widest geographic distribution throughout the world.</a:t>
            </a:r>
          </a:p>
          <a:p>
            <a:pPr marL="514350" indent="-514350"/>
            <a:r>
              <a:rPr lang="en-US" dirty="0" smtClean="0">
                <a:latin typeface="Arial" pitchFamily="34" charset="0"/>
                <a:cs typeface="Arial" pitchFamily="34" charset="0"/>
              </a:rPr>
              <a:t>In India, about 50% of the infections are reported to be due to P. falciparum, 4-8% are due to mixed infection and rest are due to P. vivax.</a:t>
            </a:r>
          </a:p>
          <a:p>
            <a:pPr marL="514350" indent="-514350"/>
            <a:r>
              <a:rPr lang="en-US" dirty="0" smtClean="0">
                <a:latin typeface="Arial" pitchFamily="34" charset="0"/>
                <a:cs typeface="Arial" pitchFamily="34" charset="0"/>
              </a:rPr>
              <a:t>Plasmodium Malariae has a restricted distribution and said to be responsible for less than 1% of infection in India </a:t>
            </a:r>
          </a:p>
          <a:p>
            <a:pPr marL="514350" indent="-514350"/>
            <a:endParaRPr lang="en-US" dirty="0"/>
          </a:p>
        </p:txBody>
      </p:sp>
      <p:pic>
        <p:nvPicPr>
          <p:cNvPr id="4" name="~PP2453.WAV">
            <a:hlinkClick r:id="" action="ppaction://media"/>
          </p:cNvPr>
          <p:cNvPicPr>
            <a:picLocks noRot="1" noChangeAspect="1"/>
          </p:cNvPicPr>
          <p:nvPr>
            <a:wavAudioFile r:embed="rId1" name="~PP2453.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normAutofit fontScale="90000"/>
          </a:bodyPr>
          <a:lstStyle/>
          <a:p>
            <a:r>
              <a:rPr lang="en-US" sz="4000" b="1" dirty="0" smtClean="0"/>
              <a:t>Life history</a:t>
            </a:r>
            <a:endParaRPr lang="en-US" sz="4000" b="1" dirty="0"/>
          </a:p>
        </p:txBody>
      </p:sp>
      <p:sp>
        <p:nvSpPr>
          <p:cNvPr id="3" name="Content Placeholder 2"/>
          <p:cNvSpPr>
            <a:spLocks noGrp="1"/>
          </p:cNvSpPr>
          <p:nvPr>
            <p:ph idx="1"/>
          </p:nvPr>
        </p:nvSpPr>
        <p:spPr>
          <a:xfrm>
            <a:off x="304800" y="2057400"/>
            <a:ext cx="8229600" cy="4191000"/>
          </a:xfrm>
        </p:spPr>
        <p:txBody>
          <a:bodyPr/>
          <a:lstStyle/>
          <a:p>
            <a:pPr>
              <a:buNone/>
            </a:pPr>
            <a:r>
              <a:rPr lang="en-US" dirty="0" smtClean="0">
                <a:latin typeface="Arial" pitchFamily="34" charset="0"/>
                <a:cs typeface="Arial" pitchFamily="34" charset="0"/>
              </a:rPr>
              <a:t>The malaria parasite undergoes 2 cycles of development:</a:t>
            </a:r>
          </a:p>
          <a:p>
            <a:pPr marL="514350" indent="-514350">
              <a:buFont typeface="+mj-lt"/>
              <a:buAutoNum type="arabicPeriod"/>
            </a:pPr>
            <a:r>
              <a:rPr lang="en-US" dirty="0" smtClean="0">
                <a:latin typeface="Arial" pitchFamily="34" charset="0"/>
                <a:cs typeface="Arial" pitchFamily="34" charset="0"/>
              </a:rPr>
              <a:t>The human cycle( asexual cycle )</a:t>
            </a:r>
          </a:p>
          <a:p>
            <a:pPr marL="514350" indent="-514350">
              <a:buFont typeface="+mj-lt"/>
              <a:buAutoNum type="arabicPeriod"/>
            </a:pPr>
            <a:r>
              <a:rPr lang="en-US" dirty="0" smtClean="0">
                <a:latin typeface="Arial" pitchFamily="34" charset="0"/>
                <a:cs typeface="Arial" pitchFamily="34" charset="0"/>
              </a:rPr>
              <a:t>The mosquito cycle( sexual cycle ) </a:t>
            </a:r>
          </a:p>
          <a:p>
            <a:pPr marL="514350" indent="-514350"/>
            <a:r>
              <a:rPr lang="en-US" b="1" dirty="0" smtClean="0">
                <a:latin typeface="Arial" pitchFamily="34" charset="0"/>
                <a:cs typeface="Arial" pitchFamily="34" charset="0"/>
              </a:rPr>
              <a:t>Man – Intermediate host</a:t>
            </a:r>
          </a:p>
          <a:p>
            <a:pPr marL="514350" indent="-514350"/>
            <a:r>
              <a:rPr lang="en-US" b="1" dirty="0" smtClean="0">
                <a:latin typeface="Arial" pitchFamily="34" charset="0"/>
                <a:cs typeface="Arial" pitchFamily="34" charset="0"/>
              </a:rPr>
              <a:t>Mosquito- Definitive host</a:t>
            </a:r>
            <a:endParaRPr lang="en-US" b="1" dirty="0">
              <a:latin typeface="Arial" pitchFamily="34" charset="0"/>
              <a:cs typeface="Arial" pitchFamily="34" charset="0"/>
            </a:endParaRPr>
          </a:p>
        </p:txBody>
      </p:sp>
      <p:pic>
        <p:nvPicPr>
          <p:cNvPr id="4" name="~PP2750.WAV">
            <a:hlinkClick r:id="" action="ppaction://media"/>
          </p:cNvPr>
          <p:cNvPicPr>
            <a:picLocks noRot="1" noChangeAspect="1"/>
          </p:cNvPicPr>
          <p:nvPr>
            <a:wavAudioFile r:embed="rId1" name="~PP2750.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600" b="1" dirty="0" smtClean="0">
                <a:latin typeface="+mn-lt"/>
              </a:rPr>
              <a:t>Human </a:t>
            </a:r>
            <a:r>
              <a:rPr lang="en-US" sz="3600" b="1" dirty="0" smtClean="0"/>
              <a:t>cycle(Asexual</a:t>
            </a:r>
            <a:r>
              <a:rPr lang="en-US" sz="3600" b="1" dirty="0" smtClean="0">
                <a:latin typeface="+mn-lt"/>
              </a:rPr>
              <a:t> cycle)</a:t>
            </a:r>
            <a:endParaRPr lang="en-US" sz="3600" b="1" dirty="0">
              <a:latin typeface="+mn-lt"/>
            </a:endParaRPr>
          </a:p>
        </p:txBody>
      </p:sp>
      <p:sp>
        <p:nvSpPr>
          <p:cNvPr id="3" name="Content Placeholder 2"/>
          <p:cNvSpPr>
            <a:spLocks noGrp="1"/>
          </p:cNvSpPr>
          <p:nvPr>
            <p:ph idx="1"/>
          </p:nvPr>
        </p:nvSpPr>
        <p:spPr>
          <a:xfrm>
            <a:off x="457200" y="1524000"/>
            <a:ext cx="8229600" cy="4800600"/>
          </a:xfrm>
        </p:spPr>
        <p:txBody>
          <a:bodyPr/>
          <a:lstStyle/>
          <a:p>
            <a:pPr>
              <a:buNone/>
            </a:pPr>
            <a:r>
              <a:rPr lang="en-US" dirty="0" smtClean="0">
                <a:latin typeface="Arial" pitchFamily="34" charset="0"/>
                <a:cs typeface="Arial" pitchFamily="34" charset="0"/>
              </a:rPr>
              <a:t>The asexual cycle begins when an infected mosquito bites a person and injects sporozoites.</a:t>
            </a:r>
          </a:p>
          <a:p>
            <a:pPr>
              <a:buNone/>
            </a:pPr>
            <a:r>
              <a:rPr lang="en-US" dirty="0" smtClean="0">
                <a:latin typeface="Arial" pitchFamily="34" charset="0"/>
                <a:cs typeface="Arial" pitchFamily="34" charset="0"/>
              </a:rPr>
              <a:t>There are </a:t>
            </a:r>
            <a:r>
              <a:rPr lang="en-US" b="1" dirty="0" smtClean="0">
                <a:latin typeface="Arial" pitchFamily="34" charset="0"/>
                <a:cs typeface="Arial" pitchFamily="34" charset="0"/>
              </a:rPr>
              <a:t>four phases </a:t>
            </a:r>
            <a:r>
              <a:rPr lang="en-US" dirty="0" smtClean="0">
                <a:latin typeface="Arial" pitchFamily="34" charset="0"/>
                <a:cs typeface="Arial" pitchFamily="34" charset="0"/>
              </a:rPr>
              <a:t>in human cycle:</a:t>
            </a:r>
          </a:p>
          <a:p>
            <a:pPr>
              <a:buNone/>
            </a:pPr>
            <a:r>
              <a:rPr lang="en-US" b="1" dirty="0" smtClean="0">
                <a:latin typeface="Arial" pitchFamily="34" charset="0"/>
                <a:cs typeface="Arial" pitchFamily="34" charset="0"/>
              </a:rPr>
              <a:t>1. Pre-erythrocytic schizogony </a:t>
            </a:r>
          </a:p>
          <a:p>
            <a:pPr>
              <a:buNone/>
            </a:pPr>
            <a:r>
              <a:rPr lang="en-US" b="1" dirty="0" smtClean="0">
                <a:latin typeface="Arial" pitchFamily="34" charset="0"/>
                <a:cs typeface="Arial" pitchFamily="34" charset="0"/>
              </a:rPr>
              <a:t>2. Erythrocytic Schizogony </a:t>
            </a:r>
          </a:p>
          <a:p>
            <a:pPr>
              <a:buNone/>
            </a:pPr>
            <a:r>
              <a:rPr lang="en-US" b="1" dirty="0" smtClean="0">
                <a:latin typeface="Arial" pitchFamily="34" charset="0"/>
                <a:cs typeface="Arial" pitchFamily="34" charset="0"/>
              </a:rPr>
              <a:t>3 .Gametogony </a:t>
            </a:r>
          </a:p>
          <a:p>
            <a:pPr>
              <a:buNone/>
            </a:pPr>
            <a:r>
              <a:rPr lang="en-US" b="1" dirty="0" smtClean="0">
                <a:latin typeface="Arial" pitchFamily="34" charset="0"/>
                <a:cs typeface="Arial" pitchFamily="34" charset="0"/>
              </a:rPr>
              <a:t>4 .Exo-erythrocytic schizogony</a:t>
            </a:r>
          </a:p>
          <a:p>
            <a:pPr>
              <a:buNone/>
            </a:pPr>
            <a:endParaRPr lang="en-US" dirty="0" smtClean="0"/>
          </a:p>
          <a:p>
            <a:pPr>
              <a:buNone/>
            </a:pPr>
            <a:endParaRPr lang="en-US" dirty="0"/>
          </a:p>
        </p:txBody>
      </p:sp>
      <p:pic>
        <p:nvPicPr>
          <p:cNvPr id="4" name="~PP3125.WAV">
            <a:hlinkClick r:id="" action="ppaction://media"/>
          </p:cNvPr>
          <p:cNvPicPr>
            <a:picLocks noRot="1" noChangeAspect="1"/>
          </p:cNvPicPr>
          <p:nvPr>
            <a:wavAudioFile r:embed="rId1" name="~PP3125.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85000" lnSpcReduction="10000"/>
          </a:bodyPr>
          <a:lstStyle/>
          <a:p>
            <a:pPr>
              <a:buNone/>
            </a:pPr>
            <a:r>
              <a:rPr lang="en-US" sz="3000" b="1" dirty="0" smtClean="0"/>
              <a:t>Pre erythrocytic cycle: </a:t>
            </a:r>
          </a:p>
          <a:p>
            <a:r>
              <a:rPr lang="en-US" dirty="0" smtClean="0">
                <a:latin typeface="Arial" pitchFamily="34" charset="0"/>
                <a:cs typeface="Arial" pitchFamily="34" charset="0"/>
              </a:rPr>
              <a:t>Sprozoites undergo developmental phase in the liver cell </a:t>
            </a:r>
          </a:p>
          <a:p>
            <a:r>
              <a:rPr lang="en-US" dirty="0" smtClean="0">
                <a:latin typeface="Arial" pitchFamily="34" charset="0"/>
                <a:cs typeface="Arial" pitchFamily="34" charset="0"/>
              </a:rPr>
              <a:t>Multiple nuclear divisions develop to Schizonts </a:t>
            </a:r>
          </a:p>
          <a:p>
            <a:r>
              <a:rPr lang="en-US" dirty="0" smtClean="0">
                <a:latin typeface="Arial" pitchFamily="34" charset="0"/>
                <a:cs typeface="Arial" pitchFamily="34" charset="0"/>
              </a:rPr>
              <a:t>A Schizont contains 20,000 – 50,000 merozoites</a:t>
            </a:r>
          </a:p>
          <a:p>
            <a:r>
              <a:rPr lang="en-US" dirty="0" smtClean="0">
                <a:latin typeface="Arial" pitchFamily="34" charset="0"/>
                <a:cs typeface="Arial" pitchFamily="34" charset="0"/>
              </a:rPr>
              <a:t>A single P. falciparum sporozoites may form as many as 40,000 merozoites, whereas sporozoites from other species of plasmodium produces only 2,000 to 15,000 merozoites.</a:t>
            </a:r>
          </a:p>
          <a:p>
            <a:pPr>
              <a:buNone/>
            </a:pPr>
            <a:r>
              <a:rPr lang="en-US" b="1" dirty="0" smtClean="0">
                <a:latin typeface="Arial" pitchFamily="34" charset="0"/>
                <a:cs typeface="Arial" pitchFamily="34" charset="0"/>
              </a:rPr>
              <a:t>Period of Pre erythrocytic cycle:</a:t>
            </a:r>
          </a:p>
          <a:p>
            <a:pPr>
              <a:buFont typeface="Wingdings" pitchFamily="2" charset="2"/>
              <a:buChar char="Ø"/>
            </a:pPr>
            <a:r>
              <a:rPr lang="en-US" dirty="0" smtClean="0">
                <a:latin typeface="Arial" pitchFamily="34" charset="0"/>
                <a:cs typeface="Arial" pitchFamily="34" charset="0"/>
              </a:rPr>
              <a:t> P.vivax: 8 days </a:t>
            </a:r>
          </a:p>
          <a:p>
            <a:pPr>
              <a:buFont typeface="Wingdings" pitchFamily="2" charset="2"/>
              <a:buChar char="Ø"/>
            </a:pPr>
            <a:r>
              <a:rPr lang="en-US" dirty="0" smtClean="0">
                <a:latin typeface="Arial" pitchFamily="34" charset="0"/>
                <a:cs typeface="Arial" pitchFamily="34" charset="0"/>
              </a:rPr>
              <a:t> P.falciparum: 6 days </a:t>
            </a:r>
          </a:p>
          <a:p>
            <a:pPr>
              <a:buFont typeface="Wingdings" pitchFamily="2" charset="2"/>
              <a:buChar char="Ø"/>
            </a:pPr>
            <a:r>
              <a:rPr lang="en-US" dirty="0" smtClean="0">
                <a:latin typeface="Arial" pitchFamily="34" charset="0"/>
                <a:cs typeface="Arial" pitchFamily="34" charset="0"/>
              </a:rPr>
              <a:t> P.malariae:13-16 days,</a:t>
            </a:r>
          </a:p>
          <a:p>
            <a:pPr>
              <a:buFont typeface="Wingdings" pitchFamily="2" charset="2"/>
              <a:buChar char="Ø"/>
            </a:pPr>
            <a:r>
              <a:rPr lang="en-US" dirty="0" smtClean="0">
                <a:latin typeface="Arial" pitchFamily="34" charset="0"/>
                <a:cs typeface="Arial" pitchFamily="34" charset="0"/>
              </a:rPr>
              <a:t> P.ovale: 9 days </a:t>
            </a:r>
          </a:p>
          <a:p>
            <a:r>
              <a:rPr lang="en-US" dirty="0" smtClean="0">
                <a:latin typeface="Arial" pitchFamily="34" charset="0"/>
                <a:cs typeface="Arial" pitchFamily="34" charset="0"/>
              </a:rPr>
              <a:t>On maturation, Liver cells ruputure and Liberate Merozoites into blood stream</a:t>
            </a:r>
          </a:p>
          <a:p>
            <a:endParaRPr lang="en-US" dirty="0"/>
          </a:p>
        </p:txBody>
      </p:sp>
      <p:pic>
        <p:nvPicPr>
          <p:cNvPr id="4" name="~PP3500.WAV">
            <a:hlinkClick r:id="" action="ppaction://media"/>
          </p:cNvPr>
          <p:cNvPicPr>
            <a:picLocks noRot="1" noChangeAspect="1"/>
          </p:cNvPicPr>
          <p:nvPr>
            <a:wavAudioFile r:embed="rId1" name="~PP3500.WAV"/>
          </p:nvPr>
        </p:nvPicPr>
        <p:blipFill>
          <a:blip r:embed="rId3"/>
          <a:stretch>
            <a:fillRect/>
          </a:stretch>
        </p:blipFill>
        <p:spPr>
          <a:xfrm>
            <a:off x="8788400" y="6502400"/>
            <a:ext cx="203200" cy="203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1218</TotalTime>
  <Words>3077</Words>
  <Application>Microsoft Office PowerPoint</Application>
  <PresentationFormat>On-screen Show (4:3)</PresentationFormat>
  <Paragraphs>276</Paragraphs>
  <Slides>40</Slides>
  <Notes>0</Notes>
  <HiddenSlides>0</HiddenSlides>
  <MMClips>40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Malaria</vt:lpstr>
      <vt:lpstr>Introduction</vt:lpstr>
      <vt:lpstr>Problem statement</vt:lpstr>
      <vt:lpstr>Slide 4</vt:lpstr>
      <vt:lpstr>Epidemiological type of malaria in India</vt:lpstr>
      <vt:lpstr>Epidemiological determinants</vt:lpstr>
      <vt:lpstr>Life history</vt:lpstr>
      <vt:lpstr>Human cycle(Asexual cycle)</vt:lpstr>
      <vt:lpstr>Slide 9</vt:lpstr>
      <vt:lpstr>Slide 10</vt:lpstr>
      <vt:lpstr>Slide 11</vt:lpstr>
      <vt:lpstr>Slide 12</vt:lpstr>
      <vt:lpstr>Slide 13</vt:lpstr>
      <vt:lpstr>Mosquito cycle(sexual cycle)</vt:lpstr>
      <vt:lpstr>Slide 15</vt:lpstr>
      <vt:lpstr>Slide 16</vt:lpstr>
      <vt:lpstr>Host factors</vt:lpstr>
      <vt:lpstr>Slide 18</vt:lpstr>
      <vt:lpstr>Environmental factors</vt:lpstr>
      <vt:lpstr>Vector of malaria</vt:lpstr>
      <vt:lpstr>Mode of transmission</vt:lpstr>
      <vt:lpstr>Incubation period</vt:lpstr>
      <vt:lpstr>Clinical features</vt:lpstr>
      <vt:lpstr>Slide 24</vt:lpstr>
      <vt:lpstr>Slide 25</vt:lpstr>
      <vt:lpstr>Severe complicated malaria</vt:lpstr>
      <vt:lpstr>Slide 27</vt:lpstr>
      <vt:lpstr>LABORATORY DIAGNOSIS OF MALARIA</vt:lpstr>
      <vt:lpstr>Slide 29</vt:lpstr>
      <vt:lpstr>Slide 30</vt:lpstr>
      <vt:lpstr>Guideline for diagnosis and treatment of malaria </vt:lpstr>
      <vt:lpstr>Slide 32</vt:lpstr>
      <vt:lpstr>Slide 33</vt:lpstr>
      <vt:lpstr>Slide 34</vt:lpstr>
      <vt:lpstr>Slide 35</vt:lpstr>
      <vt:lpstr>Slide 36</vt:lpstr>
      <vt:lpstr>Chemoprophylaxis</vt:lpstr>
      <vt:lpstr>PREVENTION</vt:lpstr>
      <vt:lpstr>Slide 39</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Malaria</dc:title>
  <dc:creator>C Tiwari</dc:creator>
  <cp:lastModifiedBy>C Tiwari</cp:lastModifiedBy>
  <cp:revision>132</cp:revision>
  <dcterms:created xsi:type="dcterms:W3CDTF">2006-08-16T00:00:00Z</dcterms:created>
  <dcterms:modified xsi:type="dcterms:W3CDTF">2020-09-07T15:30:59Z</dcterms:modified>
</cp:coreProperties>
</file>