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2" r:id="rId2"/>
    <p:sldId id="257" r:id="rId3"/>
    <p:sldId id="284" r:id="rId4"/>
    <p:sldId id="298" r:id="rId5"/>
    <p:sldId id="299" r:id="rId6"/>
    <p:sldId id="281" r:id="rId7"/>
    <p:sldId id="258" r:id="rId8"/>
    <p:sldId id="300" r:id="rId9"/>
    <p:sldId id="303" r:id="rId10"/>
    <p:sldId id="304" r:id="rId11"/>
    <p:sldId id="305" r:id="rId12"/>
    <p:sldId id="302" r:id="rId13"/>
    <p:sldId id="306" r:id="rId14"/>
    <p:sldId id="307" r:id="rId15"/>
    <p:sldId id="308" r:id="rId16"/>
    <p:sldId id="309" r:id="rId17"/>
    <p:sldId id="301" r:id="rId18"/>
    <p:sldId id="310" r:id="rId19"/>
    <p:sldId id="311" r:id="rId20"/>
    <p:sldId id="260" r:id="rId21"/>
    <p:sldId id="285" r:id="rId22"/>
    <p:sldId id="261" r:id="rId23"/>
    <p:sldId id="286" r:id="rId24"/>
    <p:sldId id="263" r:id="rId25"/>
    <p:sldId id="262" r:id="rId26"/>
    <p:sldId id="264" r:id="rId27"/>
    <p:sldId id="282" r:id="rId28"/>
    <p:sldId id="287" r:id="rId29"/>
    <p:sldId id="283" r:id="rId30"/>
    <p:sldId id="265" r:id="rId31"/>
    <p:sldId id="288" r:id="rId32"/>
    <p:sldId id="266" r:id="rId33"/>
    <p:sldId id="267" r:id="rId34"/>
    <p:sldId id="289" r:id="rId35"/>
    <p:sldId id="268" r:id="rId36"/>
    <p:sldId id="290" r:id="rId37"/>
    <p:sldId id="269" r:id="rId38"/>
    <p:sldId id="270" r:id="rId39"/>
    <p:sldId id="271" r:id="rId40"/>
    <p:sldId id="291" r:id="rId41"/>
    <p:sldId id="273" r:id="rId42"/>
    <p:sldId id="274" r:id="rId43"/>
    <p:sldId id="275" r:id="rId44"/>
    <p:sldId id="276" r:id="rId45"/>
    <p:sldId id="277" r:id="rId46"/>
    <p:sldId id="292" r:id="rId47"/>
    <p:sldId id="279" r:id="rId48"/>
    <p:sldId id="293" r:id="rId49"/>
    <p:sldId id="280" r:id="rId50"/>
    <p:sldId id="294" r:id="rId51"/>
    <p:sldId id="295" r:id="rId52"/>
    <p:sldId id="296" r:id="rId53"/>
    <p:sldId id="29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71" autoAdjust="0"/>
    <p:restoredTop sz="94709" autoAdjust="0"/>
  </p:normalViewPr>
  <p:slideViewPr>
    <p:cSldViewPr>
      <p:cViewPr varScale="1">
        <p:scale>
          <a:sx n="86" d="100"/>
          <a:sy n="86" d="100"/>
        </p:scale>
        <p:origin x="-1044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E7582B5-D761-4E07-A916-2635A7ED8A9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85E304-1762-46BA-96EE-325C562CD8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82B5-D761-4E07-A916-2635A7ED8A9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5E304-1762-46BA-96EE-325C562CD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82B5-D761-4E07-A916-2635A7ED8A9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5E304-1762-46BA-96EE-325C562CD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82B5-D761-4E07-A916-2635A7ED8A9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5E304-1762-46BA-96EE-325C562CD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E7582B5-D761-4E07-A916-2635A7ED8A9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85E304-1762-46BA-96EE-325C562CD8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82B5-D761-4E07-A916-2635A7ED8A9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85E304-1762-46BA-96EE-325C562CD8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82B5-D761-4E07-A916-2635A7ED8A9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85E304-1762-46BA-96EE-325C562CD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82B5-D761-4E07-A916-2635A7ED8A9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5E304-1762-46BA-96EE-325C562CD8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82B5-D761-4E07-A916-2635A7ED8A9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5E304-1762-46BA-96EE-325C562CD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E7582B5-D761-4E07-A916-2635A7ED8A9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85E304-1762-46BA-96EE-325C562CD8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E7582B5-D761-4E07-A916-2635A7ED8A9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85E304-1762-46BA-96EE-325C562CD8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E7582B5-D761-4E07-A916-2635A7ED8A9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F85E304-1762-46BA-96EE-325C562CD8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3276600" cy="1143000"/>
          </a:xfrm>
        </p:spPr>
        <p:txBody>
          <a:bodyPr/>
          <a:lstStyle/>
          <a:p>
            <a:r>
              <a:rPr lang="en-IN" dirty="0" smtClean="0"/>
              <a:t>MID BRAIN 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452628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Dr </a:t>
            </a:r>
            <a:r>
              <a:rPr lang="en-IN" dirty="0" err="1" smtClean="0"/>
              <a:t>Rakesh</a:t>
            </a:r>
            <a:r>
              <a:rPr lang="en-IN" dirty="0" smtClean="0"/>
              <a:t> </a:t>
            </a:r>
            <a:r>
              <a:rPr lang="en-IN" dirty="0" err="1" smtClean="0"/>
              <a:t>Ranjan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Assistant Professor</a:t>
            </a:r>
          </a:p>
          <a:p>
            <a:pPr>
              <a:buNone/>
            </a:pPr>
            <a:r>
              <a:rPr lang="en-IN" dirty="0" smtClean="0"/>
              <a:t>Anatomy Dept</a:t>
            </a:r>
          </a:p>
          <a:p>
            <a:pPr>
              <a:buNone/>
            </a:pPr>
            <a:r>
              <a:rPr lang="en-IN" dirty="0" smtClean="0"/>
              <a:t>Sri Krishna Medical college, </a:t>
            </a:r>
            <a:r>
              <a:rPr lang="en-IN" dirty="0" err="1" smtClean="0"/>
              <a:t>Muz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Transverse Section at Level of Inferior </a:t>
            </a:r>
            <a:r>
              <a:rPr lang="en-US" dirty="0" err="1" smtClean="0"/>
              <a:t>Colliculi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581400" cy="452628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Large Motor Nucleus </a:t>
            </a:r>
          </a:p>
          <a:p>
            <a:pPr>
              <a:buFontTx/>
              <a:buChar char="-"/>
            </a:pPr>
            <a:r>
              <a:rPr lang="en-US" dirty="0" smtClean="0"/>
              <a:t>Composed of Medium-size </a:t>
            </a:r>
            <a:r>
              <a:rPr lang="en-US" dirty="0" err="1" smtClean="0"/>
              <a:t>Multipolar</a:t>
            </a:r>
            <a:r>
              <a:rPr lang="en-US" dirty="0" smtClean="0"/>
              <a:t> neurons </a:t>
            </a:r>
          </a:p>
          <a:p>
            <a:pPr>
              <a:buFontTx/>
              <a:buChar char="-"/>
            </a:pPr>
            <a:r>
              <a:rPr lang="en-US" dirty="0" smtClean="0"/>
              <a:t>Possess – Inclusion granules of Melanin pigment </a:t>
            </a:r>
          </a:p>
          <a:p>
            <a:r>
              <a:rPr lang="en-US" dirty="0" smtClean="0"/>
              <a:t>Concerned with Muscle tone </a:t>
            </a:r>
          </a:p>
          <a:p>
            <a:r>
              <a:rPr lang="en-US" dirty="0" smtClean="0"/>
              <a:t>Connected to – cerebral cortex , spinal cord, Hypothalamus &amp; Basal Nuclei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355" y="2438400"/>
            <a:ext cx="507664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Transverse Section at Level of Inferior </a:t>
            </a:r>
            <a:r>
              <a:rPr lang="en-US" dirty="0" err="1" smtClean="0"/>
              <a:t>Colliculi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810000" cy="4526280"/>
          </a:xfrm>
        </p:spPr>
        <p:txBody>
          <a:bodyPr>
            <a:normAutofit/>
          </a:bodyPr>
          <a:lstStyle/>
          <a:p>
            <a:r>
              <a:rPr lang="en-US" dirty="0" err="1" smtClean="0"/>
              <a:t>Crus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 contains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Corticospinal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Corticonuclear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Fronto-pontine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Temporopontine</a:t>
            </a:r>
            <a:r>
              <a:rPr lang="en-US" dirty="0" smtClean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0"/>
            <a:ext cx="507664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Transverse Section at Level of Superior  </a:t>
            </a:r>
            <a:r>
              <a:rPr lang="en-US" dirty="0" err="1" smtClean="0"/>
              <a:t>Colliculi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429000" cy="45262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Superior </a:t>
            </a:r>
            <a:r>
              <a:rPr lang="en-US" dirty="0" err="1" smtClean="0"/>
              <a:t>Colliculi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Forms Visual reflexes </a:t>
            </a:r>
          </a:p>
          <a:p>
            <a:pPr>
              <a:buFontTx/>
              <a:buChar char="-"/>
            </a:pPr>
            <a:r>
              <a:rPr lang="en-US" dirty="0" smtClean="0"/>
              <a:t>Connected to Lateral </a:t>
            </a:r>
            <a:r>
              <a:rPr lang="en-US" dirty="0" err="1" smtClean="0"/>
              <a:t>Geniculate</a:t>
            </a:r>
            <a:r>
              <a:rPr lang="en-US" dirty="0" smtClean="0"/>
              <a:t> body by Superior Brachium </a:t>
            </a:r>
          </a:p>
          <a:p>
            <a:pPr>
              <a:buFontTx/>
              <a:buChar char="-"/>
            </a:pPr>
            <a:r>
              <a:rPr lang="en-US" dirty="0" smtClean="0"/>
              <a:t>Receives afferent from Optic nerve, Visual cortex &amp;</a:t>
            </a:r>
            <a:r>
              <a:rPr lang="en-US" dirty="0" err="1" smtClean="0"/>
              <a:t>Spinotectal</a:t>
            </a:r>
            <a:r>
              <a:rPr lang="en-US" dirty="0" smtClean="0"/>
              <a:t> tract  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667000"/>
            <a:ext cx="5715000" cy="270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Transverse Section at Level of Superior  </a:t>
            </a:r>
            <a:r>
              <a:rPr lang="en-US" dirty="0" err="1" smtClean="0"/>
              <a:t>Colliculi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886200" cy="452628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Superior </a:t>
            </a:r>
            <a:r>
              <a:rPr lang="en-US" dirty="0" err="1" smtClean="0"/>
              <a:t>Colliculi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Efferent are </a:t>
            </a:r>
            <a:r>
              <a:rPr lang="en-US" dirty="0" err="1" smtClean="0"/>
              <a:t>Tectospinal</a:t>
            </a:r>
            <a:r>
              <a:rPr lang="en-US" dirty="0" smtClean="0"/>
              <a:t> &amp; </a:t>
            </a:r>
            <a:r>
              <a:rPr lang="en-US" dirty="0" err="1" smtClean="0"/>
              <a:t>Tectobulbar</a:t>
            </a:r>
            <a:r>
              <a:rPr lang="en-US" dirty="0" smtClean="0"/>
              <a:t> tracts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Responsible for reflex movement of </a:t>
            </a:r>
            <a:r>
              <a:rPr lang="en-US" dirty="0" err="1" smtClean="0"/>
              <a:t>Eye,Head</a:t>
            </a:r>
            <a:r>
              <a:rPr lang="en-US" dirty="0" smtClean="0"/>
              <a:t> &amp; Neck in response to visual stimuli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afferent pathway for Light reflex  ends in </a:t>
            </a:r>
            <a:r>
              <a:rPr lang="en-US" dirty="0" err="1" smtClean="0"/>
              <a:t>Pretectal</a:t>
            </a:r>
            <a:r>
              <a:rPr lang="en-US" dirty="0" smtClean="0"/>
              <a:t> Nucleus  to Parasympathetic nucleus of </a:t>
            </a:r>
            <a:r>
              <a:rPr lang="en-US" dirty="0" err="1" smtClean="0"/>
              <a:t>Oculomotor</a:t>
            </a:r>
            <a:r>
              <a:rPr lang="en-US" dirty="0" smtClean="0"/>
              <a:t> nerve(</a:t>
            </a:r>
            <a:r>
              <a:rPr lang="en-US" dirty="0" err="1" smtClean="0"/>
              <a:t>Edinger-Westphal</a:t>
            </a:r>
            <a:r>
              <a:rPr lang="en-US" dirty="0" smtClean="0"/>
              <a:t> nucleus)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514600"/>
            <a:ext cx="5029200" cy="237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Transverse Section at Level of Superior  </a:t>
            </a:r>
            <a:r>
              <a:rPr lang="en-US" dirty="0" err="1" smtClean="0"/>
              <a:t>Colliculi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419600" cy="452628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Oculomotor</a:t>
            </a:r>
            <a:r>
              <a:rPr lang="en-US" dirty="0" smtClean="0"/>
              <a:t> Nucleus </a:t>
            </a:r>
          </a:p>
          <a:p>
            <a:pPr>
              <a:buNone/>
            </a:pPr>
            <a:r>
              <a:rPr lang="en-US" dirty="0" smtClean="0"/>
              <a:t>Medial Longitudinal Fasciculus </a:t>
            </a:r>
          </a:p>
          <a:p>
            <a:r>
              <a:rPr lang="en-US" dirty="0" smtClean="0"/>
              <a:t>Medial ,Spinal &amp; Trigeminal </a:t>
            </a:r>
            <a:r>
              <a:rPr lang="en-US" dirty="0" err="1" smtClean="0"/>
              <a:t>Lemnisci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Red Nucleus </a:t>
            </a:r>
          </a:p>
          <a:p>
            <a:pPr>
              <a:buFontTx/>
              <a:buChar char="-"/>
            </a:pPr>
            <a:r>
              <a:rPr lang="en-US" dirty="0" smtClean="0"/>
              <a:t>Due to its </a:t>
            </a:r>
            <a:r>
              <a:rPr lang="en-US" dirty="0" err="1" smtClean="0"/>
              <a:t>Vascularity</a:t>
            </a:r>
            <a:r>
              <a:rPr lang="en-US" dirty="0" smtClean="0"/>
              <a:t> &amp; presence of iron-containing pigment</a:t>
            </a:r>
          </a:p>
          <a:p>
            <a:pPr>
              <a:buFontTx/>
              <a:buChar char="-"/>
            </a:pPr>
            <a:r>
              <a:rPr lang="en-US" dirty="0" smtClean="0"/>
              <a:t>Afferent from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Corticospinal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Superior </a:t>
            </a:r>
            <a:r>
              <a:rPr lang="en-US" dirty="0" err="1" smtClean="0"/>
              <a:t>cerebellar</a:t>
            </a:r>
            <a:r>
              <a:rPr lang="en-US" dirty="0" smtClean="0"/>
              <a:t> peduncle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Lentiform,Subthalamic</a:t>
            </a:r>
            <a:r>
              <a:rPr lang="en-US" dirty="0" smtClean="0"/>
              <a:t>, Hypothalamic, </a:t>
            </a: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&amp; Spinal cord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99" y="2703437"/>
            <a:ext cx="4920934" cy="23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Transverse Section at Level of Superior  </a:t>
            </a:r>
            <a:r>
              <a:rPr lang="en-US" dirty="0" err="1" smtClean="0"/>
              <a:t>Colliculi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962400" cy="45262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Red Nucleus </a:t>
            </a:r>
          </a:p>
          <a:p>
            <a:pPr marL="514350" indent="-514350">
              <a:buFontTx/>
              <a:buChar char="-"/>
            </a:pPr>
            <a:r>
              <a:rPr lang="en-US" sz="2800" dirty="0" smtClean="0"/>
              <a:t>Efferent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Spinal cord(</a:t>
            </a:r>
            <a:r>
              <a:rPr lang="en-US" sz="2800" dirty="0" err="1" smtClean="0"/>
              <a:t>Rubrospinal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Rubroreticular</a:t>
            </a:r>
            <a:r>
              <a:rPr lang="en-US" sz="2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Thalamus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Substantia</a:t>
            </a:r>
            <a:r>
              <a:rPr lang="en-US" sz="2800" dirty="0" smtClean="0"/>
              <a:t> </a:t>
            </a:r>
            <a:r>
              <a:rPr lang="en-US" sz="2800" dirty="0" err="1" smtClean="0"/>
              <a:t>nigra</a:t>
            </a:r>
            <a:r>
              <a:rPr lang="en-US" sz="2800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438400"/>
            <a:ext cx="532048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supply of Midbrain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Posterior Cerebral A.</a:t>
            </a:r>
          </a:p>
          <a:p>
            <a:r>
              <a:rPr lang="en-US" dirty="0" smtClean="0"/>
              <a:t>Superior </a:t>
            </a:r>
            <a:r>
              <a:rPr lang="en-US" dirty="0" err="1" smtClean="0"/>
              <a:t>Cerebellar</a:t>
            </a:r>
            <a:r>
              <a:rPr lang="en-US" dirty="0" smtClean="0"/>
              <a:t> A.</a:t>
            </a:r>
          </a:p>
          <a:p>
            <a:r>
              <a:rPr lang="en-US" dirty="0" smtClean="0"/>
              <a:t>Basilar A.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Anatomy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Trauma of Midbrain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Involvement of </a:t>
            </a:r>
            <a:r>
              <a:rPr lang="en-US" dirty="0" err="1" smtClean="0"/>
              <a:t>oculomotor</a:t>
            </a:r>
            <a:r>
              <a:rPr lang="en-US" dirty="0" smtClean="0"/>
              <a:t> –  Malfunction of parasympathetic nucleus of </a:t>
            </a:r>
            <a:r>
              <a:rPr lang="en-US" dirty="0" err="1" smtClean="0"/>
              <a:t>Oculomotor</a:t>
            </a:r>
            <a:r>
              <a:rPr lang="en-US" dirty="0" smtClean="0"/>
              <a:t> nerve produces dilated pupil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Involvement if </a:t>
            </a:r>
            <a:r>
              <a:rPr lang="en-US" dirty="0" err="1" smtClean="0"/>
              <a:t>Trochlear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Blockage of Cerebral Aqueduct </a:t>
            </a:r>
          </a:p>
          <a:p>
            <a:r>
              <a:rPr lang="en-US" dirty="0" smtClean="0"/>
              <a:t>Vascular Lesions of the Midbrain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Weber’s Syndrome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Benedikt’s</a:t>
            </a:r>
            <a:r>
              <a:rPr lang="en-US" dirty="0" smtClean="0"/>
              <a:t> Syndrome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Anatomy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724400" cy="53340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Vascular Lesions of the Midbrain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Weber’s Syndrome – produced by occlusion of branch of Posterior Cerebral A.          Necrosis involving </a:t>
            </a:r>
            <a:r>
              <a:rPr lang="en-US" dirty="0" err="1" smtClean="0"/>
              <a:t>Oculomotor</a:t>
            </a:r>
            <a:r>
              <a:rPr lang="en-US" dirty="0" smtClean="0"/>
              <a:t> N. &amp; </a:t>
            </a:r>
            <a:r>
              <a:rPr lang="en-US" dirty="0" err="1" smtClean="0"/>
              <a:t>Crus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                    sign &amp; </a:t>
            </a:r>
            <a:r>
              <a:rPr lang="en-US" dirty="0" err="1" smtClean="0"/>
              <a:t>Symptons</a:t>
            </a:r>
            <a:r>
              <a:rPr lang="en-US" dirty="0" smtClean="0"/>
              <a:t>  - </a:t>
            </a:r>
            <a:r>
              <a:rPr lang="en-US" dirty="0" err="1" smtClean="0"/>
              <a:t>Ipsilateral</a:t>
            </a:r>
            <a:r>
              <a:rPr lang="en-US" dirty="0" smtClean="0"/>
              <a:t> </a:t>
            </a:r>
            <a:r>
              <a:rPr lang="en-US" dirty="0" err="1" smtClean="0"/>
              <a:t>Ophthalmoplegia</a:t>
            </a:r>
            <a:r>
              <a:rPr lang="en-US" dirty="0" smtClean="0"/>
              <a:t> &amp; </a:t>
            </a:r>
            <a:r>
              <a:rPr lang="en-US" dirty="0" err="1" smtClean="0"/>
              <a:t>Contralateral</a:t>
            </a:r>
            <a:r>
              <a:rPr lang="en-US" dirty="0" smtClean="0"/>
              <a:t> paralysis of lower part of Face, Tongue &amp; Arm Leg, Eyeball deviated to lateral side(Medial Rectus), Drooping of upper  eye lid(</a:t>
            </a:r>
            <a:r>
              <a:rPr lang="en-US" dirty="0" err="1" smtClean="0"/>
              <a:t>Ptosis</a:t>
            </a:r>
            <a:r>
              <a:rPr lang="en-US" dirty="0" smtClean="0"/>
              <a:t>), Pupil is </a:t>
            </a:r>
            <a:r>
              <a:rPr lang="en-US" dirty="0" err="1" smtClean="0"/>
              <a:t>dileted</a:t>
            </a:r>
            <a:r>
              <a:rPr lang="en-US" dirty="0" smtClean="0"/>
              <a:t> &amp; fixed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Benedikt’s</a:t>
            </a:r>
            <a:r>
              <a:rPr lang="en-US" dirty="0" smtClean="0"/>
              <a:t> Syndrome 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43200"/>
            <a:ext cx="407260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Anatomy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48009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Vascular Lesions of the Midbrain </a:t>
            </a:r>
          </a:p>
          <a:p>
            <a:pPr marL="514350" indent="-514350">
              <a:buNone/>
            </a:pPr>
            <a:r>
              <a:rPr lang="en-US" dirty="0" smtClean="0"/>
              <a:t>     </a:t>
            </a:r>
          </a:p>
          <a:p>
            <a:pPr marL="514350" indent="-514350">
              <a:buAutoNum type="arabicPlain" startAt="2"/>
            </a:pPr>
            <a:r>
              <a:rPr lang="en-US" dirty="0" err="1" smtClean="0"/>
              <a:t>Benedikt’s</a:t>
            </a:r>
            <a:r>
              <a:rPr lang="en-US" dirty="0" smtClean="0"/>
              <a:t> Syndrome –Necrosis involves the Medial </a:t>
            </a:r>
            <a:r>
              <a:rPr lang="en-US" dirty="0" err="1" smtClean="0"/>
              <a:t>Lemniscus</a:t>
            </a:r>
            <a:r>
              <a:rPr lang="en-US" dirty="0" smtClean="0"/>
              <a:t> &amp; Red Nucleus </a:t>
            </a:r>
          </a:p>
          <a:p>
            <a:pPr marL="514350" indent="-514350">
              <a:buNone/>
            </a:pPr>
            <a:r>
              <a:rPr lang="en-US" dirty="0" smtClean="0"/>
              <a:t>-   Sign &amp; Symptoms – </a:t>
            </a:r>
            <a:r>
              <a:rPr lang="en-US" dirty="0" err="1" smtClean="0"/>
              <a:t>Contralateral</a:t>
            </a:r>
            <a:r>
              <a:rPr lang="en-US" dirty="0" smtClean="0"/>
              <a:t> </a:t>
            </a:r>
            <a:r>
              <a:rPr lang="en-US" dirty="0" err="1" smtClean="0"/>
              <a:t>Hemianesthesia</a:t>
            </a:r>
            <a:r>
              <a:rPr lang="en-US" dirty="0" smtClean="0"/>
              <a:t> &amp; involuntary movements of Limbs of the </a:t>
            </a:r>
            <a:r>
              <a:rPr lang="en-US" smtClean="0"/>
              <a:t>Opposite side   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19400"/>
            <a:ext cx="407260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 brain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6237"/>
            <a:ext cx="3048000" cy="45262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 is a part of the brain stem</a:t>
            </a:r>
          </a:p>
          <a:p>
            <a:r>
              <a:rPr lang="en-US" dirty="0" smtClean="0"/>
              <a:t>Connects the fore-brain with the hind brain</a:t>
            </a:r>
            <a:endParaRPr lang="en-US" dirty="0"/>
          </a:p>
          <a:p>
            <a:r>
              <a:rPr lang="en-US" dirty="0" smtClean="0"/>
              <a:t>It is a short stout stem like structure </a:t>
            </a:r>
          </a:p>
          <a:p>
            <a:r>
              <a:rPr lang="en-US" dirty="0" smtClean="0"/>
              <a:t>It is lodged in the </a:t>
            </a:r>
            <a:r>
              <a:rPr lang="en-US" dirty="0" err="1" smtClean="0"/>
              <a:t>Tentorial</a:t>
            </a:r>
            <a:r>
              <a:rPr lang="en-US" dirty="0" smtClean="0"/>
              <a:t> notch</a:t>
            </a:r>
          </a:p>
          <a:p>
            <a:r>
              <a:rPr lang="en-US" dirty="0" smtClean="0"/>
              <a:t>Length 2.5cm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Breadth 2.5cm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604411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Cerebral peduncle consists of </a:t>
            </a:r>
          </a:p>
          <a:p>
            <a:r>
              <a:rPr lang="en-US" dirty="0" err="1" smtClean="0"/>
              <a:t>Crus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 ventrally </a:t>
            </a:r>
          </a:p>
          <a:p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 –a plate of darkly pigmented grey matter in the middle</a:t>
            </a:r>
          </a:p>
          <a:p>
            <a:r>
              <a:rPr lang="en-US" dirty="0" err="1" smtClean="0"/>
              <a:t>Tegmentum</a:t>
            </a:r>
            <a:r>
              <a:rPr lang="en-US" dirty="0" smtClean="0"/>
              <a:t> dorsally</a:t>
            </a:r>
          </a:p>
          <a:p>
            <a:r>
              <a:rPr lang="en-US" dirty="0" smtClean="0"/>
              <a:t>Part dorsal to aqueduct of </a:t>
            </a:r>
            <a:r>
              <a:rPr lang="en-US" dirty="0" err="1" smtClean="0"/>
              <a:t>Sylvius</a:t>
            </a:r>
            <a:r>
              <a:rPr lang="en-US" dirty="0" smtClean="0"/>
              <a:t> is called the </a:t>
            </a:r>
            <a:r>
              <a:rPr lang="en-US" dirty="0" err="1" smtClean="0"/>
              <a:t>tectum</a:t>
            </a:r>
            <a:r>
              <a:rPr lang="en-US" dirty="0" smtClean="0"/>
              <a:t> of mid-brain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Anotomy department\My Documents\My Scans\2011-12 (Dec)\scan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7086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Dorsal aspect [</a:t>
            </a:r>
            <a:r>
              <a:rPr lang="en-US" dirty="0" err="1" smtClean="0"/>
              <a:t>tectum</a:t>
            </a:r>
            <a:r>
              <a:rPr lang="en-US" dirty="0" smtClean="0"/>
              <a:t>]</a:t>
            </a:r>
          </a:p>
          <a:p>
            <a:r>
              <a:rPr lang="en-US" dirty="0" smtClean="0"/>
              <a:t>There are four spherical swellings called superior and inferior pairs of corpora </a:t>
            </a:r>
            <a:r>
              <a:rPr lang="en-US" dirty="0" err="1" smtClean="0"/>
              <a:t>quadrigemina</a:t>
            </a:r>
            <a:endParaRPr lang="en-US" dirty="0" smtClean="0"/>
          </a:p>
          <a:p>
            <a:r>
              <a:rPr lang="en-US" dirty="0" smtClean="0"/>
              <a:t>Separated from each other by a cruciform </a:t>
            </a:r>
            <a:r>
              <a:rPr lang="en-US" dirty="0" err="1" smtClean="0"/>
              <a:t>sulcus</a:t>
            </a:r>
            <a:endParaRPr lang="en-US" dirty="0" smtClean="0"/>
          </a:p>
          <a:p>
            <a:r>
              <a:rPr lang="en-US" dirty="0" smtClean="0"/>
              <a:t>Upper end of the vertical limb of the </a:t>
            </a:r>
            <a:r>
              <a:rPr lang="en-US" dirty="0" err="1" smtClean="0"/>
              <a:t>sulcus</a:t>
            </a:r>
            <a:r>
              <a:rPr lang="en-US" dirty="0" smtClean="0"/>
              <a:t> leads to pit where the pineal stalk is attached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LATERAL VEIW OF MIDBRAIN</a:t>
            </a:r>
            <a:endParaRPr lang="en-US" dirty="0"/>
          </a:p>
        </p:txBody>
      </p:sp>
      <p:pic>
        <p:nvPicPr>
          <p:cNvPr id="3074" name="Picture 2" descr="C:\Documents and Settings\Anotomy department\My Documents\My Scans\2011-12 (Dec)\scan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5134" y="1922685"/>
            <a:ext cx="4713732" cy="3973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lower limb of the </a:t>
            </a:r>
            <a:r>
              <a:rPr lang="en-US" dirty="0" err="1" smtClean="0"/>
              <a:t>sulcus</a:t>
            </a:r>
            <a:r>
              <a:rPr lang="en-US" dirty="0" smtClean="0"/>
              <a:t> is continuous with median ridge called </a:t>
            </a:r>
            <a:r>
              <a:rPr lang="en-US" dirty="0" err="1" smtClean="0"/>
              <a:t>frenulum</a:t>
            </a:r>
            <a:r>
              <a:rPr lang="en-US" dirty="0" smtClean="0"/>
              <a:t> </a:t>
            </a:r>
            <a:r>
              <a:rPr lang="en-US" dirty="0" err="1" smtClean="0"/>
              <a:t>veli</a:t>
            </a:r>
            <a:r>
              <a:rPr lang="en-US" dirty="0" smtClean="0"/>
              <a:t> on the superior </a:t>
            </a:r>
            <a:r>
              <a:rPr lang="en-US" dirty="0" err="1" smtClean="0"/>
              <a:t>medullary</a:t>
            </a:r>
            <a:r>
              <a:rPr lang="en-US" dirty="0" smtClean="0"/>
              <a:t> velum</a:t>
            </a:r>
          </a:p>
          <a:p>
            <a:r>
              <a:rPr lang="en-US" dirty="0" smtClean="0"/>
              <a:t>Superior </a:t>
            </a:r>
            <a:r>
              <a:rPr lang="en-US" dirty="0" err="1" smtClean="0"/>
              <a:t>medullary</a:t>
            </a:r>
            <a:r>
              <a:rPr lang="en-US" dirty="0" smtClean="0"/>
              <a:t> velum stretches between the two superior </a:t>
            </a:r>
            <a:r>
              <a:rPr lang="en-US" dirty="0" err="1" smtClean="0"/>
              <a:t>cerebellar</a:t>
            </a:r>
            <a:r>
              <a:rPr lang="en-US" dirty="0" smtClean="0"/>
              <a:t> peduncles</a:t>
            </a:r>
          </a:p>
          <a:p>
            <a:r>
              <a:rPr lang="en-US" dirty="0" err="1" smtClean="0"/>
              <a:t>Trochlear</a:t>
            </a:r>
            <a:r>
              <a:rPr lang="en-US" dirty="0" smtClean="0"/>
              <a:t> nerve </a:t>
            </a:r>
            <a:r>
              <a:rPr lang="en-US" dirty="0" err="1" smtClean="0"/>
              <a:t>emrges</a:t>
            </a:r>
            <a:r>
              <a:rPr lang="en-US" dirty="0" smtClean="0"/>
              <a:t> out and curves around the superior </a:t>
            </a:r>
            <a:r>
              <a:rPr lang="en-US" dirty="0" err="1" smtClean="0"/>
              <a:t>cerebellar</a:t>
            </a:r>
            <a:r>
              <a:rPr lang="en-US" dirty="0" smtClean="0"/>
              <a:t> peduncle to reach the ventral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Transverse limb of the cruciform </a:t>
            </a:r>
            <a:r>
              <a:rPr lang="en-US" dirty="0" err="1" smtClean="0"/>
              <a:t>sulcus</a:t>
            </a:r>
            <a:r>
              <a:rPr lang="en-US" dirty="0" smtClean="0"/>
              <a:t> is continuous with the superior brachium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Superior brachium runs from the superior </a:t>
            </a:r>
            <a:r>
              <a:rPr lang="en-US" dirty="0" err="1" smtClean="0"/>
              <a:t>colliculus</a:t>
            </a:r>
            <a:r>
              <a:rPr lang="en-US" dirty="0" smtClean="0"/>
              <a:t> to the lateral </a:t>
            </a:r>
            <a:r>
              <a:rPr lang="en-US" dirty="0" err="1" smtClean="0"/>
              <a:t>geniculate</a:t>
            </a:r>
            <a:r>
              <a:rPr lang="en-US" dirty="0" smtClean="0"/>
              <a:t> body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Inferior brachium connects the inferior </a:t>
            </a:r>
            <a:r>
              <a:rPr lang="en-US" dirty="0" err="1" smtClean="0"/>
              <a:t>colliculus</a:t>
            </a:r>
            <a:r>
              <a:rPr lang="en-US" dirty="0" smtClean="0"/>
              <a:t> wit the medial </a:t>
            </a:r>
            <a:r>
              <a:rPr lang="en-US" dirty="0" err="1" smtClean="0"/>
              <a:t>geniculate</a:t>
            </a:r>
            <a:r>
              <a:rPr lang="en-US" dirty="0" smtClean="0"/>
              <a:t> body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Ventral aspect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Cerebral peduncles are separated on the ventral aspect by a notch the posterior part of inter-</a:t>
            </a:r>
            <a:r>
              <a:rPr lang="en-US" dirty="0" err="1" smtClean="0"/>
              <a:t>peduncular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endParaRPr lang="en-US" dirty="0" smtClean="0"/>
          </a:p>
          <a:p>
            <a:r>
              <a:rPr lang="en-US" dirty="0" smtClean="0"/>
              <a:t>Each peduncle is crossed by </a:t>
            </a:r>
            <a:r>
              <a:rPr lang="en-US" dirty="0" err="1" smtClean="0"/>
              <a:t>sup.cerebellar</a:t>
            </a:r>
            <a:r>
              <a:rPr lang="en-US" dirty="0" smtClean="0"/>
              <a:t> and </a:t>
            </a:r>
            <a:r>
              <a:rPr lang="en-US" dirty="0" err="1" smtClean="0"/>
              <a:t>post.cerebral</a:t>
            </a:r>
            <a:r>
              <a:rPr lang="en-US" dirty="0" smtClean="0"/>
              <a:t> arteries </a:t>
            </a:r>
            <a:r>
              <a:rPr lang="en-US" dirty="0" err="1" smtClean="0"/>
              <a:t>medio</a:t>
            </a:r>
            <a:r>
              <a:rPr lang="en-US" dirty="0" smtClean="0"/>
              <a:t>-laterally</a:t>
            </a:r>
          </a:p>
          <a:p>
            <a:r>
              <a:rPr lang="en-US" dirty="0" smtClean="0"/>
              <a:t>Optic tract winds backwards around it</a:t>
            </a:r>
          </a:p>
          <a:p>
            <a:r>
              <a:rPr lang="en-US" dirty="0" err="1" smtClean="0"/>
              <a:t>Occulomotor</a:t>
            </a:r>
            <a:r>
              <a:rPr lang="en-US" dirty="0" smtClean="0"/>
              <a:t> nerve emerges out from the medial </a:t>
            </a:r>
            <a:r>
              <a:rPr lang="en-US" dirty="0" err="1" smtClean="0"/>
              <a:t>ide</a:t>
            </a:r>
            <a:r>
              <a:rPr lang="en-US" dirty="0" smtClean="0"/>
              <a:t> of the peduncle</a:t>
            </a:r>
          </a:p>
          <a:p>
            <a:r>
              <a:rPr lang="en-US" dirty="0" smtClean="0"/>
              <a:t>Lateral side the lateral </a:t>
            </a:r>
            <a:r>
              <a:rPr lang="en-US" dirty="0" err="1" smtClean="0"/>
              <a:t>lemniscus</a:t>
            </a:r>
            <a:r>
              <a:rPr lang="en-US" dirty="0" smtClean="0"/>
              <a:t> comes near the surface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Midbrain consists of </a:t>
            </a:r>
            <a:r>
              <a:rPr lang="en-US" dirty="0" err="1" smtClean="0"/>
              <a:t>crus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 ,</a:t>
            </a: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 and </a:t>
            </a:r>
            <a:r>
              <a:rPr lang="en-US" dirty="0" err="1" smtClean="0"/>
              <a:t>tegmentum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Anotomy department\My Documents\My Scans\2011-12 (Dec)\scan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80260" y="2352453"/>
            <a:ext cx="4983480" cy="3113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G:\Neuroanatomy\scan0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4102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Anterior aspect of Midbrain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46237"/>
            <a:ext cx="6400800" cy="1249363"/>
          </a:xfrm>
        </p:spPr>
        <p:txBody>
          <a:bodyPr/>
          <a:lstStyle/>
          <a:p>
            <a:r>
              <a:rPr lang="en-US" dirty="0" err="1" smtClean="0"/>
              <a:t>Interpeduncular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Boundary  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00400"/>
            <a:ext cx="7083001" cy="345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Internal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T.S.of</a:t>
            </a:r>
            <a:r>
              <a:rPr lang="en-US" dirty="0" smtClean="0"/>
              <a:t> mid-brain </a:t>
            </a:r>
          </a:p>
          <a:p>
            <a:r>
              <a:rPr lang="en-US" dirty="0" err="1" smtClean="0"/>
              <a:t>Crus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 or basis </a:t>
            </a:r>
            <a:r>
              <a:rPr lang="en-US" dirty="0" err="1" smtClean="0"/>
              <a:t>pedunculi</a:t>
            </a:r>
            <a:endParaRPr lang="en-US" dirty="0" smtClean="0"/>
          </a:p>
          <a:p>
            <a:r>
              <a:rPr lang="en-US" dirty="0" smtClean="0"/>
              <a:t>Consists of </a:t>
            </a:r>
            <a:r>
              <a:rPr lang="en-US" dirty="0" err="1" smtClean="0"/>
              <a:t>fibres</a:t>
            </a:r>
            <a:r>
              <a:rPr lang="en-US" dirty="0" smtClean="0"/>
              <a:t> descending from the cerebral cortex</a:t>
            </a:r>
          </a:p>
          <a:p>
            <a:r>
              <a:rPr lang="en-US" dirty="0" err="1" smtClean="0"/>
              <a:t>Fronto-pontine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 occupy medial one sixth</a:t>
            </a:r>
          </a:p>
          <a:p>
            <a:r>
              <a:rPr lang="en-US" dirty="0" smtClean="0"/>
              <a:t>From areas 4and six of frontal cortex</a:t>
            </a:r>
          </a:p>
          <a:p>
            <a:r>
              <a:rPr lang="en-US" dirty="0" err="1" smtClean="0"/>
              <a:t>Temporo-pontine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 lateral one sixth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Anotomy department\My Documents\My Scans\2011-12 (Dec)\scan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1962" y="1673511"/>
            <a:ext cx="5180076" cy="447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Parieto-pontine</a:t>
            </a:r>
            <a:r>
              <a:rPr lang="en-US" dirty="0" smtClean="0"/>
              <a:t> and </a:t>
            </a:r>
            <a:r>
              <a:rPr lang="en-US" dirty="0" err="1" smtClean="0"/>
              <a:t>occipito</a:t>
            </a:r>
            <a:r>
              <a:rPr lang="en-US" dirty="0" smtClean="0"/>
              <a:t> </a:t>
            </a:r>
            <a:r>
              <a:rPr lang="en-US" dirty="0" err="1" smtClean="0"/>
              <a:t>pontine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 descend just medial to the </a:t>
            </a:r>
            <a:r>
              <a:rPr lang="en-US" dirty="0" err="1" smtClean="0"/>
              <a:t>tempro-pontine</a:t>
            </a:r>
            <a:r>
              <a:rPr lang="en-US" dirty="0" smtClean="0"/>
              <a:t> tracts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Cortico</a:t>
            </a:r>
            <a:r>
              <a:rPr lang="en-US" dirty="0" smtClean="0"/>
              <a:t>-spinal and </a:t>
            </a:r>
            <a:r>
              <a:rPr lang="en-US" dirty="0" err="1" smtClean="0"/>
              <a:t>cortico</a:t>
            </a:r>
            <a:r>
              <a:rPr lang="en-US" dirty="0" smtClean="0"/>
              <a:t>-nuclear lie in the middle 2/3</a:t>
            </a:r>
            <a:r>
              <a:rPr lang="en-US" baseline="30000" dirty="0" smtClean="0"/>
              <a:t>rd</a:t>
            </a:r>
            <a:r>
              <a:rPr lang="en-US" dirty="0" smtClean="0"/>
              <a:t> of the </a:t>
            </a:r>
            <a:r>
              <a:rPr lang="en-US" dirty="0" err="1" smtClean="0"/>
              <a:t>crus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a lamina of darkly pigmented[</a:t>
            </a:r>
            <a:r>
              <a:rPr lang="en-US" dirty="0" err="1" smtClean="0"/>
              <a:t>neuro</a:t>
            </a:r>
            <a:r>
              <a:rPr lang="en-US" dirty="0" smtClean="0"/>
              <a:t> melanin] grey matter situated between the </a:t>
            </a:r>
            <a:r>
              <a:rPr lang="en-US" dirty="0" err="1" smtClean="0"/>
              <a:t>crus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 and the </a:t>
            </a:r>
            <a:r>
              <a:rPr lang="en-US" dirty="0" err="1" smtClean="0"/>
              <a:t>tegmentum</a:t>
            </a:r>
            <a:endParaRPr lang="en-US" dirty="0" smtClean="0"/>
          </a:p>
          <a:p>
            <a:r>
              <a:rPr lang="en-US" dirty="0" smtClean="0"/>
              <a:t>Extending from the upper end of </a:t>
            </a:r>
            <a:r>
              <a:rPr lang="en-US" dirty="0" err="1" smtClean="0"/>
              <a:t>pons</a:t>
            </a:r>
            <a:r>
              <a:rPr lang="en-US" dirty="0" smtClean="0"/>
              <a:t> to the sub-thalamic region</a:t>
            </a:r>
          </a:p>
          <a:p>
            <a:r>
              <a:rPr lang="en-US" dirty="0" smtClean="0"/>
              <a:t>Its medial end is traversed by the </a:t>
            </a:r>
            <a:r>
              <a:rPr lang="en-US" dirty="0" err="1" smtClean="0"/>
              <a:t>fibres</a:t>
            </a:r>
            <a:r>
              <a:rPr lang="en-US" dirty="0" smtClean="0"/>
              <a:t> of 3</a:t>
            </a:r>
            <a:r>
              <a:rPr lang="en-US" baseline="30000" dirty="0" smtClean="0"/>
              <a:t>rd</a:t>
            </a:r>
            <a:r>
              <a:rPr lang="en-US" dirty="0" smtClean="0"/>
              <a:t> nerve</a:t>
            </a:r>
          </a:p>
          <a:p>
            <a:r>
              <a:rPr lang="en-US" dirty="0" smtClean="0"/>
              <a:t>Dorsal pars </a:t>
            </a:r>
            <a:r>
              <a:rPr lang="en-US" dirty="0" err="1" smtClean="0"/>
              <a:t>compacta</a:t>
            </a:r>
            <a:r>
              <a:rPr lang="en-US" dirty="0" smtClean="0"/>
              <a:t> </a:t>
            </a:r>
          </a:p>
          <a:p>
            <a:r>
              <a:rPr lang="en-US" dirty="0" smtClean="0"/>
              <a:t>Ventral pars </a:t>
            </a:r>
            <a:r>
              <a:rPr lang="en-US" dirty="0" err="1" smtClean="0"/>
              <a:t>reticulris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Anotomy department\My Documents\My Scans\2011-12 (Dec)\scan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239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Tegmentum</a:t>
            </a:r>
            <a:r>
              <a:rPr lang="en-US" dirty="0" smtClean="0"/>
              <a:t> at the inferior </a:t>
            </a:r>
            <a:r>
              <a:rPr lang="en-US" dirty="0" err="1" smtClean="0"/>
              <a:t>collicular</a:t>
            </a:r>
            <a:r>
              <a:rPr lang="en-US" dirty="0" smtClean="0"/>
              <a:t>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Inferior </a:t>
            </a:r>
            <a:r>
              <a:rPr lang="en-US" dirty="0" err="1" smtClean="0"/>
              <a:t>colliculus</a:t>
            </a:r>
            <a:r>
              <a:rPr lang="en-US" dirty="0" smtClean="0"/>
              <a:t> large mass of grey matter in the 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dirty="0" err="1" smtClean="0"/>
              <a:t>tectum</a:t>
            </a:r>
            <a:endParaRPr lang="en-US" dirty="0" smtClean="0"/>
          </a:p>
          <a:p>
            <a:r>
              <a:rPr lang="en-US" dirty="0" smtClean="0"/>
              <a:t>Concerned with reflexes involving auditory stimuli</a:t>
            </a:r>
          </a:p>
          <a:p>
            <a:r>
              <a:rPr lang="en-US" dirty="0" err="1" smtClean="0"/>
              <a:t>Trochlear</a:t>
            </a:r>
            <a:r>
              <a:rPr lang="en-US" dirty="0" smtClean="0"/>
              <a:t> nucleus lies in the ventral part of the central grey matter</a:t>
            </a:r>
          </a:p>
          <a:p>
            <a:r>
              <a:rPr lang="en-US" dirty="0" err="1" smtClean="0"/>
              <a:t>Fibres</a:t>
            </a:r>
            <a:r>
              <a:rPr lang="en-US" dirty="0" smtClean="0"/>
              <a:t> run dorsally and decussate in superior </a:t>
            </a:r>
            <a:r>
              <a:rPr lang="en-US" dirty="0" err="1" smtClean="0"/>
              <a:t>medullary</a:t>
            </a:r>
            <a:r>
              <a:rPr lang="en-US" dirty="0" smtClean="0"/>
              <a:t> velum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Documents and Settings\Anotomy department\My Documents\My Scans\2011-12 (Dec)\scan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1962" y="1673511"/>
            <a:ext cx="5180076" cy="447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Mesencepalic</a:t>
            </a:r>
            <a:r>
              <a:rPr lang="en-US" dirty="0" smtClean="0"/>
              <a:t>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Lies lateral to </a:t>
            </a:r>
            <a:r>
              <a:rPr lang="en-US" dirty="0" err="1" smtClean="0"/>
              <a:t>peri-aqueductal</a:t>
            </a:r>
            <a:r>
              <a:rPr lang="en-US" dirty="0" smtClean="0"/>
              <a:t> grey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 contains groups of large ovoid </a:t>
            </a:r>
            <a:r>
              <a:rPr lang="en-US" dirty="0" err="1" smtClean="0"/>
              <a:t>unipolar</a:t>
            </a:r>
            <a:r>
              <a:rPr lang="en-US" dirty="0" smtClean="0"/>
              <a:t> cells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Receives </a:t>
            </a:r>
            <a:r>
              <a:rPr lang="en-US" dirty="0" err="1" smtClean="0"/>
              <a:t>proprioceptive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 from muscles of </a:t>
            </a:r>
            <a:r>
              <a:rPr lang="en-US" dirty="0" err="1" smtClean="0"/>
              <a:t>mastication,teeth,ocular</a:t>
            </a:r>
            <a:r>
              <a:rPr lang="en-US" dirty="0" smtClean="0"/>
              <a:t> and facial muscles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Reticular formation lies </a:t>
            </a:r>
            <a:r>
              <a:rPr lang="en-US" dirty="0" err="1" smtClean="0"/>
              <a:t>ventro</a:t>
            </a:r>
            <a:r>
              <a:rPr lang="en-US" dirty="0" smtClean="0"/>
              <a:t>-lateral to </a:t>
            </a:r>
            <a:r>
              <a:rPr lang="en-US" dirty="0" err="1" smtClean="0"/>
              <a:t>mesencephalic</a:t>
            </a:r>
            <a:r>
              <a:rPr lang="en-US" dirty="0" smtClean="0"/>
              <a:t> nucleus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Superior </a:t>
            </a:r>
            <a:r>
              <a:rPr lang="en-US" dirty="0" err="1" smtClean="0"/>
              <a:t>cerebellar</a:t>
            </a:r>
            <a:r>
              <a:rPr lang="en-US" dirty="0" smtClean="0"/>
              <a:t> peduncle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Enters the </a:t>
            </a:r>
            <a:r>
              <a:rPr lang="en-US" dirty="0" err="1" smtClean="0"/>
              <a:t>doso</a:t>
            </a:r>
            <a:r>
              <a:rPr lang="en-US" dirty="0" smtClean="0"/>
              <a:t>-lateral part of </a:t>
            </a:r>
            <a:r>
              <a:rPr lang="en-US" dirty="0" err="1" smtClean="0"/>
              <a:t>tegmentum</a:t>
            </a:r>
            <a:r>
              <a:rPr lang="en-US" dirty="0" smtClean="0"/>
              <a:t> and passes </a:t>
            </a:r>
            <a:r>
              <a:rPr lang="en-US" dirty="0" err="1" smtClean="0"/>
              <a:t>ventro</a:t>
            </a:r>
            <a:r>
              <a:rPr lang="en-US" dirty="0" smtClean="0"/>
              <a:t>- medially   and decussate with corresponding </a:t>
            </a:r>
            <a:r>
              <a:rPr lang="en-US" dirty="0" err="1" smtClean="0"/>
              <a:t>fibres</a:t>
            </a:r>
            <a:r>
              <a:rPr lang="en-US" dirty="0" smtClean="0"/>
              <a:t> of opposite side</a:t>
            </a:r>
          </a:p>
          <a:p>
            <a:r>
              <a:rPr lang="en-US" dirty="0" smtClean="0"/>
              <a:t>Medial </a:t>
            </a:r>
            <a:r>
              <a:rPr lang="en-US" dirty="0" err="1" smtClean="0"/>
              <a:t>lemniscus,trigeminal</a:t>
            </a:r>
            <a:r>
              <a:rPr lang="en-US" dirty="0" smtClean="0"/>
              <a:t> and lateral </a:t>
            </a:r>
            <a:r>
              <a:rPr lang="en-US" dirty="0" err="1" smtClean="0"/>
              <a:t>lemnisci</a:t>
            </a:r>
            <a:r>
              <a:rPr lang="en-US" dirty="0" smtClean="0"/>
              <a:t> and lateral </a:t>
            </a:r>
            <a:r>
              <a:rPr lang="en-US" dirty="0" err="1" smtClean="0"/>
              <a:t>spinothlamic</a:t>
            </a:r>
            <a:r>
              <a:rPr lang="en-US" dirty="0" smtClean="0"/>
              <a:t> tract lies as curved band dorsal and lateral to </a:t>
            </a: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Tegmentum</a:t>
            </a:r>
            <a:r>
              <a:rPr lang="en-US" dirty="0" smtClean="0"/>
              <a:t> at the superior </a:t>
            </a:r>
            <a:r>
              <a:rPr lang="en-US" dirty="0" err="1" smtClean="0"/>
              <a:t>colliculi</a:t>
            </a:r>
            <a:r>
              <a:rPr lang="en-US" dirty="0" smtClean="0"/>
              <a:t>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large masses of grey matter –</a:t>
            </a:r>
            <a:r>
              <a:rPr lang="en-US" dirty="0" err="1" smtClean="0"/>
              <a:t>superio</a:t>
            </a:r>
            <a:r>
              <a:rPr lang="en-US" dirty="0" smtClean="0"/>
              <a:t> </a:t>
            </a:r>
            <a:r>
              <a:rPr lang="en-US" dirty="0" err="1" smtClean="0"/>
              <a:t>colliculuin</a:t>
            </a:r>
            <a:r>
              <a:rPr lang="en-US" dirty="0" smtClean="0"/>
              <a:t> the </a:t>
            </a:r>
            <a:r>
              <a:rPr lang="en-US" dirty="0" err="1" smtClean="0"/>
              <a:t>tectum</a:t>
            </a:r>
            <a:r>
              <a:rPr lang="en-US" dirty="0" smtClean="0"/>
              <a:t> and red nucleus in the </a:t>
            </a:r>
            <a:r>
              <a:rPr lang="en-US" dirty="0" err="1" smtClean="0"/>
              <a:t>tegmentum</a:t>
            </a:r>
            <a:endParaRPr lang="en-US" dirty="0" smtClean="0"/>
          </a:p>
          <a:p>
            <a:r>
              <a:rPr lang="en-US" dirty="0" smtClean="0"/>
              <a:t>Superior </a:t>
            </a:r>
            <a:r>
              <a:rPr lang="en-US" dirty="0" err="1" smtClean="0"/>
              <a:t>colliculus</a:t>
            </a:r>
            <a:r>
              <a:rPr lang="en-US" dirty="0" smtClean="0"/>
              <a:t> is a centre connected with visual reflexes</a:t>
            </a:r>
          </a:p>
          <a:p>
            <a:r>
              <a:rPr lang="en-US" dirty="0" smtClean="0"/>
              <a:t>Red nucleus lies in the anterior part of </a:t>
            </a:r>
            <a:r>
              <a:rPr lang="en-US" dirty="0" err="1" smtClean="0"/>
              <a:t>tegmentum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is red in color due to the iron </a:t>
            </a:r>
            <a:r>
              <a:rPr lang="en-US" dirty="0" err="1" smtClean="0"/>
              <a:t>pibment</a:t>
            </a:r>
            <a:r>
              <a:rPr lang="en-US" dirty="0" smtClean="0"/>
              <a:t> in its neuron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Midbrain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657600" cy="452628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Posterior surface </a:t>
            </a:r>
          </a:p>
          <a:p>
            <a:pPr marL="514350" indent="-514350">
              <a:buNone/>
            </a:pPr>
            <a:r>
              <a:rPr lang="en-US" sz="2800" dirty="0" smtClean="0"/>
              <a:t>Four </a:t>
            </a:r>
            <a:r>
              <a:rPr lang="en-US" sz="2800" dirty="0" err="1" smtClean="0"/>
              <a:t>Colliculi</a:t>
            </a:r>
            <a:r>
              <a:rPr lang="en-US" sz="2800" dirty="0" smtClean="0"/>
              <a:t> (Corpora </a:t>
            </a:r>
            <a:r>
              <a:rPr lang="en-US" sz="2800" dirty="0" err="1" smtClean="0"/>
              <a:t>quadrigemina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Superior </a:t>
            </a:r>
            <a:r>
              <a:rPr lang="en-US" sz="2800" dirty="0" err="1" smtClean="0"/>
              <a:t>Colliculi</a:t>
            </a:r>
            <a:r>
              <a:rPr lang="en-US" sz="2800" dirty="0" smtClean="0"/>
              <a:t>(for Visual reflexes 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Inferior </a:t>
            </a:r>
            <a:r>
              <a:rPr lang="en-US" sz="2800" dirty="0" err="1" smtClean="0"/>
              <a:t>Colliculi</a:t>
            </a:r>
            <a:r>
              <a:rPr lang="en-US" sz="2800" dirty="0" smtClean="0"/>
              <a:t>(lower Auditory centers)  </a:t>
            </a:r>
          </a:p>
          <a:p>
            <a:pPr marL="514350" indent="-514350"/>
            <a:r>
              <a:rPr lang="en-US" sz="2800" dirty="0" err="1" smtClean="0"/>
              <a:t>Trochlear</a:t>
            </a:r>
            <a:r>
              <a:rPr lang="en-US" sz="2800" dirty="0" smtClean="0"/>
              <a:t> Nerves </a:t>
            </a:r>
          </a:p>
          <a:p>
            <a:pPr marL="514350" indent="-514350">
              <a:buNone/>
            </a:pPr>
            <a:endParaRPr lang="en-IN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876" y="2209800"/>
            <a:ext cx="492214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T.S. AT INFERIOR COOLICULUS LEVEL</a:t>
            </a:r>
            <a:endParaRPr lang="en-US" dirty="0"/>
          </a:p>
        </p:txBody>
      </p:sp>
      <p:pic>
        <p:nvPicPr>
          <p:cNvPr id="8194" name="Picture 2" descr="C:\Documents and Settings\Anotomy department\My Documents\My Scans\2011-12 (Dec)\scan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63674" y="1840389"/>
            <a:ext cx="5216652" cy="4137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Oculomotor</a:t>
            </a:r>
            <a:r>
              <a:rPr lang="en-US" dirty="0" smtClean="0"/>
              <a:t> nucleus lies ventral to central grey matter </a:t>
            </a:r>
          </a:p>
          <a:p>
            <a:r>
              <a:rPr lang="en-US" dirty="0" err="1" smtClean="0"/>
              <a:t>Edinger</a:t>
            </a:r>
            <a:r>
              <a:rPr lang="en-US" dirty="0" smtClean="0"/>
              <a:t> </a:t>
            </a:r>
            <a:r>
              <a:rPr lang="en-US" dirty="0" err="1" smtClean="0"/>
              <a:t>Westphal</a:t>
            </a:r>
            <a:r>
              <a:rPr lang="en-US" dirty="0" smtClean="0"/>
              <a:t> nucleus supplies sphincter </a:t>
            </a:r>
            <a:r>
              <a:rPr lang="en-US" dirty="0" err="1" smtClean="0"/>
              <a:t>pupillae</a:t>
            </a:r>
            <a:r>
              <a:rPr lang="en-US" dirty="0" smtClean="0"/>
              <a:t> and </a:t>
            </a:r>
            <a:r>
              <a:rPr lang="en-US" dirty="0" err="1" smtClean="0"/>
              <a:t>ciliaris</a:t>
            </a:r>
            <a:r>
              <a:rPr lang="en-US" dirty="0" smtClean="0"/>
              <a:t> muscle is a part of </a:t>
            </a:r>
            <a:r>
              <a:rPr lang="en-US" dirty="0" err="1" smtClean="0"/>
              <a:t>oculomotor</a:t>
            </a:r>
            <a:r>
              <a:rPr lang="en-US" dirty="0" smtClean="0"/>
              <a:t> nucleus</a:t>
            </a:r>
          </a:p>
          <a:p>
            <a:r>
              <a:rPr lang="en-US" dirty="0" smtClean="0"/>
              <a:t>Pre </a:t>
            </a:r>
            <a:r>
              <a:rPr lang="en-US" dirty="0" err="1" smtClean="0"/>
              <a:t>tectal</a:t>
            </a:r>
            <a:r>
              <a:rPr lang="en-US" dirty="0" smtClean="0"/>
              <a:t> nucleus  near the cranial part of superior </a:t>
            </a:r>
            <a:r>
              <a:rPr lang="en-US" dirty="0" err="1" smtClean="0"/>
              <a:t>colliculs</a:t>
            </a:r>
            <a:r>
              <a:rPr lang="en-US" dirty="0" smtClean="0"/>
              <a:t> and related with </a:t>
            </a:r>
            <a:r>
              <a:rPr lang="en-US" dirty="0" err="1" smtClean="0"/>
              <a:t>pupillary</a:t>
            </a:r>
            <a:r>
              <a:rPr lang="en-US" dirty="0" smtClean="0"/>
              <a:t> light reflex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Trigeminal </a:t>
            </a:r>
            <a:r>
              <a:rPr lang="en-US" dirty="0" err="1" smtClean="0"/>
              <a:t>lemniscus</a:t>
            </a:r>
            <a:endParaRPr lang="en-US" dirty="0" smtClean="0"/>
          </a:p>
          <a:p>
            <a:r>
              <a:rPr lang="en-US" dirty="0" smtClean="0"/>
              <a:t>Spinal </a:t>
            </a:r>
            <a:r>
              <a:rPr lang="en-US" dirty="0" err="1" smtClean="0"/>
              <a:t>lemniscus</a:t>
            </a:r>
            <a:r>
              <a:rPr lang="en-US" dirty="0" smtClean="0"/>
              <a:t>  all these 3 lies more dorsally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lemniscus</a:t>
            </a:r>
            <a:r>
              <a:rPr lang="en-US" dirty="0" smtClean="0"/>
              <a:t> not seen at this level </a:t>
            </a:r>
          </a:p>
          <a:p>
            <a:r>
              <a:rPr lang="en-US" dirty="0" smtClean="0"/>
              <a:t>Dorsal </a:t>
            </a:r>
            <a:r>
              <a:rPr lang="en-US" dirty="0" err="1" smtClean="0"/>
              <a:t>tegmental</a:t>
            </a:r>
            <a:r>
              <a:rPr lang="en-US" dirty="0" smtClean="0"/>
              <a:t> </a:t>
            </a:r>
            <a:r>
              <a:rPr lang="en-US" dirty="0" err="1" smtClean="0"/>
              <a:t>decussation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 originating from superior </a:t>
            </a:r>
            <a:r>
              <a:rPr lang="en-US" dirty="0" err="1" smtClean="0"/>
              <a:t>colliculs</a:t>
            </a:r>
            <a:r>
              <a:rPr lang="en-US" dirty="0" smtClean="0"/>
              <a:t> cross to opposite side to descend as </a:t>
            </a:r>
            <a:r>
              <a:rPr lang="en-US" dirty="0" err="1" smtClean="0"/>
              <a:t>tectospinal</a:t>
            </a:r>
            <a:r>
              <a:rPr lang="en-US" dirty="0" smtClean="0"/>
              <a:t> tract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Ventral </a:t>
            </a:r>
            <a:r>
              <a:rPr lang="en-US" dirty="0" err="1" smtClean="0"/>
              <a:t>tegmental</a:t>
            </a:r>
            <a:r>
              <a:rPr lang="en-US" dirty="0" smtClean="0"/>
              <a:t> </a:t>
            </a:r>
            <a:r>
              <a:rPr lang="en-US" dirty="0" err="1" smtClean="0"/>
              <a:t>decussation</a:t>
            </a:r>
            <a:r>
              <a:rPr lang="en-US" dirty="0" smtClean="0"/>
              <a:t>  </a:t>
            </a:r>
            <a:r>
              <a:rPr lang="en-US" dirty="0" err="1" smtClean="0"/>
              <a:t>fibres</a:t>
            </a:r>
            <a:r>
              <a:rPr lang="en-US" dirty="0" smtClean="0"/>
              <a:t> originate from red nucleus and decussate to form the </a:t>
            </a:r>
            <a:r>
              <a:rPr lang="en-US" dirty="0" err="1" smtClean="0"/>
              <a:t>rubro</a:t>
            </a:r>
            <a:r>
              <a:rPr lang="en-US" dirty="0" smtClean="0"/>
              <a:t> spinal tract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of red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Red nucleus consists of cranial </a:t>
            </a:r>
            <a:r>
              <a:rPr lang="en-US" dirty="0" err="1" smtClean="0"/>
              <a:t>parvicellular</a:t>
            </a:r>
            <a:r>
              <a:rPr lang="en-US" dirty="0" smtClean="0"/>
              <a:t> part and caudal </a:t>
            </a:r>
            <a:r>
              <a:rPr lang="en-US" dirty="0" err="1" smtClean="0"/>
              <a:t>magno</a:t>
            </a:r>
            <a:r>
              <a:rPr lang="en-US" dirty="0" smtClean="0"/>
              <a:t> cellular part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 receives afferents from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Cerebral cortex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Cerebelum</a:t>
            </a:r>
            <a:r>
              <a:rPr lang="en-US" dirty="0" smtClean="0"/>
              <a:t> [dentate, </a:t>
            </a:r>
            <a:r>
              <a:rPr lang="en-US" dirty="0" err="1" smtClean="0"/>
              <a:t>emboliform</a:t>
            </a:r>
            <a:r>
              <a:rPr lang="en-US" dirty="0" smtClean="0"/>
              <a:t> and </a:t>
            </a:r>
            <a:r>
              <a:rPr lang="en-US" dirty="0" err="1" smtClean="0"/>
              <a:t>globus</a:t>
            </a:r>
            <a:r>
              <a:rPr lang="en-US" dirty="0" smtClean="0"/>
              <a:t> nuclei 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Efferents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Rubrospinal</a:t>
            </a:r>
            <a:r>
              <a:rPr lang="en-US" dirty="0" smtClean="0"/>
              <a:t> [red  nucleus to spinal cord]</a:t>
            </a:r>
          </a:p>
          <a:p>
            <a:r>
              <a:rPr lang="en-US" dirty="0" err="1" smtClean="0"/>
              <a:t>Rubrobulbar</a:t>
            </a:r>
            <a:r>
              <a:rPr lang="en-US" dirty="0" smtClean="0"/>
              <a:t> [red nucleus to the motor cranial nuclei of 3</a:t>
            </a:r>
            <a:r>
              <a:rPr lang="en-US" baseline="30000" dirty="0" smtClean="0"/>
              <a:t>rd</a:t>
            </a:r>
            <a:r>
              <a:rPr lang="en-US" dirty="0" smtClean="0"/>
              <a:t> ,4</a:t>
            </a:r>
            <a:r>
              <a:rPr lang="en-US" baseline="30000" dirty="0" smtClean="0"/>
              <a:t>th</a:t>
            </a:r>
            <a:r>
              <a:rPr lang="en-US" dirty="0" smtClean="0"/>
              <a:t> ,5</a:t>
            </a:r>
            <a:r>
              <a:rPr lang="en-US" baseline="30000" dirty="0" smtClean="0"/>
              <a:t>th</a:t>
            </a:r>
            <a:r>
              <a:rPr lang="en-US" dirty="0" smtClean="0"/>
              <a:t> sixth and7</a:t>
            </a:r>
            <a:r>
              <a:rPr lang="en-US" baseline="30000" dirty="0" smtClean="0"/>
              <a:t>th</a:t>
            </a:r>
            <a:r>
              <a:rPr lang="en-US" dirty="0" smtClean="0"/>
              <a:t> nerve]</a:t>
            </a:r>
          </a:p>
          <a:p>
            <a:r>
              <a:rPr lang="en-US" dirty="0" err="1" smtClean="0"/>
              <a:t>Rubro</a:t>
            </a:r>
            <a:r>
              <a:rPr lang="en-US" dirty="0" smtClean="0"/>
              <a:t> reticular</a:t>
            </a:r>
          </a:p>
          <a:p>
            <a:r>
              <a:rPr lang="en-US" dirty="0" err="1" smtClean="0"/>
              <a:t>Rubro-olivary</a:t>
            </a:r>
            <a:endParaRPr lang="en-US" dirty="0" smtClean="0"/>
          </a:p>
          <a:p>
            <a:r>
              <a:rPr lang="en-US" dirty="0" err="1" smtClean="0"/>
              <a:t>Rubro-cerebellar</a:t>
            </a:r>
            <a:endParaRPr lang="en-US" dirty="0" smtClean="0"/>
          </a:p>
          <a:p>
            <a:r>
              <a:rPr lang="en-US" dirty="0" smtClean="0"/>
              <a:t>Red nucleus to inferior </a:t>
            </a:r>
            <a:r>
              <a:rPr lang="en-US" dirty="0" err="1" smtClean="0"/>
              <a:t>colliculus</a:t>
            </a:r>
            <a:r>
              <a:rPr lang="en-US" dirty="0" smtClean="0"/>
              <a:t> through central </a:t>
            </a:r>
            <a:r>
              <a:rPr lang="en-US" dirty="0" err="1" smtClean="0"/>
              <a:t>tegmental</a:t>
            </a:r>
            <a:r>
              <a:rPr lang="en-US" dirty="0" smtClean="0"/>
              <a:t> fasciculus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of red nucleus</a:t>
            </a:r>
            <a:endParaRPr lang="en-US" dirty="0"/>
          </a:p>
        </p:txBody>
      </p:sp>
      <p:pic>
        <p:nvPicPr>
          <p:cNvPr id="9218" name="Picture 2" descr="C:\Documents and Settings\Anotomy department\My Documents\My Scans\2011-12 (Dec)\scan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6781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Inferior </a:t>
            </a:r>
            <a:r>
              <a:rPr lang="en-US" dirty="0" err="1" smtClean="0"/>
              <a:t>colliculus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It is an important relay centre in the auditory path way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Receives </a:t>
            </a:r>
            <a:r>
              <a:rPr lang="en-US" dirty="0" err="1" smtClean="0"/>
              <a:t>fibres</a:t>
            </a:r>
            <a:r>
              <a:rPr lang="en-US" dirty="0" smtClean="0"/>
              <a:t> of the lateral </a:t>
            </a:r>
            <a:r>
              <a:rPr lang="en-US" dirty="0" err="1" smtClean="0"/>
              <a:t>lemniscus</a:t>
            </a:r>
            <a:r>
              <a:rPr lang="en-US" dirty="0" smtClean="0"/>
              <a:t>  arising in the superior </a:t>
            </a:r>
            <a:r>
              <a:rPr lang="en-US" dirty="0" err="1" smtClean="0"/>
              <a:t>colliculus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</a:t>
            </a:r>
            <a:endParaRPr lang="en-US" dirty="0"/>
          </a:p>
        </p:txBody>
      </p:sp>
      <p:pic>
        <p:nvPicPr>
          <p:cNvPr id="10242" name="Picture 2" descr="C:\Documents and Settings\Anotomy department\My Documents\My Scans\2011-12 (Dec)\scan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6692" y="1646238"/>
            <a:ext cx="471061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Superior </a:t>
            </a:r>
            <a:r>
              <a:rPr lang="en-US" dirty="0" err="1" smtClean="0"/>
              <a:t>colliculus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Afferents are from retina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Efferents</a:t>
            </a:r>
            <a:r>
              <a:rPr lang="en-US" dirty="0" smtClean="0"/>
              <a:t> are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Tectospinal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Tecto</a:t>
            </a:r>
            <a:r>
              <a:rPr lang="en-US" dirty="0" smtClean="0"/>
              <a:t> nuclear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And to retina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Midbrain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038600" cy="4526280"/>
          </a:xfrm>
        </p:spPr>
        <p:txBody>
          <a:bodyPr/>
          <a:lstStyle/>
          <a:p>
            <a:r>
              <a:rPr lang="en-US" dirty="0" smtClean="0"/>
              <a:t>Lateral aspect –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Superior Brachia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Inferior Brachia 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77578"/>
            <a:ext cx="6096000" cy="356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Connections of superior </a:t>
            </a:r>
            <a:r>
              <a:rPr lang="en-US" dirty="0" err="1" smtClean="0"/>
              <a:t>colliculus</a:t>
            </a:r>
            <a:endParaRPr lang="en-US" dirty="0"/>
          </a:p>
        </p:txBody>
      </p:sp>
      <p:pic>
        <p:nvPicPr>
          <p:cNvPr id="11266" name="Picture 2" descr="C:\Documents and Settings\Anotomy department\My Documents\My Scans\2011-12 (Dec)\scan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13991" y="1646238"/>
            <a:ext cx="3916018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of </a:t>
            </a:r>
            <a:r>
              <a:rPr lang="en-US" dirty="0" err="1" smtClean="0"/>
              <a:t>substantia</a:t>
            </a:r>
            <a:endParaRPr lang="en-US" dirty="0"/>
          </a:p>
        </p:txBody>
      </p:sp>
      <p:pic>
        <p:nvPicPr>
          <p:cNvPr id="12290" name="Picture 2" descr="C:\Documents and Settings\Anotomy department\My Documents\My Scans\2011-12 (Dec)\scan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0093" y="1646238"/>
            <a:ext cx="4423814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ANTOMY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Argyll- Robertson pupil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 is a condition where light reflex is lost but the </a:t>
            </a:r>
            <a:r>
              <a:rPr lang="en-US" dirty="0" err="1" smtClean="0"/>
              <a:t>accomodation</a:t>
            </a:r>
            <a:r>
              <a:rPr lang="en-US" dirty="0" smtClean="0"/>
              <a:t> reflex remains intact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This is due to lesion in the </a:t>
            </a:r>
            <a:r>
              <a:rPr lang="en-US" dirty="0" err="1" smtClean="0"/>
              <a:t>pretectal</a:t>
            </a:r>
            <a:r>
              <a:rPr lang="en-US" dirty="0" smtClean="0"/>
              <a:t> nucleus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Causes are tertiary </a:t>
            </a:r>
            <a:r>
              <a:rPr lang="en-US" dirty="0" err="1" smtClean="0"/>
              <a:t>syphilis,diabetes,and</a:t>
            </a:r>
            <a:r>
              <a:rPr lang="en-US" dirty="0" smtClean="0"/>
              <a:t> encephalitis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Lesions of </a:t>
            </a:r>
            <a:r>
              <a:rPr lang="en-US" dirty="0" err="1" smtClean="0"/>
              <a:t>tegmentum</a:t>
            </a:r>
            <a:r>
              <a:rPr lang="en-US" dirty="0" smtClean="0"/>
              <a:t> may involve 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nerve leading to paralysis of </a:t>
            </a:r>
            <a:r>
              <a:rPr lang="en-US" dirty="0" err="1" smtClean="0"/>
              <a:t>extraocular</a:t>
            </a:r>
            <a:r>
              <a:rPr lang="en-US" dirty="0" smtClean="0"/>
              <a:t> muscles</a:t>
            </a:r>
          </a:p>
          <a:p>
            <a:r>
              <a:rPr lang="en-US" dirty="0" smtClean="0"/>
              <a:t>Sensory tracts resulting in loss of sensations </a:t>
            </a:r>
          </a:p>
          <a:p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 and red nucleus leading to involuntary movements</a:t>
            </a:r>
          </a:p>
          <a:p>
            <a:r>
              <a:rPr lang="en-US" dirty="0" smtClean="0"/>
              <a:t>Weber’s syndrome-lesion in the cerebral peduncles leads to </a:t>
            </a:r>
            <a:r>
              <a:rPr lang="en-US" dirty="0" err="1" smtClean="0"/>
              <a:t>oculomotor</a:t>
            </a:r>
            <a:r>
              <a:rPr lang="en-US" dirty="0" smtClean="0"/>
              <a:t> paralysis of same side but </a:t>
            </a:r>
            <a:r>
              <a:rPr lang="en-US" dirty="0" err="1" smtClean="0"/>
              <a:t>hemiplegia</a:t>
            </a:r>
            <a:r>
              <a:rPr lang="en-US" dirty="0" smtClean="0"/>
              <a:t> of opposite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INFERIOR VEIW OF BRAIN</a:t>
            </a:r>
            <a:endParaRPr lang="en-US" dirty="0"/>
          </a:p>
        </p:txBody>
      </p:sp>
      <p:pic>
        <p:nvPicPr>
          <p:cNvPr id="1026" name="Picture 2" descr="G:\Neuroanatomy\scan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1741715" y="1646238"/>
            <a:ext cx="566056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 of Midbrain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038600" cy="45262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Consists of two lateral halves called Cerebral peduncles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Anterior </a:t>
            </a:r>
            <a:r>
              <a:rPr lang="en-US" dirty="0" err="1" smtClean="0"/>
              <a:t>Crus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Posterior </a:t>
            </a:r>
            <a:r>
              <a:rPr lang="en-US" dirty="0" err="1" smtClean="0"/>
              <a:t>Tegmentum</a:t>
            </a:r>
            <a:r>
              <a:rPr lang="en-US" dirty="0" smtClean="0"/>
              <a:t>  </a:t>
            </a:r>
          </a:p>
          <a:p>
            <a:pPr marL="514350" indent="-514350">
              <a:lnSpc>
                <a:spcPct val="150000"/>
              </a:lnSpc>
            </a:pPr>
            <a:r>
              <a:rPr lang="en-US" dirty="0" err="1" smtClean="0"/>
              <a:t>Tectum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United in their dorsal parts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Separated by a notch ventrally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315" y="1600200"/>
            <a:ext cx="467968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Transverse Section at Level of Inferior </a:t>
            </a:r>
            <a:r>
              <a:rPr lang="en-US" dirty="0" err="1" smtClean="0"/>
              <a:t>Colliculi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581400" cy="45262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Inferior </a:t>
            </a:r>
            <a:r>
              <a:rPr lang="en-US" dirty="0" err="1" smtClean="0"/>
              <a:t>Colliculus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- Receives many  terminal fibers of Lat. </a:t>
            </a:r>
            <a:r>
              <a:rPr lang="en-US" dirty="0" err="1" smtClean="0"/>
              <a:t>Lemniscus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Trochlear</a:t>
            </a:r>
            <a:r>
              <a:rPr lang="en-US" dirty="0" smtClean="0"/>
              <a:t> N.</a:t>
            </a:r>
          </a:p>
          <a:p>
            <a:r>
              <a:rPr lang="en-US" dirty="0" smtClean="0"/>
              <a:t>Medial Longitudinal fasciculus </a:t>
            </a:r>
          </a:p>
          <a:p>
            <a:r>
              <a:rPr lang="en-US" dirty="0" err="1" smtClean="0"/>
              <a:t>Mesencephalic</a:t>
            </a:r>
            <a:r>
              <a:rPr lang="en-US" dirty="0" smtClean="0"/>
              <a:t> N. of Trigeminal Nerve </a:t>
            </a:r>
            <a:endParaRPr lang="en-I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355" y="2438400"/>
            <a:ext cx="507664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Transverse Section at Level of Inferior </a:t>
            </a:r>
            <a:r>
              <a:rPr lang="en-US" dirty="0" err="1" smtClean="0"/>
              <a:t>Colliculi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581400" cy="452628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Decussation</a:t>
            </a:r>
            <a:r>
              <a:rPr lang="en-US" dirty="0" smtClean="0"/>
              <a:t> of Superior </a:t>
            </a:r>
            <a:r>
              <a:rPr lang="en-US" dirty="0" err="1" smtClean="0"/>
              <a:t>Cerebellar</a:t>
            </a:r>
            <a:r>
              <a:rPr lang="en-US" dirty="0" smtClean="0"/>
              <a:t> peduncles </a:t>
            </a:r>
          </a:p>
          <a:p>
            <a:r>
              <a:rPr lang="en-US" dirty="0" smtClean="0"/>
              <a:t>Reticular Formation </a:t>
            </a:r>
          </a:p>
          <a:p>
            <a:r>
              <a:rPr lang="en-US" dirty="0" smtClean="0"/>
              <a:t>Medial </a:t>
            </a:r>
            <a:r>
              <a:rPr lang="en-US" dirty="0" err="1" smtClean="0"/>
              <a:t>Lemniscus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Spinal &amp; Trigeminal </a:t>
            </a:r>
            <a:r>
              <a:rPr lang="en-US" dirty="0" err="1" smtClean="0"/>
              <a:t>Lemniscus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Lemniscus</a:t>
            </a:r>
            <a:r>
              <a:rPr lang="en-US" dirty="0" smtClean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355" y="2438400"/>
            <a:ext cx="507664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811</TotalTime>
  <Words>1326</Words>
  <Application>Microsoft Office PowerPoint</Application>
  <PresentationFormat>On-screen Show (4:3)</PresentationFormat>
  <Paragraphs>213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Foundry</vt:lpstr>
      <vt:lpstr>MID BRAIN   </vt:lpstr>
      <vt:lpstr>Mid  brain</vt:lpstr>
      <vt:lpstr>Anterior aspect of Midbrain </vt:lpstr>
      <vt:lpstr>Midbrain</vt:lpstr>
      <vt:lpstr>Midbrain </vt:lpstr>
      <vt:lpstr>INFERIOR VEIW OF BRAIN</vt:lpstr>
      <vt:lpstr>Internal Structure of Midbrain</vt:lpstr>
      <vt:lpstr>Transverse Section at Level of Inferior Colliculi</vt:lpstr>
      <vt:lpstr>Transverse Section at Level of Inferior Colliculi</vt:lpstr>
      <vt:lpstr>Transverse Section at Level of Inferior Colliculi</vt:lpstr>
      <vt:lpstr>Transverse Section at Level of Inferior Colliculi</vt:lpstr>
      <vt:lpstr>Transverse Section at Level of Superior  Colliculi</vt:lpstr>
      <vt:lpstr>Transverse Section at Level of Superior  Colliculi</vt:lpstr>
      <vt:lpstr>Transverse Section at Level of Superior  Colliculi</vt:lpstr>
      <vt:lpstr>Transverse Section at Level of Superior  Colliculi</vt:lpstr>
      <vt:lpstr>Blood supply of Midbrain</vt:lpstr>
      <vt:lpstr>Applied Anatomy </vt:lpstr>
      <vt:lpstr>Applied Anatomy </vt:lpstr>
      <vt:lpstr>Applied Anatomy </vt:lpstr>
      <vt:lpstr>Slide 20</vt:lpstr>
      <vt:lpstr>Slide 21</vt:lpstr>
      <vt:lpstr>External features </vt:lpstr>
      <vt:lpstr>LATERAL VEIW OF MIDBRAIN</vt:lpstr>
      <vt:lpstr>contd</vt:lpstr>
      <vt:lpstr>Slide 25</vt:lpstr>
      <vt:lpstr>Ventral aspect</vt:lpstr>
      <vt:lpstr>Slide 27</vt:lpstr>
      <vt:lpstr>Slide 28</vt:lpstr>
      <vt:lpstr>Slide 29</vt:lpstr>
      <vt:lpstr>  Internal structures</vt:lpstr>
      <vt:lpstr>Slide 31</vt:lpstr>
      <vt:lpstr>Slide 32</vt:lpstr>
      <vt:lpstr>Substantia nigra</vt:lpstr>
      <vt:lpstr>Slide 34</vt:lpstr>
      <vt:lpstr>Tegmentum at the inferior collicular level</vt:lpstr>
      <vt:lpstr>Slide 36</vt:lpstr>
      <vt:lpstr>Mesencepalic nucleus</vt:lpstr>
      <vt:lpstr>Superior cerebellar peduncle </vt:lpstr>
      <vt:lpstr>Tegmentum at the superior colliculi level</vt:lpstr>
      <vt:lpstr>T.S. AT INFERIOR COOLICULUS LEVEL</vt:lpstr>
      <vt:lpstr>Slide 41</vt:lpstr>
      <vt:lpstr>Slide 42</vt:lpstr>
      <vt:lpstr>Slide 43</vt:lpstr>
      <vt:lpstr>Connections of red nucleus</vt:lpstr>
      <vt:lpstr>Efferents </vt:lpstr>
      <vt:lpstr>Connections of red nucleus</vt:lpstr>
      <vt:lpstr>Inferior colliculus</vt:lpstr>
      <vt:lpstr>Connections </vt:lpstr>
      <vt:lpstr>Superior colliculus</vt:lpstr>
      <vt:lpstr>Connections of superior colliculus</vt:lpstr>
      <vt:lpstr>Connections of substantia</vt:lpstr>
      <vt:lpstr>APPLIED ANTOMY</vt:lpstr>
      <vt:lpstr>Slide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 brain</dc:title>
  <dc:creator>d'Raj</dc:creator>
  <cp:lastModifiedBy>LENOVO</cp:lastModifiedBy>
  <cp:revision>80</cp:revision>
  <dcterms:created xsi:type="dcterms:W3CDTF">2010-12-03T04:19:19Z</dcterms:created>
  <dcterms:modified xsi:type="dcterms:W3CDTF">2020-07-02T08:22:40Z</dcterms:modified>
</cp:coreProperties>
</file>