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532" r:id="rId2"/>
    <p:sldId id="274" r:id="rId3"/>
    <p:sldId id="342" r:id="rId4"/>
    <p:sldId id="275" r:id="rId5"/>
    <p:sldId id="345" r:id="rId6"/>
    <p:sldId id="344" r:id="rId7"/>
    <p:sldId id="346" r:id="rId8"/>
    <p:sldId id="347" r:id="rId9"/>
    <p:sldId id="348" r:id="rId10"/>
    <p:sldId id="353" r:id="rId11"/>
    <p:sldId id="276" r:id="rId12"/>
    <p:sldId id="354" r:id="rId13"/>
    <p:sldId id="277" r:id="rId14"/>
    <p:sldId id="482" r:id="rId15"/>
    <p:sldId id="278" r:id="rId16"/>
    <p:sldId id="279" r:id="rId17"/>
    <p:sldId id="280" r:id="rId18"/>
    <p:sldId id="281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FF00"/>
    <a:srgbClr val="FFFF00"/>
    <a:srgbClr val="00FFFF"/>
    <a:srgbClr val="DADF21"/>
    <a:srgbClr val="66FF33"/>
    <a:srgbClr val="FF3300"/>
    <a:srgbClr val="FF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120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E89DC91-64F8-4A3F-AD49-1F18A52037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69473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A0D8D72-FCB1-4183-8E51-097A49A2D0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024616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D7299-A81C-4F87-8DDF-847DF699A0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90750-C258-4A0E-868A-C02B81527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15892-FEE1-42BE-A8EC-DEFB2FC67B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8B2E2-E673-480B-B2C9-417A30AAF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F894C-CF25-4D97-81D0-114D5F917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5CFF9-18EE-45B8-A52D-869AEF83D8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05DC7-6E56-4E14-A277-4EAD702FA2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9DAE4-BEB2-4BE6-94B2-770EE65282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F43AA-0B29-4245-81C6-104BB1626A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95525-D5FB-4606-8D00-C68DA2210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2C62E-C529-4C89-AEEB-6381256D21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67D85-2407-47CB-9849-863B3D1F0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3E4A4-C60F-4401-A59C-1478094D07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62713B12-33A0-4D8C-80CF-6B0CCB1782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13.wav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4.wav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6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7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8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MEDICOLEGAL ASPECTS OF </a:t>
            </a:r>
            <a:r>
              <a:rPr lang="en-US" i="1" u="sng" dirty="0" smtClean="0">
                <a:solidFill>
                  <a:srgbClr val="FF0000"/>
                </a:solidFill>
              </a:rPr>
              <a:t>DEATH INVESTIGATION</a:t>
            </a:r>
            <a:endParaRPr lang="en-IN" i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                          DR KUNAL ANIMESH</a:t>
            </a:r>
          </a:p>
          <a:p>
            <a:r>
              <a:rPr lang="en-US" dirty="0" smtClean="0"/>
              <a:t>                                       MBBS, MD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25CFF9-18EE-45B8-A52D-869AEF83D8B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8839200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324600"/>
          </a:xfrm>
        </p:spPr>
        <p:txBody>
          <a:bodyPr/>
          <a:lstStyle/>
          <a:p>
            <a:pPr algn="just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2800" b="1" dirty="0" smtClean="0">
                <a:solidFill>
                  <a:srgbClr val="66FF33"/>
                </a:solidFill>
              </a:rPr>
              <a:t>Voluntarily:</a:t>
            </a:r>
          </a:p>
          <a:p>
            <a:pPr marL="9144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Seen in practitioners of Yoga or in Trance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2800" b="1" dirty="0" smtClean="0">
                <a:solidFill>
                  <a:srgbClr val="66FF33"/>
                </a:solidFill>
              </a:rPr>
              <a:t>Involuntarily:</a:t>
            </a:r>
          </a:p>
          <a:p>
            <a:pPr marL="914400" algn="just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Severe shock</a:t>
            </a:r>
          </a:p>
          <a:p>
            <a:pPr marL="914400" algn="just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Electrocution</a:t>
            </a:r>
          </a:p>
          <a:p>
            <a:pPr marL="914400" algn="just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Freezing of body &amp; Heatstroke</a:t>
            </a:r>
          </a:p>
          <a:p>
            <a:pPr marL="914400" algn="just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Poisoning with Barbiturates or Opiates</a:t>
            </a:r>
          </a:p>
          <a:p>
            <a:pPr marL="914400" algn="just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Newborns</a:t>
            </a:r>
          </a:p>
          <a:p>
            <a:pPr marL="914400" algn="just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Drowning</a:t>
            </a:r>
          </a:p>
          <a:p>
            <a:pPr marL="914400" algn="just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Epilepsy</a:t>
            </a:r>
          </a:p>
          <a:p>
            <a:pPr marL="914400" algn="just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Cholera &amp; hysteria</a:t>
            </a:r>
          </a:p>
          <a:p>
            <a:pPr marL="347472" algn="just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Death certificate should not be issued without an ECG or EEG record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A8A194-A8FF-4005-9771-7A058774BFD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b="1" dirty="0" smtClean="0">
                <a:solidFill>
                  <a:srgbClr val="FF3300"/>
                </a:solidFill>
              </a:rPr>
              <a:t/>
            </a:r>
            <a:br>
              <a:rPr lang="en-US" b="1" dirty="0" smtClean="0">
                <a:solidFill>
                  <a:srgbClr val="FF3300"/>
                </a:solidFill>
              </a:rPr>
            </a:br>
            <a:r>
              <a:rPr lang="en-US" sz="4000" b="1" dirty="0" smtClean="0">
                <a:solidFill>
                  <a:srgbClr val="FFC000"/>
                </a:solidFill>
              </a:rPr>
              <a:t>Early Changes</a:t>
            </a:r>
            <a:br>
              <a:rPr lang="en-US" sz="4000" b="1" dirty="0" smtClean="0">
                <a:solidFill>
                  <a:srgbClr val="FFC000"/>
                </a:solidFill>
              </a:rPr>
            </a:br>
            <a:endParaRPr lang="en-US" dirty="0" smtClean="0">
              <a:solidFill>
                <a:srgbClr val="FFC000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609600" indent="-609600" algn="just" eaLnBrk="1" hangingPunct="1">
              <a:buClr>
                <a:srgbClr val="00FFFF"/>
              </a:buClr>
              <a:buFontTx/>
              <a:buAutoNum type="arabicPeriod"/>
            </a:pPr>
            <a:r>
              <a:rPr lang="en-US" sz="2800" b="1" dirty="0" smtClean="0">
                <a:solidFill>
                  <a:srgbClr val="FFFF00"/>
                </a:solidFill>
              </a:rPr>
              <a:t>Changes in the Skin:</a:t>
            </a:r>
          </a:p>
          <a:p>
            <a:pPr marL="914400" lvl="1" indent="-533400" algn="just" eaLnBrk="1" hangingPunct="1">
              <a:buClr>
                <a:srgbClr val="00FFFF"/>
              </a:buClr>
            </a:pPr>
            <a:r>
              <a:rPr lang="en-US" dirty="0" smtClean="0">
                <a:solidFill>
                  <a:srgbClr val="66FF33"/>
                </a:solidFill>
              </a:rPr>
              <a:t>Facial pallor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marL="914400" lvl="1" indent="-533400" algn="just" eaLnBrk="1" hangingPunct="1">
              <a:buClr>
                <a:srgbClr val="00FFFF"/>
              </a:buClr>
            </a:pPr>
            <a:r>
              <a:rPr lang="en-GB" dirty="0" smtClean="0">
                <a:solidFill>
                  <a:schemeClr val="bg1"/>
                </a:solidFill>
              </a:rPr>
              <a:t>Skin becomes dull, waxy </a:t>
            </a:r>
            <a:r>
              <a:rPr lang="en-US" dirty="0" smtClean="0">
                <a:solidFill>
                  <a:schemeClr val="bg1"/>
                </a:solidFill>
              </a:rPr>
              <a:t>Pale &amp; ashy white </a:t>
            </a:r>
            <a:r>
              <a:rPr lang="en-GB" dirty="0" smtClean="0">
                <a:solidFill>
                  <a:schemeClr val="bg1"/>
                </a:solidFill>
              </a:rPr>
              <a:t>due to stoppage of peripheral circulation and drainage of blood from the capillaries &amp; small vessels.</a:t>
            </a:r>
            <a:endParaRPr lang="en-US" dirty="0" smtClean="0">
              <a:solidFill>
                <a:schemeClr val="bg1"/>
              </a:solidFill>
            </a:endParaRPr>
          </a:p>
          <a:p>
            <a:pPr marL="914400" lvl="1" indent="-533400" algn="just" eaLnBrk="1" hangingPunct="1">
              <a:buClr>
                <a:srgbClr val="00FFFF"/>
              </a:buClr>
            </a:pPr>
            <a:r>
              <a:rPr lang="en-US" dirty="0" smtClean="0">
                <a:solidFill>
                  <a:schemeClr val="bg1"/>
                </a:solidFill>
              </a:rPr>
              <a:t>Loss of elasticity </a:t>
            </a:r>
            <a:r>
              <a:rPr lang="en-GB" dirty="0" smtClean="0">
                <a:solidFill>
                  <a:schemeClr val="bg1"/>
                </a:solidFill>
              </a:rPr>
              <a:t>with decrease in the facial creases</a:t>
            </a:r>
          </a:p>
          <a:p>
            <a:pPr marL="914400" lvl="1" indent="-533400" algn="just" eaLnBrk="1" hangingPunct="1">
              <a:buClr>
                <a:srgbClr val="00FFFF"/>
              </a:buClr>
            </a:pPr>
            <a:r>
              <a:rPr lang="en-GB" dirty="0" smtClean="0">
                <a:solidFill>
                  <a:schemeClr val="bg1"/>
                </a:solidFill>
              </a:rPr>
              <a:t>The lips appear brownish, dry and hard due to drying.</a:t>
            </a:r>
          </a:p>
        </p:txBody>
      </p:sp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772E39-36AC-49B9-8829-DF928A2595DA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247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50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b="1" smtClean="0">
                <a:solidFill>
                  <a:srgbClr val="FF3300"/>
                </a:solidFill>
              </a:rPr>
              <a:t/>
            </a:r>
            <a:br>
              <a:rPr lang="en-US" b="1" smtClean="0">
                <a:solidFill>
                  <a:srgbClr val="FF3300"/>
                </a:solidFill>
              </a:rPr>
            </a:br>
            <a:r>
              <a:rPr lang="en-US" sz="4000" b="1" smtClean="0">
                <a:solidFill>
                  <a:srgbClr val="FFC000"/>
                </a:solidFill>
              </a:rPr>
              <a:t>Early Changes</a:t>
            </a:r>
            <a:br>
              <a:rPr lang="en-US" sz="4000" b="1" smtClean="0">
                <a:solidFill>
                  <a:srgbClr val="FFC000"/>
                </a:solidFill>
              </a:rPr>
            </a:br>
            <a:endParaRPr lang="en-US" smtClean="0">
              <a:solidFill>
                <a:srgbClr val="FFC000"/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/>
          <a:lstStyle/>
          <a:p>
            <a:pPr marL="609600" indent="-609600" algn="just" eaLnBrk="1" hangingPunct="1">
              <a:lnSpc>
                <a:spcPct val="90000"/>
              </a:lnSpc>
              <a:buClr>
                <a:srgbClr val="00FFFF"/>
              </a:buClr>
              <a:buFontTx/>
              <a:buAutoNum type="arabicPeriod" startAt="2"/>
            </a:pPr>
            <a:r>
              <a:rPr lang="en-US" sz="2800" b="1" dirty="0" smtClean="0">
                <a:solidFill>
                  <a:srgbClr val="FFFF00"/>
                </a:solidFill>
              </a:rPr>
              <a:t>Changes in the Eyes:</a:t>
            </a:r>
          </a:p>
          <a:p>
            <a:pPr marL="609600" indent="-609600" algn="just" eaLnBrk="1" hangingPunct="1">
              <a:lnSpc>
                <a:spcPct val="90000"/>
              </a:lnSpc>
              <a:buClr>
                <a:srgbClr val="00FFFF"/>
              </a:buClr>
            </a:pPr>
            <a:r>
              <a:rPr lang="en-US" sz="2800" dirty="0" smtClean="0">
                <a:solidFill>
                  <a:schemeClr val="bg1"/>
                </a:solidFill>
              </a:rPr>
              <a:t>Eyeballs softened.</a:t>
            </a:r>
          </a:p>
          <a:p>
            <a:pPr marL="609600" indent="-609600" algn="just" eaLnBrk="1" hangingPunct="1">
              <a:lnSpc>
                <a:spcPct val="90000"/>
              </a:lnSpc>
              <a:buClr>
                <a:srgbClr val="00FFFF"/>
              </a:buClr>
              <a:buFontTx/>
              <a:buAutoNum type="alphaLcPeriod"/>
            </a:pPr>
            <a:r>
              <a:rPr lang="en-US" sz="2800" b="1" dirty="0" smtClean="0">
                <a:solidFill>
                  <a:srgbClr val="66FF33"/>
                </a:solidFill>
              </a:rPr>
              <a:t>In cornea:</a:t>
            </a:r>
            <a:r>
              <a:rPr lang="en-US" sz="2800" dirty="0" smtClean="0">
                <a:solidFill>
                  <a:srgbClr val="66FF33"/>
                </a:solidFill>
              </a:rPr>
              <a:t>  </a:t>
            </a:r>
            <a:r>
              <a:rPr lang="en-US" sz="2800" dirty="0" smtClean="0">
                <a:solidFill>
                  <a:schemeClr val="bg1"/>
                </a:solidFill>
              </a:rPr>
              <a:t>* Loss of corneal reflex </a:t>
            </a:r>
          </a:p>
          <a:p>
            <a:pPr marL="609600" indent="-609600" algn="just" eaLnBrk="1" hangingPunct="1">
              <a:lnSpc>
                <a:spcPct val="90000"/>
              </a:lnSpc>
              <a:buClr>
                <a:srgbClr val="00FFFF"/>
              </a:buClr>
              <a:buFontTx/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                         * Loss of luster</a:t>
            </a:r>
          </a:p>
          <a:p>
            <a:pPr marL="609600" indent="-609600" algn="just" eaLnBrk="1" hangingPunct="1">
              <a:lnSpc>
                <a:spcPct val="90000"/>
              </a:lnSpc>
              <a:buClr>
                <a:srgbClr val="00FFFF"/>
              </a:buClr>
              <a:buFontTx/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                         *Opacity of cornea- due to drying</a:t>
            </a:r>
          </a:p>
          <a:p>
            <a:pPr marL="609600" indent="-609600" algn="just" eaLnBrk="1" hangingPunct="1">
              <a:lnSpc>
                <a:spcPct val="90000"/>
              </a:lnSpc>
              <a:buClr>
                <a:srgbClr val="00FFFF"/>
              </a:buClr>
              <a:buFontTx/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                                                    - within 15 minute.</a:t>
            </a:r>
          </a:p>
          <a:p>
            <a:pPr marL="609600" indent="-609600" algn="just" eaLnBrk="1" hangingPunct="1">
              <a:lnSpc>
                <a:spcPct val="90000"/>
              </a:lnSpc>
              <a:buClr>
                <a:srgbClr val="00FFFF"/>
              </a:buClr>
            </a:pPr>
            <a:r>
              <a:rPr lang="en-US" sz="2800" dirty="0" smtClean="0">
                <a:solidFill>
                  <a:schemeClr val="bg1"/>
                </a:solidFill>
              </a:rPr>
              <a:t>The rise in temperature &amp; humidity hastens the process whereas closed eyes delays it.</a:t>
            </a:r>
          </a:p>
          <a:p>
            <a:pPr marL="609600" indent="-609600" algn="just" eaLnBrk="1" hangingPunct="1">
              <a:lnSpc>
                <a:spcPct val="90000"/>
              </a:lnSpc>
              <a:buClr>
                <a:srgbClr val="00FFFF"/>
              </a:buClr>
              <a:buSzPct val="135000"/>
            </a:pPr>
            <a:r>
              <a:rPr lang="en-US" sz="2800" dirty="0" smtClean="0">
                <a:solidFill>
                  <a:schemeClr val="bg1"/>
                </a:solidFill>
              </a:rPr>
              <a:t>But cornea becomes permanently hazy after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rgbClr val="DADF21"/>
                </a:solidFill>
              </a:rPr>
              <a:t>about 10-12 </a:t>
            </a:r>
            <a:r>
              <a:rPr lang="en-US" sz="2800" dirty="0" smtClean="0">
                <a:solidFill>
                  <a:schemeClr val="bg1"/>
                </a:solidFill>
              </a:rPr>
              <a:t>hrs of death, due to decomposition.</a:t>
            </a:r>
          </a:p>
        </p:txBody>
      </p:sp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07B036-6311-401E-BAD6-A3A36B1DC31F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81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FA103F-4575-4AB5-9FDC-A4770FCA905A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09600"/>
            <a:ext cx="4572000" cy="5638800"/>
          </a:xfrm>
        </p:spPr>
        <p:txBody>
          <a:bodyPr/>
          <a:lstStyle/>
          <a:p>
            <a:pPr marL="609600" indent="-609600" eaLnBrk="1" hangingPunct="1">
              <a:buClr>
                <a:srgbClr val="00FFFF"/>
              </a:buClr>
              <a:buFontTx/>
              <a:buAutoNum type="alphaLcPeriod" startAt="2"/>
              <a:defRPr/>
            </a:pPr>
            <a:r>
              <a:rPr lang="en-US" sz="2600" b="1" dirty="0" smtClean="0">
                <a:solidFill>
                  <a:srgbClr val="66FF33"/>
                </a:solidFill>
              </a:rPr>
              <a:t>In Sclera:</a:t>
            </a:r>
            <a:r>
              <a:rPr lang="en-US" sz="2600" dirty="0" smtClean="0">
                <a:solidFill>
                  <a:srgbClr val="FFFF00"/>
                </a:solidFill>
              </a:rPr>
              <a:t>“Tache Noires” de la sclerotiques</a:t>
            </a:r>
            <a:endParaRPr lang="en-US" sz="2600" b="1" dirty="0" smtClean="0">
              <a:solidFill>
                <a:srgbClr val="66FF33"/>
              </a:solidFill>
            </a:endParaRPr>
          </a:p>
          <a:p>
            <a:pPr marL="347472" indent="-347472" algn="just" eaLnBrk="1" hangingPunct="1">
              <a:lnSpc>
                <a:spcPct val="90000"/>
              </a:lnSpc>
              <a:spcBef>
                <a:spcPts val="600"/>
              </a:spcBef>
              <a:buClr>
                <a:srgbClr val="00FFFF"/>
              </a:buClr>
              <a:buFont typeface="Wingdings" pitchFamily="2" charset="2"/>
              <a:buChar char="§"/>
              <a:defRPr/>
            </a:pPr>
            <a:r>
              <a:rPr lang="en-US" sz="2600" dirty="0" smtClean="0">
                <a:solidFill>
                  <a:schemeClr val="bg1"/>
                </a:solidFill>
              </a:rPr>
              <a:t>It is an early &amp; important sign of death</a:t>
            </a:r>
          </a:p>
          <a:p>
            <a:pPr marL="347472" indent="-347472" algn="just" eaLnBrk="1" hangingPunct="1">
              <a:lnSpc>
                <a:spcPct val="90000"/>
              </a:lnSpc>
              <a:spcBef>
                <a:spcPts val="600"/>
              </a:spcBef>
              <a:buClr>
                <a:srgbClr val="00FFFF"/>
              </a:buClr>
              <a:buFont typeface="Wingdings" pitchFamily="2" charset="2"/>
              <a:buChar char="§"/>
              <a:defRPr/>
            </a:pPr>
            <a:r>
              <a:rPr lang="en-US" sz="2600" dirty="0" smtClean="0">
                <a:solidFill>
                  <a:schemeClr val="bg1"/>
                </a:solidFill>
              </a:rPr>
              <a:t>If the eyelids are open for a few hrs after death, </a:t>
            </a:r>
          </a:p>
          <a:p>
            <a:pPr marL="347472" indent="-347472" algn="just" eaLnBrk="1" hangingPunct="1">
              <a:lnSpc>
                <a:spcPct val="90000"/>
              </a:lnSpc>
              <a:spcBef>
                <a:spcPts val="600"/>
              </a:spcBef>
              <a:buClr>
                <a:srgbClr val="00FFFF"/>
              </a:buClr>
              <a:buFont typeface="Wingdings" pitchFamily="2" charset="2"/>
              <a:buChar char="§"/>
              <a:defRPr/>
            </a:pPr>
            <a:r>
              <a:rPr lang="en-US" sz="2600" dirty="0" smtClean="0">
                <a:solidFill>
                  <a:schemeClr val="bg1"/>
                </a:solidFill>
              </a:rPr>
              <a:t>a film of cell debris &amp; mucus forms an yellow triangle of desiccated discoloration on sclera at each side of the iris. </a:t>
            </a:r>
          </a:p>
          <a:p>
            <a:pPr marL="347472" indent="-347472" algn="just" eaLnBrk="1" hangingPunct="1">
              <a:lnSpc>
                <a:spcPct val="90000"/>
              </a:lnSpc>
              <a:spcBef>
                <a:spcPts val="600"/>
              </a:spcBef>
              <a:buClr>
                <a:srgbClr val="00FFFF"/>
              </a:buClr>
              <a:buFont typeface="Wingdings" pitchFamily="2" charset="2"/>
              <a:buChar char="§"/>
              <a:defRPr/>
            </a:pPr>
            <a:r>
              <a:rPr lang="en-US" sz="2600" dirty="0" smtClean="0">
                <a:solidFill>
                  <a:schemeClr val="bg1"/>
                </a:solidFill>
              </a:rPr>
              <a:t>It becomes brown &amp; black  within 3-4 hrs. </a:t>
            </a:r>
          </a:p>
        </p:txBody>
      </p:sp>
      <p:pic>
        <p:nvPicPr>
          <p:cNvPr id="47108" name="Picture 7" descr="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0" y="990600"/>
            <a:ext cx="3581400" cy="4114800"/>
          </a:xfrm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08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Tache Noires” de la sclerotiques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8B2E2-E673-480B-B2C9-417A30AAF81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1418" r="1418"/>
          <a:stretch>
            <a:fillRect/>
          </a:stretch>
        </p:blipFill>
        <p:spPr bwMode="auto">
          <a:xfrm>
            <a:off x="1066800" y="1447800"/>
            <a:ext cx="694944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4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ABE864-B2DD-4CD5-B29D-B5340ADED715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304800"/>
            <a:ext cx="8305800" cy="6248400"/>
          </a:xfrm>
        </p:spPr>
        <p:txBody>
          <a:bodyPr/>
          <a:lstStyle/>
          <a:p>
            <a:pPr marL="609600" indent="-609600" algn="just" eaLnBrk="1" hangingPunct="1">
              <a:lnSpc>
                <a:spcPct val="90000"/>
              </a:lnSpc>
              <a:buClr>
                <a:srgbClr val="00FFFF"/>
              </a:buClr>
              <a:buFontTx/>
              <a:buAutoNum type="alphaLcPeriod" startAt="3"/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Pupils:</a:t>
            </a:r>
            <a:r>
              <a:rPr lang="en-US" sz="2600" b="1" dirty="0" smtClean="0">
                <a:solidFill>
                  <a:schemeClr val="bg1"/>
                </a:solidFill>
              </a:rPr>
              <a:t> </a:t>
            </a:r>
          </a:p>
          <a:p>
            <a:pPr marL="365760" indent="-365760" algn="just" eaLnBrk="1" hangingPunct="1">
              <a:lnSpc>
                <a:spcPct val="90000"/>
              </a:lnSpc>
              <a:buClr>
                <a:srgbClr val="00FFFF"/>
              </a:buClr>
              <a:defRPr/>
            </a:pPr>
            <a:r>
              <a:rPr lang="en-US" sz="2600" dirty="0" smtClean="0">
                <a:solidFill>
                  <a:schemeClr val="bg1"/>
                </a:solidFill>
              </a:rPr>
              <a:t>Are in mid-dilated position.</a:t>
            </a:r>
          </a:p>
          <a:p>
            <a:pPr marL="365760" indent="-365760" algn="just" eaLnBrk="1" hangingPunct="1">
              <a:lnSpc>
                <a:spcPct val="90000"/>
              </a:lnSpc>
              <a:buClr>
                <a:srgbClr val="00FFFF"/>
              </a:buClr>
              <a:defRPr/>
            </a:pPr>
            <a:r>
              <a:rPr lang="en-US" sz="2600" dirty="0" smtClean="0">
                <a:solidFill>
                  <a:schemeClr val="bg1"/>
                </a:solidFill>
              </a:rPr>
              <a:t>Normally, they are circular. But after death the shape can be changed due to loss of tone &amp; elasticity of ciliary muscles.</a:t>
            </a:r>
          </a:p>
          <a:p>
            <a:pPr marL="365760" indent="-365760" algn="just" eaLnBrk="1" hangingPunct="1">
              <a:lnSpc>
                <a:spcPct val="90000"/>
              </a:lnSpc>
              <a:buClr>
                <a:srgbClr val="00FFFF"/>
              </a:buClr>
              <a:defRPr/>
            </a:pPr>
            <a:r>
              <a:rPr lang="en-US" sz="2600" dirty="0" smtClean="0">
                <a:solidFill>
                  <a:schemeClr val="bg1"/>
                </a:solidFill>
              </a:rPr>
              <a:t>Moreover, size &amp; shape of the pupils of the two sides may be different.</a:t>
            </a:r>
          </a:p>
          <a:p>
            <a:pPr marL="365760" indent="-365760" algn="just" eaLnBrk="1" hangingPunct="1">
              <a:lnSpc>
                <a:spcPct val="90000"/>
              </a:lnSpc>
              <a:buClr>
                <a:srgbClr val="00FFFF"/>
              </a:buClr>
              <a:buSzPct val="135000"/>
              <a:defRPr/>
            </a:pPr>
            <a:r>
              <a:rPr lang="en-US" sz="2600" dirty="0" smtClean="0">
                <a:solidFill>
                  <a:schemeClr val="bg1"/>
                </a:solidFill>
              </a:rPr>
              <a:t>The pupils react to atropine &amp; eserine for about</a:t>
            </a:r>
            <a:br>
              <a:rPr lang="en-US" sz="2600" dirty="0" smtClean="0">
                <a:solidFill>
                  <a:schemeClr val="bg1"/>
                </a:solidFill>
              </a:rPr>
            </a:br>
            <a:r>
              <a:rPr lang="en-US" sz="2600" dirty="0" smtClean="0">
                <a:solidFill>
                  <a:schemeClr val="bg1"/>
                </a:solidFill>
              </a:rPr>
              <a:t> an hour after death, but they do not react to</a:t>
            </a:r>
            <a:br>
              <a:rPr lang="en-US" sz="2600" dirty="0" smtClean="0">
                <a:solidFill>
                  <a:schemeClr val="bg1"/>
                </a:solidFill>
              </a:rPr>
            </a:br>
            <a:r>
              <a:rPr lang="en-US" sz="2600" dirty="0" smtClean="0">
                <a:solidFill>
                  <a:schemeClr val="bg1"/>
                </a:solidFill>
              </a:rPr>
              <a:t> strong light.</a:t>
            </a:r>
          </a:p>
          <a:p>
            <a:pPr marL="609600" indent="-609600" algn="just" eaLnBrk="1" hangingPunct="1">
              <a:lnSpc>
                <a:spcPct val="90000"/>
              </a:lnSpc>
              <a:buClr>
                <a:srgbClr val="00FFFF"/>
              </a:buClr>
              <a:buFontTx/>
              <a:buAutoNum type="alphaLcPeriod" startAt="4"/>
              <a:defRPr/>
            </a:pPr>
            <a:r>
              <a:rPr lang="en-US" sz="2600" b="1" dirty="0" smtClean="0">
                <a:solidFill>
                  <a:srgbClr val="FFFF00"/>
                </a:solidFill>
              </a:rPr>
              <a:t>Intraocular Tension(IOT):</a:t>
            </a:r>
          </a:p>
          <a:p>
            <a:pPr marL="609600" indent="-609600" algn="just" eaLnBrk="1" hangingPunct="1">
              <a:lnSpc>
                <a:spcPct val="90000"/>
              </a:lnSpc>
              <a:buClr>
                <a:srgbClr val="00FFFF"/>
              </a:buClr>
              <a:defRPr/>
            </a:pPr>
            <a:r>
              <a:rPr lang="en-US" sz="2600" dirty="0" smtClean="0">
                <a:solidFill>
                  <a:schemeClr val="bg1"/>
                </a:solidFill>
              </a:rPr>
              <a:t>Eyes looks sunken, soften within minutes due to fall in IOT.</a:t>
            </a:r>
          </a:p>
          <a:p>
            <a:pPr marL="609600" indent="-609600" algn="just" eaLnBrk="1" hangingPunct="1">
              <a:lnSpc>
                <a:spcPct val="90000"/>
              </a:lnSpc>
              <a:buClr>
                <a:srgbClr val="00FFFF"/>
              </a:buClr>
              <a:buFontTx/>
              <a:buNone/>
              <a:defRPr/>
            </a:pPr>
            <a:r>
              <a:rPr lang="en-US" sz="2600" dirty="0" smtClean="0">
                <a:solidFill>
                  <a:schemeClr val="bg1"/>
                </a:solidFill>
              </a:rPr>
              <a:t>  During life 14 -25 gm             12 gm               3 gm</a:t>
            </a:r>
          </a:p>
          <a:p>
            <a:pPr marL="609600" indent="-609600" algn="just" eaLnBrk="1" hangingPunct="1">
              <a:lnSpc>
                <a:spcPct val="90000"/>
              </a:lnSpc>
              <a:buClr>
                <a:srgbClr val="00FFFF"/>
              </a:buClr>
              <a:buFontTx/>
              <a:buNone/>
              <a:defRPr/>
            </a:pPr>
            <a:r>
              <a:rPr lang="en-US" sz="2600" dirty="0" smtClean="0">
                <a:solidFill>
                  <a:schemeClr val="bg1"/>
                </a:solidFill>
              </a:rPr>
              <a:t>                                              </a:t>
            </a:r>
            <a:r>
              <a:rPr lang="en-US" sz="2000" dirty="0" smtClean="0">
                <a:solidFill>
                  <a:schemeClr val="bg1"/>
                </a:solidFill>
              </a:rPr>
              <a:t>(soon after death)        (½ hrs)</a:t>
            </a:r>
          </a:p>
          <a:p>
            <a:pPr marL="609600" indent="-609600" algn="just" eaLnBrk="1" hangingPunct="1">
              <a:lnSpc>
                <a:spcPct val="90000"/>
              </a:lnSpc>
              <a:buClr>
                <a:srgbClr val="00FFFF"/>
              </a:buClr>
              <a:buFontTx/>
              <a:buNone/>
              <a:defRPr/>
            </a:pPr>
            <a:r>
              <a:rPr lang="en-US" sz="2600" dirty="0" smtClean="0">
                <a:solidFill>
                  <a:schemeClr val="bg1"/>
                </a:solidFill>
              </a:rPr>
              <a:t>                  Nil at the end of 2hrs.</a:t>
            </a:r>
          </a:p>
          <a:p>
            <a:pPr marL="609600" indent="-609600" eaLnBrk="1" hangingPunct="1">
              <a:lnSpc>
                <a:spcPct val="90000"/>
              </a:lnSpc>
              <a:buClr>
                <a:srgbClr val="00FFFF"/>
              </a:buClr>
              <a:buFontTx/>
              <a:buNone/>
              <a:defRPr/>
            </a:pPr>
            <a:r>
              <a:rPr lang="en-US" sz="2600" dirty="0" smtClean="0">
                <a:solidFill>
                  <a:schemeClr val="bg1"/>
                </a:solidFill>
              </a:rPr>
              <a:t>                         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609600" indent="-609600" algn="just" eaLnBrk="1" hangingPunct="1">
              <a:lnSpc>
                <a:spcPct val="90000"/>
              </a:lnSpc>
              <a:buClr>
                <a:srgbClr val="00FFFF"/>
              </a:buClr>
              <a:buFontTx/>
              <a:buNone/>
              <a:defRPr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609600" indent="-609600" algn="just" eaLnBrk="1" hangingPunct="1">
              <a:lnSpc>
                <a:spcPct val="90000"/>
              </a:lnSpc>
              <a:buClr>
                <a:srgbClr val="00FFFF"/>
              </a:buClr>
              <a:buFontTx/>
              <a:buNone/>
              <a:defRPr/>
            </a:pPr>
            <a:endParaRPr 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48132" name="Line 3"/>
          <p:cNvSpPr>
            <a:spLocks noChangeShapeType="1"/>
          </p:cNvSpPr>
          <p:nvPr/>
        </p:nvSpPr>
        <p:spPr bwMode="auto">
          <a:xfrm>
            <a:off x="6019800" y="5791200"/>
            <a:ext cx="10668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133" name="Line 4"/>
          <p:cNvSpPr>
            <a:spLocks noChangeShapeType="1"/>
          </p:cNvSpPr>
          <p:nvPr/>
        </p:nvSpPr>
        <p:spPr bwMode="auto">
          <a:xfrm>
            <a:off x="914400" y="6629400"/>
            <a:ext cx="10668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134" name="Line 5"/>
          <p:cNvSpPr>
            <a:spLocks noChangeShapeType="1"/>
          </p:cNvSpPr>
          <p:nvPr/>
        </p:nvSpPr>
        <p:spPr bwMode="auto">
          <a:xfrm>
            <a:off x="3810000" y="5791200"/>
            <a:ext cx="10668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7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5576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5052B1-CBA1-4C8F-AB6A-88FA64EC415E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6172200"/>
          </a:xfrm>
        </p:spPr>
        <p:txBody>
          <a:bodyPr/>
          <a:lstStyle/>
          <a:p>
            <a:pPr marL="609600" indent="-609600" algn="just" eaLnBrk="1" hangingPunct="1">
              <a:buClr>
                <a:srgbClr val="00FFFF"/>
              </a:buClr>
              <a:buFontTx/>
              <a:buAutoNum type="alphaLcPeriod" startAt="5"/>
            </a:pPr>
            <a:r>
              <a:rPr lang="en-US" sz="2800" b="1" dirty="0" smtClean="0">
                <a:solidFill>
                  <a:srgbClr val="FFFF00"/>
                </a:solidFill>
              </a:rPr>
              <a:t>Retinal Vessels:</a:t>
            </a:r>
          </a:p>
          <a:p>
            <a:pPr marL="609600" indent="-609600" algn="just" eaLnBrk="1" hangingPunct="1">
              <a:lnSpc>
                <a:spcPct val="90000"/>
              </a:lnSpc>
              <a:spcBef>
                <a:spcPts val="600"/>
              </a:spcBef>
              <a:buClr>
                <a:srgbClr val="00FFFF"/>
              </a:buClr>
            </a:pPr>
            <a:r>
              <a:rPr lang="en-US" sz="2800" dirty="0" smtClean="0">
                <a:solidFill>
                  <a:schemeClr val="bg1"/>
                </a:solidFill>
              </a:rPr>
              <a:t>Fragmentation or segmentation (</a:t>
            </a:r>
            <a:r>
              <a:rPr lang="en-US" sz="2800" b="1" dirty="0" smtClean="0">
                <a:solidFill>
                  <a:srgbClr val="00FFFF"/>
                </a:solidFill>
              </a:rPr>
              <a:t>cattle trucking or shunting</a:t>
            </a:r>
            <a:r>
              <a:rPr lang="en-US" sz="2800" dirty="0" smtClean="0">
                <a:solidFill>
                  <a:schemeClr val="bg1"/>
                </a:solidFill>
              </a:rPr>
              <a:t>) of the blood columns appear within 10 seconds after death</a:t>
            </a:r>
            <a:r>
              <a:rPr lang="en-US" sz="2800" b="1" dirty="0" smtClean="0">
                <a:solidFill>
                  <a:srgbClr val="00FFFF"/>
                </a:solidFill>
              </a:rPr>
              <a:t>. </a:t>
            </a:r>
          </a:p>
          <a:p>
            <a:pPr marL="609600" indent="-609600" algn="just" eaLnBrk="1" hangingPunct="1">
              <a:lnSpc>
                <a:spcPct val="90000"/>
              </a:lnSpc>
              <a:spcBef>
                <a:spcPts val="600"/>
              </a:spcBef>
              <a:buClr>
                <a:srgbClr val="00FFFF"/>
              </a:buClr>
            </a:pPr>
            <a:r>
              <a:rPr lang="en-US" sz="2800" dirty="0" smtClean="0">
                <a:solidFill>
                  <a:schemeClr val="bg1"/>
                </a:solidFill>
              </a:rPr>
              <a:t>It persists for about an hour. </a:t>
            </a:r>
            <a:r>
              <a:rPr lang="en-US" sz="2800" b="1" dirty="0" smtClean="0">
                <a:solidFill>
                  <a:srgbClr val="00FFFF"/>
                </a:solidFill>
              </a:rPr>
              <a:t>(Kevorkian sign)</a:t>
            </a:r>
          </a:p>
          <a:p>
            <a:pPr marL="609600" indent="-609600" algn="just" eaLnBrk="1" hangingPunct="1">
              <a:lnSpc>
                <a:spcPct val="90000"/>
              </a:lnSpc>
              <a:spcBef>
                <a:spcPts val="600"/>
              </a:spcBef>
              <a:buClr>
                <a:srgbClr val="00FFFF"/>
              </a:buClr>
              <a:buFontTx/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**</a:t>
            </a:r>
            <a:r>
              <a:rPr lang="en-US" sz="2800" dirty="0" smtClean="0">
                <a:solidFill>
                  <a:srgbClr val="66FF33"/>
                </a:solidFill>
              </a:rPr>
              <a:t> This is considered a most reliable sign of death. </a:t>
            </a:r>
          </a:p>
          <a:p>
            <a:pPr marL="609600" indent="-609600" algn="just" eaLnBrk="1" hangingPunct="1">
              <a:lnSpc>
                <a:spcPct val="90000"/>
              </a:lnSpc>
              <a:spcBef>
                <a:spcPts val="600"/>
              </a:spcBef>
              <a:buClr>
                <a:srgbClr val="00FFFF"/>
              </a:buClr>
            </a:pPr>
            <a:r>
              <a:rPr lang="en-US" sz="2800" dirty="0" smtClean="0">
                <a:solidFill>
                  <a:srgbClr val="FFC000"/>
                </a:solidFill>
              </a:rPr>
              <a:t>Retina pale – 2 hrs.</a:t>
            </a:r>
          </a:p>
          <a:p>
            <a:pPr marL="609600" indent="-609600" algn="just" eaLnBrk="1" hangingPunct="1">
              <a:lnSpc>
                <a:spcPct val="90000"/>
              </a:lnSpc>
              <a:spcBef>
                <a:spcPts val="600"/>
              </a:spcBef>
              <a:buClr>
                <a:srgbClr val="00FFFF"/>
              </a:buClr>
            </a:pPr>
            <a:r>
              <a:rPr lang="en-US" sz="2800" dirty="0" smtClean="0">
                <a:solidFill>
                  <a:srgbClr val="FFC000"/>
                </a:solidFill>
              </a:rPr>
              <a:t>Optic disc blurred – 7-10 hrs</a:t>
            </a:r>
          </a:p>
          <a:p>
            <a:pPr marL="609600" indent="-609600" algn="just" eaLnBrk="1" hangingPunct="1">
              <a:buClr>
                <a:srgbClr val="00FFFF"/>
              </a:buClr>
              <a:buFontTx/>
              <a:buAutoNum type="alphaLcPeriod" startAt="6"/>
            </a:pPr>
            <a:r>
              <a:rPr lang="en-US" sz="2800" b="1" dirty="0" smtClean="0">
                <a:solidFill>
                  <a:srgbClr val="FFFF00"/>
                </a:solidFill>
              </a:rPr>
              <a:t>Chemical Changes:</a:t>
            </a:r>
          </a:p>
          <a:p>
            <a:pPr marL="609600" indent="-609600" algn="just" eaLnBrk="1" hangingPunct="1">
              <a:buClr>
                <a:srgbClr val="00FFFF"/>
              </a:buClr>
              <a:buFontTx/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        K</a:t>
            </a:r>
            <a:r>
              <a:rPr lang="en-US" sz="2800" baseline="30000" dirty="0" smtClean="0">
                <a:solidFill>
                  <a:schemeClr val="bg1"/>
                </a:solidFill>
              </a:rPr>
              <a:t>+ </a:t>
            </a:r>
            <a:r>
              <a:rPr lang="en-US" sz="2800" dirty="0" smtClean="0">
                <a:solidFill>
                  <a:schemeClr val="bg1"/>
                </a:solidFill>
              </a:rPr>
              <a:t>in vitreous humour up to </a:t>
            </a:r>
            <a:r>
              <a:rPr lang="en-US" sz="2400" dirty="0" smtClean="0">
                <a:solidFill>
                  <a:schemeClr val="bg1"/>
                </a:solidFill>
              </a:rPr>
              <a:t>100 </a:t>
            </a:r>
            <a:r>
              <a:rPr lang="en-US" sz="2800" dirty="0" smtClean="0">
                <a:solidFill>
                  <a:schemeClr val="bg1"/>
                </a:solidFill>
              </a:rPr>
              <a:t>hrs after death.</a:t>
            </a:r>
          </a:p>
          <a:p>
            <a:pPr marL="609600" indent="-609600" algn="just" eaLnBrk="1" hangingPunct="1">
              <a:buClr>
                <a:srgbClr val="00FFFF"/>
              </a:buCl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FF00"/>
                </a:solidFill>
              </a:rPr>
              <a:t>Changes in the eyes other than those in </a:t>
            </a:r>
            <a:r>
              <a:rPr lang="en-US" sz="2400" b="1" dirty="0" smtClean="0">
                <a:solidFill>
                  <a:srgbClr val="66FF33"/>
                </a:solidFill>
              </a:rPr>
              <a:t>retina &amp; vitreous humour </a:t>
            </a:r>
            <a:r>
              <a:rPr lang="en-US" sz="2400" b="1" dirty="0" smtClean="0">
                <a:solidFill>
                  <a:srgbClr val="FFFF00"/>
                </a:solidFill>
              </a:rPr>
              <a:t>are less important for estimation of time since death</a:t>
            </a:r>
          </a:p>
        </p:txBody>
      </p:sp>
      <p:sp>
        <p:nvSpPr>
          <p:cNvPr id="49156" name="AutoShape 8"/>
          <p:cNvSpPr>
            <a:spLocks noChangeArrowheads="1"/>
          </p:cNvSpPr>
          <p:nvPr/>
        </p:nvSpPr>
        <p:spPr bwMode="auto">
          <a:xfrm>
            <a:off x="990600" y="4648200"/>
            <a:ext cx="228600" cy="304800"/>
          </a:xfrm>
          <a:prstGeom prst="up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460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3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715962"/>
          </a:xfrm>
        </p:spPr>
        <p:txBody>
          <a:bodyPr/>
          <a:lstStyle/>
          <a:p>
            <a:r>
              <a:rPr lang="en-US" b="1" smtClean="0">
                <a:solidFill>
                  <a:srgbClr val="FFC000"/>
                </a:solidFill>
              </a:rPr>
              <a:t/>
            </a:r>
            <a:br>
              <a:rPr lang="en-US" b="1" smtClean="0">
                <a:solidFill>
                  <a:srgbClr val="FFC000"/>
                </a:solidFill>
              </a:rPr>
            </a:br>
            <a:r>
              <a:rPr lang="en-US" sz="4000" b="1" smtClean="0">
                <a:solidFill>
                  <a:srgbClr val="FFC000"/>
                </a:solidFill>
              </a:rPr>
              <a:t>Early Changes</a:t>
            </a:r>
            <a:br>
              <a:rPr lang="en-US" sz="4000" b="1" smtClean="0">
                <a:solidFill>
                  <a:srgbClr val="FFC000"/>
                </a:solidFill>
              </a:rPr>
            </a:br>
            <a:endParaRPr lang="en-US" smtClean="0"/>
          </a:p>
        </p:txBody>
      </p:sp>
      <p:sp>
        <p:nvSpPr>
          <p:cNvPr id="48131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 marL="609600" indent="-609600" algn="just" eaLnBrk="1" hangingPunct="1">
              <a:buClr>
                <a:srgbClr val="00FFFF"/>
              </a:buClr>
              <a:buFontTx/>
              <a:buAutoNum type="arabicPeriod" startAt="3"/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Primary Flaccidity of Muscles:</a:t>
            </a:r>
            <a:endParaRPr lang="en-US" b="1" dirty="0" smtClean="0">
              <a:solidFill>
                <a:srgbClr val="FFFF00"/>
              </a:solidFill>
            </a:endParaRPr>
          </a:p>
          <a:p>
            <a:pPr marL="347472" indent="-347472" algn="just"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All the muscles of the body loose their tonicity, begin to relax soon after death. </a:t>
            </a:r>
          </a:p>
          <a:p>
            <a:pPr marL="347472" indent="-347472" algn="just"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During this stage, death is only somatic.</a:t>
            </a:r>
          </a:p>
          <a:p>
            <a:pPr marL="347472" indent="-347472" algn="just"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It lasts for 2-3 hrs.</a:t>
            </a:r>
          </a:p>
          <a:p>
            <a:pPr marL="347472" indent="-347472" algn="just" eaLnBrk="1" hangingPunct="1">
              <a:lnSpc>
                <a:spcPct val="90000"/>
              </a:lnSpc>
              <a:spcBef>
                <a:spcPts val="600"/>
              </a:spcBef>
              <a:buClr>
                <a:srgbClr val="00FFFF"/>
              </a:buClr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Lower jaw falls, loose tension, </a:t>
            </a:r>
            <a:r>
              <a:rPr lang="en-GB" sz="2800" dirty="0" smtClean="0">
                <a:solidFill>
                  <a:schemeClr val="bg1"/>
                </a:solidFill>
              </a:rPr>
              <a:t>When we lift the hand it falls flat and flab </a:t>
            </a:r>
            <a:r>
              <a:rPr lang="en-US" sz="2800" dirty="0" smtClean="0">
                <a:solidFill>
                  <a:schemeClr val="bg1"/>
                </a:solidFill>
              </a:rPr>
              <a:t>and joints are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flexible.</a:t>
            </a:r>
          </a:p>
          <a:p>
            <a:pPr marL="347472" indent="-347472" algn="just" eaLnBrk="1" hangingPunct="1">
              <a:lnSpc>
                <a:spcPct val="90000"/>
              </a:lnSpc>
              <a:spcBef>
                <a:spcPts val="600"/>
              </a:spcBef>
              <a:buClr>
                <a:srgbClr val="00FFFF"/>
              </a:buClr>
              <a:buFont typeface="Wingdings" pitchFamily="2" charset="2"/>
              <a:buChar char="§"/>
              <a:defRPr/>
            </a:pPr>
            <a:r>
              <a:rPr lang="en-GB" sz="2800" dirty="0" smtClean="0">
                <a:solidFill>
                  <a:schemeClr val="bg1"/>
                </a:solidFill>
              </a:rPr>
              <a:t>The sphincters relax and can cause defecation and urination, seminal emission and so on.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ACF54C-99A4-4DCF-BB74-E4BDC9E52997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1E041E-BF92-4E5F-8619-7F370FD23A8D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486400"/>
          </a:xfrm>
        </p:spPr>
        <p:txBody>
          <a:bodyPr/>
          <a:lstStyle/>
          <a:p>
            <a:pPr algn="just" eaLnBrk="1" hangingPunct="1">
              <a:buClr>
                <a:srgbClr val="00FFFF"/>
              </a:buClr>
            </a:pPr>
            <a:r>
              <a:rPr lang="en-US" sz="2800" dirty="0" smtClean="0">
                <a:solidFill>
                  <a:schemeClr val="bg1"/>
                </a:solidFill>
              </a:rPr>
              <a:t>Body flattens over areas which are in contact with the surface on which it rests. </a:t>
            </a:r>
            <a:r>
              <a:rPr lang="en-US" sz="2800" b="1" dirty="0" smtClean="0">
                <a:solidFill>
                  <a:srgbClr val="FFFF00"/>
                </a:solidFill>
              </a:rPr>
              <a:t>(contact flattening).</a:t>
            </a:r>
          </a:p>
          <a:p>
            <a:pPr algn="just" eaLnBrk="1" hangingPunct="1">
              <a:buClr>
                <a:srgbClr val="00FFFF"/>
              </a:buClr>
            </a:pPr>
            <a:r>
              <a:rPr lang="en-US" sz="2800" dirty="0" smtClean="0">
                <a:solidFill>
                  <a:schemeClr val="bg1"/>
                </a:solidFill>
              </a:rPr>
              <a:t>This relaxation due to high ATP content which permits splitting of Actin – myosin cross-bridges.</a:t>
            </a:r>
          </a:p>
          <a:p>
            <a:pPr algn="just" eaLnBrk="1" hangingPunct="1">
              <a:buClr>
                <a:srgbClr val="00FFFF"/>
              </a:buClr>
            </a:pPr>
            <a:endParaRPr lang="en-US" sz="1400" dirty="0" smtClean="0">
              <a:solidFill>
                <a:schemeClr val="bg1"/>
              </a:solidFill>
            </a:endParaRPr>
          </a:p>
          <a:p>
            <a:pPr algn="just" eaLnBrk="1" hangingPunct="1">
              <a:buClr>
                <a:srgbClr val="00FFFF"/>
              </a:buClr>
              <a:buFont typeface="Wingdings" pitchFamily="2" charset="2"/>
              <a:buChar char="«"/>
            </a:pPr>
            <a:r>
              <a:rPr lang="en-US" sz="2800" dirty="0" smtClean="0">
                <a:solidFill>
                  <a:schemeClr val="bg1"/>
                </a:solidFill>
              </a:rPr>
              <a:t> Muscular irritability .</a:t>
            </a:r>
          </a:p>
          <a:p>
            <a:pPr algn="just" eaLnBrk="1" hangingPunct="1">
              <a:buClr>
                <a:srgbClr val="00FFFF"/>
              </a:buClr>
              <a:buFont typeface="Wingdings" pitchFamily="2" charset="2"/>
              <a:buChar char="«"/>
            </a:pPr>
            <a:r>
              <a:rPr lang="en-US" sz="2800" dirty="0" smtClean="0">
                <a:solidFill>
                  <a:schemeClr val="bg1"/>
                </a:solidFill>
              </a:rPr>
              <a:t> Response to mechanical or electrical stimuli persist.</a:t>
            </a:r>
          </a:p>
          <a:p>
            <a:pPr algn="just" eaLnBrk="1" hangingPunct="1">
              <a:buClr>
                <a:srgbClr val="00FFFF"/>
              </a:buClr>
              <a:buFont typeface="Wingdings" pitchFamily="2" charset="2"/>
              <a:buChar char="«"/>
            </a:pPr>
            <a:r>
              <a:rPr lang="en-US" sz="2800" dirty="0" smtClean="0">
                <a:solidFill>
                  <a:schemeClr val="bg1"/>
                </a:solidFill>
              </a:rPr>
              <a:t> Pupils – react to atropine or physiostigmine.</a:t>
            </a:r>
          </a:p>
          <a:p>
            <a:pPr algn="just" eaLnBrk="1" hangingPunct="1">
              <a:buClr>
                <a:srgbClr val="00FFFF"/>
              </a:buClr>
              <a:buFont typeface="Wingdings" pitchFamily="2" charset="2"/>
              <a:buChar char="«"/>
            </a:pPr>
            <a:r>
              <a:rPr lang="en-US" sz="2800" dirty="0" smtClean="0">
                <a:solidFill>
                  <a:schemeClr val="bg1"/>
                </a:solidFill>
              </a:rPr>
              <a:t> Muscle protoplasm is slightly alkaline. 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DBE93-D63E-4756-B973-7F99DFA81F66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848600" cy="838200"/>
          </a:xfrm>
        </p:spPr>
        <p:txBody>
          <a:bodyPr/>
          <a:lstStyle/>
          <a:p>
            <a:pPr eaLnBrk="1" hangingPunct="1">
              <a:buClr>
                <a:srgbClr val="00FFFF"/>
              </a:buClr>
            </a:pPr>
            <a:r>
              <a:rPr lang="en-US" sz="4000" b="1" dirty="0" smtClean="0">
                <a:solidFill>
                  <a:srgbClr val="FFFF00"/>
                </a:solidFill>
              </a:rPr>
              <a:t>Postmortem Changes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696200" cy="5105400"/>
          </a:xfrm>
        </p:spPr>
        <p:txBody>
          <a:bodyPr/>
          <a:lstStyle/>
          <a:p>
            <a:pPr marL="609600" indent="-609600" algn="just" eaLnBrk="1" hangingPunct="1">
              <a:buClr>
                <a:srgbClr val="00FFFF"/>
              </a:buClr>
            </a:pPr>
            <a:r>
              <a:rPr lang="en-US" sz="2800" b="1" smtClean="0">
                <a:solidFill>
                  <a:srgbClr val="00FFFF"/>
                </a:solidFill>
              </a:rPr>
              <a:t>Changes after death or signs of death</a:t>
            </a:r>
          </a:p>
          <a:p>
            <a:pPr marL="609600" indent="-609600" algn="just" eaLnBrk="1" hangingPunct="1">
              <a:buClr>
                <a:srgbClr val="FFFF00"/>
              </a:buClr>
              <a:buFontTx/>
              <a:buAutoNum type="alphaUcPeriod"/>
            </a:pPr>
            <a:r>
              <a:rPr lang="en-US" sz="2800" b="1" smtClean="0">
                <a:solidFill>
                  <a:srgbClr val="FFFF00"/>
                </a:solidFill>
              </a:rPr>
              <a:t>Immediate changes</a:t>
            </a:r>
          </a:p>
          <a:p>
            <a:pPr marL="609600" indent="-609600" algn="just" eaLnBrk="1" hangingPunct="1">
              <a:buClr>
                <a:srgbClr val="FFFF00"/>
              </a:buClr>
              <a:buFontTx/>
              <a:buAutoNum type="alphaUcPeriod"/>
            </a:pPr>
            <a:r>
              <a:rPr lang="en-US" sz="2800" b="1" smtClean="0">
                <a:solidFill>
                  <a:srgbClr val="FFFF00"/>
                </a:solidFill>
              </a:rPr>
              <a:t>Early Changes</a:t>
            </a:r>
          </a:p>
          <a:p>
            <a:pPr marL="609600" indent="-609600" algn="just" eaLnBrk="1" hangingPunct="1">
              <a:buClr>
                <a:srgbClr val="FFFF00"/>
              </a:buClr>
              <a:buFontTx/>
              <a:buAutoNum type="alphaUcPeriod"/>
            </a:pPr>
            <a:r>
              <a:rPr lang="en-US" sz="2800" b="1" smtClean="0">
                <a:solidFill>
                  <a:srgbClr val="FFFF00"/>
                </a:solidFill>
              </a:rPr>
              <a:t>Late changes</a:t>
            </a:r>
          </a:p>
          <a:p>
            <a:pPr marL="609600" indent="-609600" algn="just" eaLnBrk="1" hangingPunct="1">
              <a:lnSpc>
                <a:spcPct val="90000"/>
              </a:lnSpc>
              <a:buClr>
                <a:srgbClr val="FFFF00"/>
              </a:buClr>
              <a:buFontTx/>
              <a:buNone/>
            </a:pPr>
            <a:endParaRPr lang="en-US" sz="2800" b="1" smtClean="0">
              <a:solidFill>
                <a:srgbClr val="FFFF00"/>
              </a:solidFill>
            </a:endParaRPr>
          </a:p>
          <a:p>
            <a:pPr marL="609600" indent="-609600" algn="just" eaLnBrk="1" hangingPunct="1">
              <a:lnSpc>
                <a:spcPct val="90000"/>
              </a:lnSpc>
              <a:buClr>
                <a:srgbClr val="FFFF00"/>
              </a:buClr>
              <a:buFontTx/>
              <a:buAutoNum type="alphaUcPeriod"/>
            </a:pPr>
            <a:r>
              <a:rPr lang="en-US" sz="2800" b="1" smtClean="0">
                <a:solidFill>
                  <a:srgbClr val="FFFF00"/>
                </a:solidFill>
              </a:rPr>
              <a:t>Immediate Changes:</a:t>
            </a:r>
          </a:p>
          <a:p>
            <a:pPr marL="609600" indent="-609600" algn="just"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§"/>
            </a:pPr>
            <a:r>
              <a:rPr lang="en-US" sz="2800" smtClean="0">
                <a:solidFill>
                  <a:schemeClr val="bg1"/>
                </a:solidFill>
              </a:rPr>
              <a:t>Unconsciousness</a:t>
            </a:r>
          </a:p>
          <a:p>
            <a:pPr marL="609600" indent="-609600" algn="just"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§"/>
            </a:pPr>
            <a:r>
              <a:rPr lang="en-US" sz="2800" smtClean="0">
                <a:solidFill>
                  <a:schemeClr val="bg1"/>
                </a:solidFill>
              </a:rPr>
              <a:t>Loss of reflexes</a:t>
            </a:r>
          </a:p>
          <a:p>
            <a:pPr marL="609600" indent="-609600" algn="just"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§"/>
            </a:pPr>
            <a:r>
              <a:rPr lang="en-US" sz="2800" smtClean="0">
                <a:solidFill>
                  <a:schemeClr val="bg1"/>
                </a:solidFill>
              </a:rPr>
              <a:t>Permanent cessation of circulation</a:t>
            </a:r>
          </a:p>
          <a:p>
            <a:pPr marL="609600" indent="-609600" algn="just"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§"/>
            </a:pPr>
            <a:r>
              <a:rPr lang="en-US" sz="2800" smtClean="0">
                <a:solidFill>
                  <a:schemeClr val="bg1"/>
                </a:solidFill>
              </a:rPr>
              <a:t>Permanent cessation of respiration</a:t>
            </a:r>
            <a:endParaRPr lang="en-US" sz="2800" b="1" smtClean="0">
              <a:solidFill>
                <a:srgbClr val="FFFF00"/>
              </a:solidFill>
            </a:endParaRPr>
          </a:p>
          <a:p>
            <a:pPr marL="609600" indent="-609600" algn="just" eaLnBrk="1" hangingPunct="1">
              <a:buClr>
                <a:srgbClr val="FFFF00"/>
              </a:buClr>
              <a:buFontTx/>
              <a:buNone/>
            </a:pPr>
            <a:endParaRPr lang="en-US" b="1" smtClean="0">
              <a:solidFill>
                <a:srgbClr val="FFFF00"/>
              </a:solidFill>
            </a:endParaRPr>
          </a:p>
          <a:p>
            <a:pPr marL="609600" indent="-609600" algn="just" eaLnBrk="1" hangingPunct="1">
              <a:buClr>
                <a:srgbClr val="FFFF00"/>
              </a:buClr>
              <a:buFontTx/>
              <a:buNone/>
            </a:pPr>
            <a:endParaRPr lang="en-US" sz="2800" b="1" smtClean="0">
              <a:solidFill>
                <a:srgbClr val="FFFF00"/>
              </a:solidFill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8643966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8BB98C-22D3-4305-918B-77C313C79D9F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848600" cy="838200"/>
          </a:xfrm>
        </p:spPr>
        <p:txBody>
          <a:bodyPr/>
          <a:lstStyle/>
          <a:p>
            <a:pPr eaLnBrk="1" hangingPunct="1">
              <a:buClr>
                <a:srgbClr val="00FFFF"/>
              </a:buClr>
            </a:pPr>
            <a:r>
              <a:rPr lang="en-US" sz="4000" b="1" smtClean="0">
                <a:solidFill>
                  <a:srgbClr val="FFFF00"/>
                </a:solidFill>
              </a:rPr>
              <a:t>Postmortem Changes</a:t>
            </a:r>
            <a:endParaRPr lang="en-US" sz="3600" smtClean="0">
              <a:solidFill>
                <a:schemeClr val="bg1"/>
              </a:solidFill>
            </a:endParaRP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7848600" cy="5334000"/>
          </a:xfrm>
        </p:spPr>
        <p:txBody>
          <a:bodyPr/>
          <a:lstStyle/>
          <a:p>
            <a:pPr marL="609600" indent="-609600" algn="just" eaLnBrk="1" hangingPunct="1">
              <a:lnSpc>
                <a:spcPct val="90000"/>
              </a:lnSpc>
              <a:buClr>
                <a:srgbClr val="FFFF00"/>
              </a:buClr>
              <a:buFontTx/>
              <a:buAutoNum type="alphaUcPeriod" startAt="2"/>
            </a:pPr>
            <a:r>
              <a:rPr lang="en-US" sz="2800" b="1" dirty="0" smtClean="0">
                <a:solidFill>
                  <a:srgbClr val="FFFF00"/>
                </a:solidFill>
              </a:rPr>
              <a:t>Early Changes:</a:t>
            </a:r>
          </a:p>
          <a:p>
            <a:pPr marL="609600" indent="-609600" algn="just" eaLnBrk="1" hangingPunct="1">
              <a:lnSpc>
                <a:spcPct val="90000"/>
              </a:lnSpc>
              <a:buClr>
                <a:srgbClr val="00FFFF"/>
              </a:buClr>
              <a:buFontTx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Changes in skin </a:t>
            </a:r>
          </a:p>
          <a:p>
            <a:pPr marL="609600" indent="-609600" algn="just" eaLnBrk="1" hangingPunct="1">
              <a:lnSpc>
                <a:spcPct val="90000"/>
              </a:lnSpc>
              <a:buClr>
                <a:srgbClr val="00FFFF"/>
              </a:buClr>
              <a:buFontTx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Changes in the eye</a:t>
            </a:r>
          </a:p>
          <a:p>
            <a:pPr marL="609600" indent="-609600" algn="just" eaLnBrk="1" hangingPunct="1">
              <a:lnSpc>
                <a:spcPct val="90000"/>
              </a:lnSpc>
              <a:buClr>
                <a:srgbClr val="00FFFF"/>
              </a:buClr>
              <a:buFontTx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Primary flaccidity of muscles </a:t>
            </a:r>
          </a:p>
          <a:p>
            <a:pPr marL="609600" indent="-609600" algn="just" eaLnBrk="1" hangingPunct="1">
              <a:lnSpc>
                <a:spcPct val="90000"/>
              </a:lnSpc>
              <a:buClr>
                <a:srgbClr val="00FFFF"/>
              </a:buClr>
              <a:buFontTx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Cooling of the body</a:t>
            </a:r>
          </a:p>
          <a:p>
            <a:pPr marL="609600" indent="-609600" algn="just" eaLnBrk="1" hangingPunct="1">
              <a:lnSpc>
                <a:spcPct val="90000"/>
              </a:lnSpc>
              <a:buClr>
                <a:srgbClr val="00FFFF"/>
              </a:buClr>
              <a:buFontTx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Post mortem staining</a:t>
            </a:r>
          </a:p>
          <a:p>
            <a:pPr marL="609600" indent="-609600" algn="just" eaLnBrk="1" hangingPunct="1">
              <a:lnSpc>
                <a:spcPct val="90000"/>
              </a:lnSpc>
              <a:buClr>
                <a:srgbClr val="00FFFF"/>
              </a:buClr>
              <a:buFontTx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Rigor mortis </a:t>
            </a:r>
          </a:p>
          <a:p>
            <a:pPr marL="609600" indent="-609600" algn="just" eaLnBrk="1" hangingPunct="1">
              <a:buClr>
                <a:srgbClr val="FFFF00"/>
              </a:buClr>
              <a:buFontTx/>
              <a:buAutoNum type="alphaUcPeriod" startAt="3"/>
            </a:pPr>
            <a:r>
              <a:rPr lang="en-US" sz="2800" b="1" dirty="0" smtClean="0">
                <a:solidFill>
                  <a:srgbClr val="FFFF00"/>
                </a:solidFill>
              </a:rPr>
              <a:t>Late changes:</a:t>
            </a:r>
          </a:p>
          <a:p>
            <a:pPr marL="609600" indent="-609600" algn="just" eaLnBrk="1" hangingPunct="1">
              <a:buClr>
                <a:srgbClr val="00FFFF"/>
              </a:buClr>
              <a:buFontTx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Putrefaction</a:t>
            </a:r>
          </a:p>
          <a:p>
            <a:pPr marL="609600" indent="-609600" algn="just" eaLnBrk="1" hangingPunct="1">
              <a:buClr>
                <a:srgbClr val="00FFFF"/>
              </a:buClr>
              <a:buFontTx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Adipocere formation</a:t>
            </a:r>
          </a:p>
          <a:p>
            <a:pPr marL="609600" indent="-609600" algn="just" eaLnBrk="1" hangingPunct="1">
              <a:buClr>
                <a:srgbClr val="00FFFF"/>
              </a:buClr>
              <a:buFontTx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Mummification</a:t>
            </a:r>
          </a:p>
          <a:p>
            <a:pPr marL="609600" indent="-609600" algn="just"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§"/>
            </a:pPr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z="3600" b="1" smtClean="0">
                <a:solidFill>
                  <a:srgbClr val="FFC000"/>
                </a:solidFill>
              </a:rPr>
              <a:t>Immediate Changes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305800" cy="4906963"/>
          </a:xfrm>
        </p:spPr>
        <p:txBody>
          <a:bodyPr/>
          <a:lstStyle/>
          <a:p>
            <a:pPr algn="just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Unconsciousness &amp; loss of reflexes:</a:t>
            </a:r>
          </a:p>
          <a:p>
            <a:pPr marL="548640" algn="just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Complete loss of response to sensation, i.e. touch, pain, temperature, etc.</a:t>
            </a:r>
          </a:p>
          <a:p>
            <a:pPr marL="548640" algn="just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Loss of voluntary power to move.</a:t>
            </a:r>
          </a:p>
          <a:p>
            <a:pPr marL="548640" algn="just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They can also lead to error, as they are found in conditions as:</a:t>
            </a:r>
          </a:p>
          <a:p>
            <a:pPr marL="548640" algn="just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00FFFF"/>
                </a:solidFill>
              </a:rPr>
              <a:t>Prolonged fainting attack, epilepsy, vagal inhibition, narcosis, trance, electrocution</a:t>
            </a:r>
            <a:r>
              <a:rPr lang="en-US" sz="2800" dirty="0" smtClean="0">
                <a:solidFill>
                  <a:schemeClr val="bg1"/>
                </a:solidFill>
              </a:rPr>
              <a:t> etc. </a:t>
            </a:r>
          </a:p>
          <a:p>
            <a:pPr algn="just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Test for confirmation: </a:t>
            </a:r>
          </a:p>
          <a:p>
            <a:pPr marL="548640" algn="just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A flat EEG or loss of EEG rhythm </a:t>
            </a:r>
            <a:endParaRPr lang="en-US" sz="2800" b="1" dirty="0" smtClean="0">
              <a:solidFill>
                <a:srgbClr val="FFFF00"/>
              </a:solidFill>
            </a:endParaRPr>
          </a:p>
        </p:txBody>
      </p:sp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BC4D30-37C1-4B9C-9924-CCF2A99E382C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344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z="3600" b="1" smtClean="0">
                <a:solidFill>
                  <a:srgbClr val="FFC000"/>
                </a:solidFill>
              </a:rPr>
              <a:t>Immediate Changes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305800" cy="4830763"/>
          </a:xfrm>
        </p:spPr>
        <p:txBody>
          <a:bodyPr/>
          <a:lstStyle/>
          <a:p>
            <a:pPr algn="just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Permanent Cessation of Respiration:</a:t>
            </a:r>
            <a:endParaRPr lang="en-US" sz="2800" dirty="0" smtClean="0">
              <a:solidFill>
                <a:srgbClr val="FFFF00"/>
              </a:solidFill>
            </a:endParaRPr>
          </a:p>
          <a:p>
            <a:pPr algn="just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Complete stoppage of respiration for more than 3 minutes. </a:t>
            </a:r>
          </a:p>
          <a:p>
            <a:pPr algn="just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However it may also be observed in conditions as</a:t>
            </a:r>
          </a:p>
          <a:p>
            <a:pPr marL="914400" algn="just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00FFFF"/>
                </a:solidFill>
              </a:rPr>
              <a:t>Voluntary acts of breath holdings, </a:t>
            </a:r>
          </a:p>
          <a:p>
            <a:pPr marL="914400" algn="just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00FFFF"/>
                </a:solidFill>
              </a:rPr>
              <a:t>Cheyne-Stoke, </a:t>
            </a:r>
          </a:p>
          <a:p>
            <a:pPr marL="914400" algn="just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00FFFF"/>
                </a:solidFill>
              </a:rPr>
              <a:t>Breathing in apparently drowned, </a:t>
            </a:r>
          </a:p>
          <a:p>
            <a:pPr marL="914400" algn="just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00FFFF"/>
                </a:solidFill>
              </a:rPr>
              <a:t>Newborn infants. </a:t>
            </a:r>
          </a:p>
        </p:txBody>
      </p:sp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6F2F8A-6BE5-4FAB-BBDF-8CB9125BF04B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66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57200"/>
            <a:ext cx="8305800" cy="5867400"/>
          </a:xfrm>
        </p:spPr>
        <p:txBody>
          <a:bodyPr/>
          <a:lstStyle/>
          <a:p>
            <a:pPr algn="just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Tests for Confirming Respiratory Arrest: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Auscultation for breath sounds by a stethoscope- recommended method 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No audible breath sounds on continuous auscultation of upper part of chest and in front of or on the larynx for minimum of 5 minutes, confirms cessation of breathing. </a:t>
            </a:r>
          </a:p>
          <a:p>
            <a:pPr lvl="1" algn="just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endParaRPr lang="en-US" sz="1600" b="1" dirty="0" smtClean="0">
              <a:solidFill>
                <a:srgbClr val="FFFF00"/>
              </a:solidFill>
              <a:ea typeface="+mn-ea"/>
              <a:cs typeface="+mn-cs"/>
            </a:endParaRPr>
          </a:p>
          <a:p>
            <a:pPr lvl="1" algn="just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en-US" b="1" dirty="0" smtClean="0">
                <a:solidFill>
                  <a:srgbClr val="FFFF00"/>
                </a:solidFill>
                <a:ea typeface="+mn-ea"/>
                <a:cs typeface="+mn-cs"/>
              </a:rPr>
              <a:t>Other tests of historical interest:</a:t>
            </a:r>
            <a:endParaRPr lang="en-US" dirty="0" smtClean="0">
              <a:solidFill>
                <a:schemeClr val="bg1"/>
              </a:solidFill>
              <a:ea typeface="+mn-ea"/>
              <a:cs typeface="+mn-cs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2800" b="1" dirty="0" smtClean="0">
                <a:solidFill>
                  <a:srgbClr val="66FF33"/>
                </a:solidFill>
              </a:rPr>
              <a:t>Feather test:</a:t>
            </a:r>
            <a:r>
              <a:rPr lang="en-US" sz="2800" dirty="0" smtClean="0">
                <a:solidFill>
                  <a:schemeClr val="bg1"/>
                </a:solidFill>
              </a:rPr>
              <a:t> movement of a feather held in front of the nose. 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2800" b="1" dirty="0" smtClean="0">
                <a:solidFill>
                  <a:srgbClr val="66FF33"/>
                </a:solidFill>
              </a:rPr>
              <a:t>Mirror test: </a:t>
            </a:r>
            <a:r>
              <a:rPr lang="en-US" sz="2800" dirty="0" smtClean="0">
                <a:solidFill>
                  <a:schemeClr val="bg1"/>
                </a:solidFill>
              </a:rPr>
              <a:t>mirror held in front of the nose does not turn dim due to any moisture of breath. 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2800" b="1" dirty="0" smtClean="0">
                <a:solidFill>
                  <a:srgbClr val="66FF33"/>
                </a:solidFill>
              </a:rPr>
              <a:t>Winslow’s test: </a:t>
            </a:r>
            <a:r>
              <a:rPr lang="en-US" sz="2800" dirty="0" smtClean="0">
                <a:solidFill>
                  <a:schemeClr val="bg1"/>
                </a:solidFill>
              </a:rPr>
              <a:t>no movement of surface of water in bowl kept on the chest. </a:t>
            </a:r>
          </a:p>
          <a:p>
            <a:pPr marL="609600" indent="-609600" eaLnBrk="1" hangingPunct="1">
              <a:buClr>
                <a:srgbClr val="00FFFF"/>
              </a:buClr>
              <a:buFontTx/>
              <a:buNone/>
              <a:defRPr/>
            </a:pPr>
            <a:endParaRPr lang="en-US" sz="2800" b="1" dirty="0" smtClean="0">
              <a:solidFill>
                <a:srgbClr val="66FF33"/>
              </a:solidFill>
            </a:endParaRPr>
          </a:p>
        </p:txBody>
      </p:sp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62A0BC-48C9-4EFD-964F-DBD54BDFF787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2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92163"/>
          </a:xfrm>
        </p:spPr>
        <p:txBody>
          <a:bodyPr/>
          <a:lstStyle/>
          <a:p>
            <a:r>
              <a:rPr lang="en-US" b="1" smtClean="0">
                <a:solidFill>
                  <a:srgbClr val="FFC000"/>
                </a:solidFill>
              </a:rPr>
              <a:t>Immediate Changes</a:t>
            </a:r>
            <a:endParaRPr lang="en-US" smtClean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sz="2800" b="1" smtClean="0">
                <a:solidFill>
                  <a:srgbClr val="FFFF00"/>
                </a:solidFill>
              </a:rPr>
              <a:t>Permanent cessation of Circulation:</a:t>
            </a:r>
            <a:endParaRPr lang="en-US" sz="2800" smtClean="0">
              <a:solidFill>
                <a:srgbClr val="FFFF00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en-US" sz="2800" smtClean="0">
                <a:solidFill>
                  <a:schemeClr val="bg1"/>
                </a:solidFill>
              </a:rPr>
              <a:t>Complete absence of heart sounds for more than 3 to 5 minutes. </a:t>
            </a:r>
          </a:p>
          <a:p>
            <a:pPr algn="just">
              <a:lnSpc>
                <a:spcPct val="90000"/>
              </a:lnSpc>
            </a:pPr>
            <a:r>
              <a:rPr lang="en-US" sz="2800" b="1" smtClean="0">
                <a:solidFill>
                  <a:srgbClr val="FFFF00"/>
                </a:solidFill>
              </a:rPr>
              <a:t>Test for confirming cessation of circulation:</a:t>
            </a:r>
          </a:p>
          <a:p>
            <a:pPr algn="just">
              <a:lnSpc>
                <a:spcPct val="90000"/>
              </a:lnSpc>
            </a:pPr>
            <a:r>
              <a:rPr lang="en-US" sz="2800" smtClean="0">
                <a:solidFill>
                  <a:schemeClr val="bg1"/>
                </a:solidFill>
              </a:rPr>
              <a:t>The recommended method is again thorough auscultation for heart sounds by stethoscope.</a:t>
            </a:r>
          </a:p>
          <a:p>
            <a:pPr algn="just">
              <a:lnSpc>
                <a:spcPct val="90000"/>
              </a:lnSpc>
            </a:pPr>
            <a:r>
              <a:rPr lang="en-US" sz="2800" smtClean="0">
                <a:solidFill>
                  <a:schemeClr val="bg1"/>
                </a:solidFill>
              </a:rPr>
              <a:t>No audible heart sounds on continuous auscultation on precordial area of chest for a minimum of 5 minutes is suggestive of cessation of circulation. </a:t>
            </a:r>
          </a:p>
          <a:p>
            <a:pPr algn="just">
              <a:lnSpc>
                <a:spcPct val="90000"/>
              </a:lnSpc>
            </a:pPr>
            <a:r>
              <a:rPr lang="en-US" sz="2800" smtClean="0">
                <a:solidFill>
                  <a:schemeClr val="bg1"/>
                </a:solidFill>
              </a:rPr>
              <a:t>A flat ECG recording for 5 minutes confirms this. </a:t>
            </a:r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EEC9A3-A967-4F52-8A1A-BDACAB59505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3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3"/>
          </a:xfrm>
        </p:spPr>
        <p:txBody>
          <a:bodyPr/>
          <a:lstStyle/>
          <a:p>
            <a:r>
              <a:rPr lang="en-US" b="1" smtClean="0">
                <a:solidFill>
                  <a:srgbClr val="FFC000"/>
                </a:solidFill>
              </a:rPr>
              <a:t>Immediate Changes</a:t>
            </a:r>
            <a:endParaRPr lang="en-US" smtClean="0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/>
          <a:lstStyle/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en-US" sz="2800" b="1" smtClean="0">
                <a:solidFill>
                  <a:srgbClr val="FFFF00"/>
                </a:solidFill>
              </a:rPr>
              <a:t>Tests of Historical Interest:</a:t>
            </a:r>
            <a:endParaRPr lang="en-US" sz="2800" smtClean="0">
              <a:solidFill>
                <a:schemeClr val="bg1"/>
              </a:solidFill>
            </a:endParaRPr>
          </a:p>
          <a:p>
            <a:pPr algn="just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800" b="1" smtClean="0">
                <a:solidFill>
                  <a:srgbClr val="FFFF00"/>
                </a:solidFill>
              </a:rPr>
              <a:t>Magnus’s test (Ligature test):</a:t>
            </a:r>
            <a:r>
              <a:rPr lang="en-US" sz="2800" b="1" smtClean="0">
                <a:solidFill>
                  <a:schemeClr val="bg1"/>
                </a:solidFill>
              </a:rPr>
              <a:t> </a:t>
            </a:r>
            <a:r>
              <a:rPr lang="en-US" sz="2800" smtClean="0">
                <a:solidFill>
                  <a:schemeClr val="bg1"/>
                </a:solidFill>
              </a:rPr>
              <a:t> fingers fail to show congestion distal to a ligature applied at their base. 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800" b="1" smtClean="0">
                <a:solidFill>
                  <a:srgbClr val="FFFF00"/>
                </a:solidFill>
              </a:rPr>
              <a:t>Diaphanous test (Transillumination test): </a:t>
            </a:r>
            <a:r>
              <a:rPr lang="en-US" sz="2800" b="1" smtClean="0">
                <a:solidFill>
                  <a:schemeClr val="bg1"/>
                </a:solidFill>
              </a:rPr>
              <a:t> </a:t>
            </a:r>
            <a:r>
              <a:rPr lang="en-US" sz="2800" smtClean="0">
                <a:solidFill>
                  <a:schemeClr val="bg1"/>
                </a:solidFill>
              </a:rPr>
              <a:t>Failure to show redness in the web space between the fingers on transillumination from behind. 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800" b="1" smtClean="0">
                <a:solidFill>
                  <a:srgbClr val="FFFF00"/>
                </a:solidFill>
              </a:rPr>
              <a:t>I card’s test: </a:t>
            </a:r>
            <a:r>
              <a:rPr lang="en-US" sz="2800" smtClean="0">
                <a:solidFill>
                  <a:schemeClr val="bg1"/>
                </a:solidFill>
              </a:rPr>
              <a:t>fluorescent dye on being injected at a given site in a dead body fails to produces any discoloration. 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800" b="1" smtClean="0">
                <a:solidFill>
                  <a:srgbClr val="FFFF00"/>
                </a:solidFill>
              </a:rPr>
              <a:t>Fingernail test:</a:t>
            </a:r>
            <a:r>
              <a:rPr lang="en-US" sz="2800" b="1" smtClean="0">
                <a:solidFill>
                  <a:schemeClr val="bg1"/>
                </a:solidFill>
              </a:rPr>
              <a:t> </a:t>
            </a:r>
            <a:r>
              <a:rPr lang="en-US" sz="2800" smtClean="0">
                <a:solidFill>
                  <a:schemeClr val="bg1"/>
                </a:solidFill>
              </a:rPr>
              <a:t>no blanching and filling of blood in the fingernail on application of pressure and release. </a:t>
            </a:r>
          </a:p>
          <a:p>
            <a:pPr>
              <a:buFontTx/>
              <a:buNone/>
            </a:pP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A8798-6EA7-4C7E-B4D0-9F8ED4186B4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1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020763"/>
          </a:xfrm>
        </p:spPr>
        <p:txBody>
          <a:bodyPr/>
          <a:lstStyle/>
          <a:p>
            <a:pPr>
              <a:defRPr/>
            </a:pPr>
            <a:r>
              <a:rPr lang="en-US" sz="4000" b="1" dirty="0" smtClean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4000" b="1" dirty="0" smtClean="0">
                <a:solidFill>
                  <a:srgbClr val="FFC000"/>
                </a:solidFill>
                <a:latin typeface="+mn-lt"/>
                <a:ea typeface="+mn-ea"/>
                <a:cs typeface="+mn-cs"/>
              </a:rPr>
            </a:br>
            <a:r>
              <a:rPr lang="en-US" sz="3600" b="1" dirty="0" smtClean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Suspended Animation</a:t>
            </a:r>
            <a:br>
              <a:rPr lang="en-US" sz="3600" b="1" dirty="0" smtClean="0">
                <a:solidFill>
                  <a:srgbClr val="FFC000"/>
                </a:solidFill>
                <a:latin typeface="+mn-lt"/>
                <a:ea typeface="+mn-ea"/>
                <a:cs typeface="+mn-cs"/>
              </a:rPr>
            </a:br>
            <a:r>
              <a:rPr lang="en-US" sz="3200" b="1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3200" b="1" dirty="0" smtClean="0">
                <a:solidFill>
                  <a:srgbClr val="FFFF00"/>
                </a:solidFill>
              </a:rPr>
              <a:t>Apparent Death)</a:t>
            </a:r>
            <a:r>
              <a:rPr lang="en-US" sz="4000" dirty="0" smtClean="0">
                <a:solidFill>
                  <a:srgbClr val="FFFF00"/>
                </a:solidFill>
              </a:rPr>
              <a:t/>
            </a:r>
            <a:br>
              <a:rPr lang="en-US" sz="4000" dirty="0" smtClean="0">
                <a:solidFill>
                  <a:srgbClr val="FFFF00"/>
                </a:solidFill>
              </a:rPr>
            </a:br>
            <a:r>
              <a:rPr lang="en-US" sz="4000" b="1" dirty="0" smtClean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 smtClean="0">
              <a:solidFill>
                <a:srgbClr val="FFC000"/>
              </a:solidFill>
            </a:endParaRP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/>
          <a:lstStyle/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en-US" sz="2800" smtClean="0">
                <a:solidFill>
                  <a:srgbClr val="FFFF00"/>
                </a:solidFill>
              </a:rPr>
              <a:t>This is a death like state in which vital functions of  body are at such a low pitch that they can not be detected by ordinary method of clinical examination.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en-US" sz="2800" smtClean="0">
                <a:solidFill>
                  <a:schemeClr val="bg1"/>
                </a:solidFill>
              </a:rPr>
              <a:t>The metabolic rate is greatly reduced so that the requirement of the individual cell for O</a:t>
            </a:r>
            <a:r>
              <a:rPr lang="en-US" sz="2800" baseline="-25000" smtClean="0">
                <a:solidFill>
                  <a:schemeClr val="bg1"/>
                </a:solidFill>
              </a:rPr>
              <a:t>2</a:t>
            </a:r>
            <a:r>
              <a:rPr lang="en-US" sz="2800" smtClean="0">
                <a:solidFill>
                  <a:schemeClr val="bg1"/>
                </a:solidFill>
              </a:rPr>
              <a:t> is satisfied through the dissolved oxygen in body fluids.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en-US" sz="2800" smtClean="0">
                <a:solidFill>
                  <a:schemeClr val="bg1"/>
                </a:solidFill>
              </a:rPr>
              <a:t>It lasts for seconds to hours.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en-US" sz="2800" smtClean="0">
                <a:solidFill>
                  <a:srgbClr val="FFFF00"/>
                </a:solidFill>
              </a:rPr>
              <a:t>The patient can be resuscitated by cardiac massage or electric stimulator &amp; artificial respirator.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endParaRPr lang="en-US" sz="2800" smtClean="0">
              <a:solidFill>
                <a:srgbClr val="66FF3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05EFEF-2B88-461C-A6AF-D235B10851E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9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5548</TotalTime>
  <Words>1052</Words>
  <Application>Microsoft Office PowerPoint</Application>
  <PresentationFormat>On-screen Show (4:3)</PresentationFormat>
  <Paragraphs>155</Paragraphs>
  <Slides>18</Slides>
  <Notes>0</Notes>
  <HiddenSlides>0</HiddenSlides>
  <MMClips>18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MEDICOLEGAL ASPECTS OF DEATH INVESTIGATION</vt:lpstr>
      <vt:lpstr>Postmortem Changes</vt:lpstr>
      <vt:lpstr>Postmortem Changes</vt:lpstr>
      <vt:lpstr>Immediate Changes</vt:lpstr>
      <vt:lpstr>Immediate Changes</vt:lpstr>
      <vt:lpstr>Slide 6</vt:lpstr>
      <vt:lpstr>Immediate Changes</vt:lpstr>
      <vt:lpstr>Immediate Changes</vt:lpstr>
      <vt:lpstr> Suspended Animation (Apparent Death)  </vt:lpstr>
      <vt:lpstr>Slide 10</vt:lpstr>
      <vt:lpstr> Early Changes </vt:lpstr>
      <vt:lpstr> Early Changes </vt:lpstr>
      <vt:lpstr>Slide 13</vt:lpstr>
      <vt:lpstr>Tache Noires” de la sclerotiques</vt:lpstr>
      <vt:lpstr>Slide 15</vt:lpstr>
      <vt:lpstr>Slide 16</vt:lpstr>
      <vt:lpstr> Early Changes 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LENOVO</cp:lastModifiedBy>
  <cp:revision>1153</cp:revision>
  <dcterms:created xsi:type="dcterms:W3CDTF">2007-11-20T04:18:15Z</dcterms:created>
  <dcterms:modified xsi:type="dcterms:W3CDTF">2020-05-26T06:59:59Z</dcterms:modified>
</cp:coreProperties>
</file>