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AD3370-9B49-4848-B903-3F7D5ABF52BA}" type="datetimeFigureOut">
              <a:rPr lang="en-US" smtClean="0"/>
              <a:t>6/21/2020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EA132E-0331-4AEE-9D96-FFE287422DEC}" type="slidenum">
              <a:rPr lang="en-US" smtClean="0"/>
              <a:t>‹#›</a:t>
            </a:fld>
            <a:endParaRPr lang="en-US"/>
          </a:p>
        </p:txBody>
      </p:sp>
    </p:spTree>
    <p:extLst>
      <p:ext uri="{BB962C8B-B14F-4D97-AF65-F5344CB8AC3E}">
        <p14:creationId xmlns:p14="http://schemas.microsoft.com/office/powerpoint/2010/main" val="24156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A132E-0331-4AEE-9D96-FFE287422DEC}" type="slidenum">
              <a:rPr lang="en-US" smtClean="0"/>
              <a:t>4</a:t>
            </a:fld>
            <a:endParaRPr lang="en-US"/>
          </a:p>
        </p:txBody>
      </p:sp>
    </p:spTree>
    <p:extLst>
      <p:ext uri="{BB962C8B-B14F-4D97-AF65-F5344CB8AC3E}">
        <p14:creationId xmlns:p14="http://schemas.microsoft.com/office/powerpoint/2010/main" val="268778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5A159-4163-49D6-85F6-A107CDE0D5B2}"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2079059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5A159-4163-49D6-85F6-A107CDE0D5B2}"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194526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5A159-4163-49D6-85F6-A107CDE0D5B2}"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153477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5A159-4163-49D6-85F6-A107CDE0D5B2}"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384413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F5A159-4163-49D6-85F6-A107CDE0D5B2}"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283080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F5A159-4163-49D6-85F6-A107CDE0D5B2}"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365686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F5A159-4163-49D6-85F6-A107CDE0D5B2}" type="datetimeFigureOut">
              <a:rPr lang="en-US" smtClean="0"/>
              <a:t>6/21/2020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315589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F5A159-4163-49D6-85F6-A107CDE0D5B2}" type="datetimeFigureOut">
              <a:rPr lang="en-US" smtClean="0"/>
              <a:t>6/21/2020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298605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5A159-4163-49D6-85F6-A107CDE0D5B2}" type="datetimeFigureOut">
              <a:rPr lang="en-US" smtClean="0"/>
              <a:t>6/21/2020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399575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5A159-4163-49D6-85F6-A107CDE0D5B2}"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86681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5A159-4163-49D6-85F6-A107CDE0D5B2}"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185DA-19C1-4CE6-B67A-4567BF1599AE}" type="slidenum">
              <a:rPr lang="en-US" smtClean="0"/>
              <a:t>‹#›</a:t>
            </a:fld>
            <a:endParaRPr lang="en-US"/>
          </a:p>
        </p:txBody>
      </p:sp>
    </p:spTree>
    <p:extLst>
      <p:ext uri="{BB962C8B-B14F-4D97-AF65-F5344CB8AC3E}">
        <p14:creationId xmlns:p14="http://schemas.microsoft.com/office/powerpoint/2010/main" val="63997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5A159-4163-49D6-85F6-A107CDE0D5B2}" type="datetimeFigureOut">
              <a:rPr lang="en-US" smtClean="0"/>
              <a:t>6/21/2020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185DA-19C1-4CE6-B67A-4567BF1599AE}" type="slidenum">
              <a:rPr lang="en-US" smtClean="0"/>
              <a:t>‹#›</a:t>
            </a:fld>
            <a:endParaRPr lang="en-US"/>
          </a:p>
        </p:txBody>
      </p:sp>
    </p:spTree>
    <p:extLst>
      <p:ext uri="{BB962C8B-B14F-4D97-AF65-F5344CB8AC3E}">
        <p14:creationId xmlns:p14="http://schemas.microsoft.com/office/powerpoint/2010/main" val="3488862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DISPOSAL OF WASTES</a:t>
            </a:r>
          </a:p>
        </p:txBody>
      </p:sp>
      <p:sp>
        <p:nvSpPr>
          <p:cNvPr id="3" name="Content Placeholder 2"/>
          <p:cNvSpPr>
            <a:spLocks noGrp="1"/>
          </p:cNvSpPr>
          <p:nvPr>
            <p:ph idx="1"/>
          </p:nvPr>
        </p:nvSpPr>
        <p:spPr/>
        <p:txBody>
          <a:bodyPr>
            <a:normAutofit/>
          </a:bodyPr>
          <a:lstStyle/>
          <a:p>
            <a:pPr marL="0" indent="0" algn="just">
              <a:buNone/>
            </a:pPr>
            <a:r>
              <a:rPr lang="en-IN" dirty="0" smtClean="0"/>
              <a:t>					</a:t>
            </a:r>
          </a:p>
          <a:p>
            <a:pPr marL="0" indent="0" algn="just">
              <a:buNone/>
            </a:pPr>
            <a:r>
              <a:rPr lang="en-IN" dirty="0" smtClean="0"/>
              <a:t>                                                 </a:t>
            </a:r>
          </a:p>
          <a:p>
            <a:pPr marL="0" indent="0" algn="just">
              <a:buNone/>
            </a:pPr>
            <a:r>
              <a:rPr lang="en-IN" dirty="0" smtClean="0"/>
              <a:t>					 DR BIPIN KUMAR</a:t>
            </a:r>
          </a:p>
          <a:p>
            <a:pPr marL="0" indent="0" algn="just">
              <a:buNone/>
            </a:pPr>
            <a:r>
              <a:rPr lang="en-IN" dirty="0" smtClean="0"/>
              <a:t>				ASSISTANT PROFESSOR</a:t>
            </a:r>
          </a:p>
          <a:p>
            <a:pPr marL="0" indent="0" algn="just">
              <a:buNone/>
            </a:pPr>
            <a:r>
              <a:rPr lang="en-IN" dirty="0" smtClean="0"/>
              <a:t>		DEPTT.OF COMMUNITY MEDICINE</a:t>
            </a:r>
          </a:p>
          <a:p>
            <a:pPr marL="0" indent="0" algn="just">
              <a:buNone/>
            </a:pPr>
            <a:r>
              <a:rPr lang="en-IN" dirty="0" smtClean="0"/>
              <a:t>			</a:t>
            </a:r>
            <a:r>
              <a:rPr lang="en-IN" dirty="0"/>
              <a:t>	</a:t>
            </a:r>
            <a:r>
              <a:rPr lang="en-IN" dirty="0" smtClean="0"/>
              <a:t>SKMCH,MUZAFFARPUR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3744856"/>
      </p:ext>
    </p:extLst>
  </p:cSld>
  <p:clrMapOvr>
    <a:masterClrMapping/>
  </p:clrMapOvr>
  <mc:AlternateContent xmlns:mc="http://schemas.openxmlformats.org/markup-compatibility/2006">
    <mc:Choice xmlns:p14="http://schemas.microsoft.com/office/powerpoint/2010/main" Requires="p14">
      <p:transition spd="slow" p14:dur="2000" advTm="12655"/>
    </mc:Choice>
    <mc:Fallback>
      <p:transition spd="slow" advTm="1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Composting</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Composting </a:t>
            </a:r>
            <a:r>
              <a:rPr lang="en-US" dirty="0"/>
              <a:t>is a method of combined disposal of refuse and </a:t>
            </a:r>
            <a:r>
              <a:rPr lang="en-US" dirty="0" err="1"/>
              <a:t>nightsoil</a:t>
            </a:r>
            <a:r>
              <a:rPr lang="en-US" dirty="0"/>
              <a:t> or sludge. </a:t>
            </a:r>
            <a:endParaRPr lang="en-US" dirty="0" smtClean="0"/>
          </a:p>
          <a:p>
            <a:pPr marL="0" indent="0">
              <a:buNone/>
            </a:pPr>
            <a:r>
              <a:rPr lang="en-US" dirty="0" smtClean="0"/>
              <a:t>It </a:t>
            </a:r>
            <a:r>
              <a:rPr lang="en-US" dirty="0"/>
              <a:t>is a process of nature whereby organic matter breaks down under bacterial action resulting in the formation of relatively stable humus-like material, called the compost which has considerable </a:t>
            </a:r>
            <a:r>
              <a:rPr lang="en-US" dirty="0" err="1"/>
              <a:t>manurial</a:t>
            </a:r>
            <a:r>
              <a:rPr lang="en-US" dirty="0"/>
              <a:t> value for the soil. </a:t>
            </a:r>
            <a:endParaRPr lang="en-US" dirty="0" smtClean="0"/>
          </a:p>
          <a:p>
            <a:pPr marL="0" indent="0">
              <a:buNone/>
            </a:pPr>
            <a:r>
              <a:rPr lang="en-US" dirty="0" smtClean="0"/>
              <a:t>The </a:t>
            </a:r>
            <a:r>
              <a:rPr lang="en-US" dirty="0"/>
              <a:t>principal by-products are carbon dioxide, water and heat. The heat produced during composting, about 60 </a:t>
            </a:r>
            <a:r>
              <a:rPr lang="en-US" dirty="0" err="1"/>
              <a:t>deg</a:t>
            </a:r>
            <a:r>
              <a:rPr lang="en-US" dirty="0"/>
              <a:t> C or higher, over a period of several days, destroys eggs and larvae of flies, weed seeds and pathogenic agents. </a:t>
            </a:r>
            <a:endParaRPr lang="en-US" dirty="0" smtClean="0"/>
          </a:p>
          <a:p>
            <a:pPr marL="0" indent="0">
              <a:buNone/>
            </a:pPr>
            <a:r>
              <a:rPr lang="en-US" dirty="0" smtClean="0"/>
              <a:t>The </a:t>
            </a:r>
            <a:r>
              <a:rPr lang="en-US" dirty="0"/>
              <a:t>end-product - compost - contains few or no disease producing organisms, and is a good soil builder containing small amounts of the major plant nutrients such as nitrates and phosphates </a:t>
            </a:r>
            <a:r>
              <a:rPr lang="en-US" dirty="0" smtClean="0"/>
              <a:t>.</a:t>
            </a:r>
          </a:p>
          <a:p>
            <a:pPr marL="0" indent="0">
              <a:buNone/>
            </a:pPr>
            <a:r>
              <a:rPr lang="en-US" dirty="0" smtClean="0"/>
              <a:t> Two </a:t>
            </a:r>
            <a:r>
              <a:rPr lang="en-US" dirty="0"/>
              <a:t>methods of composting are </a:t>
            </a:r>
            <a:r>
              <a:rPr lang="en-US" dirty="0" smtClean="0"/>
              <a:t>:</a:t>
            </a:r>
          </a:p>
          <a:p>
            <a:pPr marL="0" indent="0">
              <a:buNone/>
            </a:pPr>
            <a:r>
              <a:rPr lang="en-US" dirty="0" smtClean="0"/>
              <a:t> </a:t>
            </a:r>
            <a:r>
              <a:rPr lang="en-US" dirty="0"/>
              <a:t>( 1) Bangalore method (Anaerobic </a:t>
            </a:r>
            <a:r>
              <a:rPr lang="en-US" dirty="0" smtClean="0"/>
              <a:t>method</a:t>
            </a:r>
            <a:r>
              <a:rPr lang="en-US" dirty="0"/>
              <a:t>)</a:t>
            </a:r>
            <a:endParaRPr lang="en-US" dirty="0" smtClean="0"/>
          </a:p>
          <a:p>
            <a:pPr marL="0" indent="0">
              <a:buNone/>
            </a:pPr>
            <a:r>
              <a:rPr lang="en-US" dirty="0" smtClean="0"/>
              <a:t> </a:t>
            </a:r>
            <a:r>
              <a:rPr lang="en-US" dirty="0"/>
              <a:t>(2) Mechanical composting (Aerobic method)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7125199"/>
      </p:ext>
    </p:extLst>
  </p:cSld>
  <p:clrMapOvr>
    <a:masterClrMapping/>
  </p:clrMapOvr>
  <mc:AlternateContent xmlns:mc="http://schemas.openxmlformats.org/markup-compatibility/2006">
    <mc:Choice xmlns:p14="http://schemas.microsoft.com/office/powerpoint/2010/main" Requires="p14">
      <p:transition spd="slow" p14:dur="2000" advTm="77310"/>
    </mc:Choice>
    <mc:Fallback>
      <p:transition spd="slow" advTm="7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Manure </a:t>
            </a:r>
            <a:r>
              <a:rPr lang="en-US" dirty="0" smtClean="0"/>
              <a:t>pits &amp;Burial </a:t>
            </a:r>
            <a:endParaRPr lang="en-US" dirty="0"/>
          </a:p>
        </p:txBody>
      </p:sp>
      <p:sp>
        <p:nvSpPr>
          <p:cNvPr id="3" name="Content Placeholder 2"/>
          <p:cNvSpPr>
            <a:spLocks noGrp="1"/>
          </p:cNvSpPr>
          <p:nvPr>
            <p:ph idx="1"/>
          </p:nvPr>
        </p:nvSpPr>
        <p:spPr/>
        <p:txBody>
          <a:bodyPr>
            <a:normAutofit fontScale="62500" lnSpcReduction="20000"/>
          </a:bodyPr>
          <a:lstStyle/>
          <a:p>
            <a:r>
              <a:rPr lang="en-US" dirty="0"/>
              <a:t>Manure </a:t>
            </a:r>
            <a:r>
              <a:rPr lang="en-US" dirty="0" smtClean="0"/>
              <a:t>pits- In </a:t>
            </a:r>
            <a:r>
              <a:rPr lang="en-US" dirty="0"/>
              <a:t>rural </a:t>
            </a:r>
            <a:r>
              <a:rPr lang="en-US" dirty="0" smtClean="0"/>
              <a:t> India </a:t>
            </a:r>
            <a:r>
              <a:rPr lang="en-US" dirty="0"/>
              <a:t>there is no system for collection and disposal of refuse. Refuse is thrown around the houses indiscriminately resulting in gross pollution of the soil. The problem of refuse disposal in rural areas can be solved by digging 'manure pits' by the individual householders. The garbage, cattle dung, straw, and leaves should be dumped into the manure pits and covered with earth after each day's dumping. Two such pits will be needed, when one is closed, the other will be in use. In 5 to 6 month's time, the refuse is converted into manure which can be returned to the field. This method of refuse disposal is effective and relatively simple in rural communities</a:t>
            </a:r>
            <a:r>
              <a:rPr lang="en-US" dirty="0" smtClean="0"/>
              <a:t>.</a:t>
            </a:r>
          </a:p>
          <a:p>
            <a:r>
              <a:rPr lang="en-US" dirty="0" smtClean="0"/>
              <a:t>  </a:t>
            </a:r>
            <a:r>
              <a:rPr lang="en-US" dirty="0"/>
              <a:t>Burial This method is suitable for small camps. A trench 1.5 m wide and 2 m deep is excavated, and at the end of each day the refuse is covered with 20 to 30 cm of earth. When the level in the trench is 40 cm from ground level, the trench is filled with earth and compacted, and a new trench is dug out. The contents may be taken out after 4 to 6 months and used on the fields. If the trench is 1 m in length for every 200 persons, it will be filled in about one week </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3018870"/>
      </p:ext>
    </p:extLst>
  </p:cSld>
  <p:clrMapOvr>
    <a:masterClrMapping/>
  </p:clrMapOvr>
  <mc:AlternateContent xmlns:mc="http://schemas.openxmlformats.org/markup-compatibility/2006">
    <mc:Choice xmlns:p14="http://schemas.microsoft.com/office/powerpoint/2010/main" Requires="p14">
      <p:transition spd="slow" p14:dur="2000" advTm="93291"/>
    </mc:Choice>
    <mc:Fallback>
      <p:transition spd="slow" advTm="9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endParaRPr lang="en-US" sz="11500" dirty="0" smtClean="0"/>
          </a:p>
          <a:p>
            <a:pPr marL="0" indent="0">
              <a:buNone/>
            </a:pPr>
            <a:r>
              <a:rPr lang="en-US" sz="11500" dirty="0" smtClean="0"/>
              <a:t>THANK YOU</a:t>
            </a:r>
            <a:endParaRPr lang="en-US" sz="1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0853860"/>
      </p:ext>
    </p:extLst>
  </p:cSld>
  <p:clrMapOvr>
    <a:masterClrMapping/>
  </p:clrMapOvr>
  <mc:AlternateContent xmlns:mc="http://schemas.openxmlformats.org/markup-compatibility/2006">
    <mc:Choice xmlns:p14="http://schemas.microsoft.com/office/powerpoint/2010/main" Requires="p14">
      <p:transition spd="slow" p14:dur="2000" advTm="6228"/>
    </mc:Choice>
    <mc:Fallback>
      <p:transition spd="slow" advTm="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DISPOSAL OF WASTES</a:t>
            </a:r>
          </a:p>
        </p:txBody>
      </p:sp>
      <p:sp>
        <p:nvSpPr>
          <p:cNvPr id="3" name="Content Placeholder 2"/>
          <p:cNvSpPr>
            <a:spLocks noGrp="1"/>
          </p:cNvSpPr>
          <p:nvPr>
            <p:ph idx="1"/>
          </p:nvPr>
        </p:nvSpPr>
        <p:spPr/>
        <p:txBody>
          <a:bodyPr>
            <a:normAutofit/>
          </a:bodyPr>
          <a:lstStyle/>
          <a:p>
            <a:r>
              <a:rPr lang="en-US" dirty="0"/>
              <a:t>Disposal of wastes is now largely the domain of sanitarians and public health engineers. </a:t>
            </a:r>
            <a:endParaRPr lang="en-US" dirty="0" smtClean="0"/>
          </a:p>
          <a:p>
            <a:r>
              <a:rPr lang="en-US" dirty="0"/>
              <a:t>H</a:t>
            </a:r>
            <a:r>
              <a:rPr lang="en-US" dirty="0" smtClean="0"/>
              <a:t>ealth </a:t>
            </a:r>
            <a:r>
              <a:rPr lang="en-US" dirty="0"/>
              <a:t>professionals need to have a basic knowledge of the subject since improper disposal of wastes constitutes a health hazard.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0205454"/>
      </p:ext>
    </p:extLst>
  </p:cSld>
  <p:clrMapOvr>
    <a:masterClrMapping/>
  </p:clrMapOvr>
  <mc:AlternateContent xmlns:mc="http://schemas.openxmlformats.org/markup-compatibility/2006">
    <mc:Choice xmlns:p14="http://schemas.microsoft.com/office/powerpoint/2010/main" Requires="p14">
      <p:transition spd="slow" p14:dur="2000" advTm="22099"/>
    </mc:Choice>
    <mc:Fallback>
      <p:transition spd="slow" advTm="2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SOLID WASTES</a:t>
            </a:r>
          </a:p>
        </p:txBody>
      </p:sp>
      <p:sp>
        <p:nvSpPr>
          <p:cNvPr id="3" name="Content Placeholder 2"/>
          <p:cNvSpPr>
            <a:spLocks noGrp="1"/>
          </p:cNvSpPr>
          <p:nvPr>
            <p:ph idx="1"/>
          </p:nvPr>
        </p:nvSpPr>
        <p:spPr>
          <a:xfrm>
            <a:off x="457200" y="1143000"/>
            <a:ext cx="8229600" cy="5715000"/>
          </a:xfrm>
        </p:spPr>
        <p:txBody>
          <a:bodyPr>
            <a:noAutofit/>
          </a:bodyPr>
          <a:lstStyle/>
          <a:p>
            <a:pPr algn="just"/>
            <a:r>
              <a:rPr lang="en-US" sz="2000" dirty="0" smtClean="0"/>
              <a:t>It includes </a:t>
            </a:r>
            <a:r>
              <a:rPr lang="en-US" sz="2000" dirty="0"/>
              <a:t>garbage (food wastes) rubbish {paper, plastics, wood, metal, throw-away containers, glass), demolition products (bricks, masonry, pipes), sewage treatment residue (sludge and solids from the coarse screening of domestic sewage), dead animals, manure and other discarded material. </a:t>
            </a:r>
            <a:endParaRPr lang="en-US" sz="2000" dirty="0" smtClean="0"/>
          </a:p>
          <a:p>
            <a:pPr algn="just"/>
            <a:r>
              <a:rPr lang="en-US" sz="2000" dirty="0" smtClean="0">
                <a:solidFill>
                  <a:srgbClr val="FF0000"/>
                </a:solidFill>
              </a:rPr>
              <a:t>Absolutely it </a:t>
            </a:r>
            <a:r>
              <a:rPr lang="en-US" sz="2000" dirty="0">
                <a:solidFill>
                  <a:srgbClr val="FF0000"/>
                </a:solidFill>
              </a:rPr>
              <a:t>should not contain </a:t>
            </a:r>
            <a:r>
              <a:rPr lang="en-US" sz="2000" dirty="0" err="1">
                <a:solidFill>
                  <a:srgbClr val="FF0000"/>
                </a:solidFill>
              </a:rPr>
              <a:t>nightsoil</a:t>
            </a:r>
            <a:r>
              <a:rPr lang="en-US" sz="2000" dirty="0">
                <a:solidFill>
                  <a:srgbClr val="FF0000"/>
                </a:solidFill>
              </a:rPr>
              <a:t>. </a:t>
            </a:r>
            <a:endParaRPr lang="en-US" sz="2000" dirty="0" smtClean="0">
              <a:solidFill>
                <a:srgbClr val="FF0000"/>
              </a:solidFill>
            </a:endParaRPr>
          </a:p>
          <a:p>
            <a:pPr algn="just"/>
            <a:r>
              <a:rPr lang="en-US" sz="2000" dirty="0" smtClean="0"/>
              <a:t>The </a:t>
            </a:r>
            <a:r>
              <a:rPr lang="en-US" sz="2000" dirty="0"/>
              <a:t>output of daily waste depends upon the dietary habits, life styles, living standards and the degree of urbanization and industrialization. </a:t>
            </a:r>
            <a:endParaRPr lang="en-US" sz="2000" dirty="0" smtClean="0"/>
          </a:p>
          <a:p>
            <a:pPr algn="just"/>
            <a:r>
              <a:rPr lang="en-US" sz="2000" dirty="0" smtClean="0"/>
              <a:t>The </a:t>
            </a:r>
            <a:r>
              <a:rPr lang="en-US" sz="2000" dirty="0"/>
              <a:t>per capita daily solid waste produced ranges between 0.25 to 2.5 kg in different countries. </a:t>
            </a:r>
            <a:endParaRPr lang="en-US" sz="2000" dirty="0" smtClean="0"/>
          </a:p>
          <a:p>
            <a:pPr algn="just"/>
            <a:r>
              <a:rPr lang="en-US" sz="2000" dirty="0" smtClean="0"/>
              <a:t>Solid </a:t>
            </a:r>
            <a:r>
              <a:rPr lang="en-US" sz="2000" dirty="0"/>
              <a:t>waste, if allowed to accumulate, is a health hazard </a:t>
            </a:r>
            <a:r>
              <a:rPr lang="en-US" sz="2000" dirty="0" smtClean="0"/>
              <a:t>because it </a:t>
            </a:r>
            <a:r>
              <a:rPr lang="en-US" sz="2000" dirty="0"/>
              <a:t>decomposes and </a:t>
            </a:r>
            <a:r>
              <a:rPr lang="en-US" sz="2000" dirty="0" err="1"/>
              <a:t>favours</a:t>
            </a:r>
            <a:r>
              <a:rPr lang="en-US" sz="2000" dirty="0"/>
              <a:t> fly breeding ,</a:t>
            </a:r>
            <a:r>
              <a:rPr lang="en-US" sz="2000" dirty="0" smtClean="0"/>
              <a:t>it </a:t>
            </a:r>
            <a:r>
              <a:rPr lang="en-US" sz="2000" dirty="0"/>
              <a:t>attracts rodents and vermin ,</a:t>
            </a:r>
            <a:r>
              <a:rPr lang="en-US" sz="2000" dirty="0" smtClean="0"/>
              <a:t>the </a:t>
            </a:r>
            <a:r>
              <a:rPr lang="en-US" sz="2000" dirty="0"/>
              <a:t>pathogens which may be present in the solid waste may be conveyed back to man's food through flies and </a:t>
            </a:r>
            <a:r>
              <a:rPr lang="en-US" sz="2000" dirty="0" err="1" smtClean="0"/>
              <a:t>dust.,there</a:t>
            </a:r>
            <a:r>
              <a:rPr lang="en-US" sz="2000" dirty="0" smtClean="0"/>
              <a:t> </a:t>
            </a:r>
            <a:r>
              <a:rPr lang="en-US" sz="2000" dirty="0"/>
              <a:t>is a possibility of water and soil pollution, and </a:t>
            </a:r>
            <a:r>
              <a:rPr lang="en-US" sz="2000" dirty="0" smtClean="0"/>
              <a:t> </a:t>
            </a:r>
            <a:r>
              <a:rPr lang="en-US" sz="2000" dirty="0"/>
              <a:t>heaps of refuse present an unsightly appearance and nuisance from bad </a:t>
            </a:r>
            <a:r>
              <a:rPr lang="en-US" sz="2000" dirty="0" err="1"/>
              <a:t>odours</a:t>
            </a:r>
            <a:r>
              <a:rPr lang="en-US" sz="2000" dirty="0" smtClean="0"/>
              <a:t>.</a:t>
            </a:r>
          </a:p>
          <a:p>
            <a:pPr algn="just"/>
            <a:r>
              <a:rPr lang="en-US" sz="2000" dirty="0" smtClean="0"/>
              <a:t> </a:t>
            </a:r>
            <a:r>
              <a:rPr lang="en-US" sz="2000" dirty="0"/>
              <a:t>There is </a:t>
            </a:r>
            <a:r>
              <a:rPr lang="en-US" sz="2000" dirty="0" smtClean="0"/>
              <a:t>strong </a:t>
            </a:r>
            <a:r>
              <a:rPr lang="en-US" sz="2000" dirty="0"/>
              <a:t>correlation between improper disposal of solid wastes and incidence of vector-borne diseases.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6091121"/>
      </p:ext>
    </p:extLst>
  </p:cSld>
  <p:clrMapOvr>
    <a:masterClrMapping/>
  </p:clrMapOvr>
  <mc:AlternateContent xmlns:mc="http://schemas.openxmlformats.org/markup-compatibility/2006">
    <mc:Choice xmlns:p14="http://schemas.microsoft.com/office/powerpoint/2010/main" Requires="p14">
      <p:transition spd="slow" p14:dur="2000" advTm="156389"/>
    </mc:Choice>
    <mc:Fallback>
      <p:transition spd="slow" advTm="15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refuse </a:t>
            </a:r>
          </a:p>
        </p:txBody>
      </p:sp>
      <p:sp>
        <p:nvSpPr>
          <p:cNvPr id="3" name="Content Placeholder 2"/>
          <p:cNvSpPr>
            <a:spLocks noGrp="1"/>
          </p:cNvSpPr>
          <p:nvPr>
            <p:ph idx="1"/>
          </p:nvPr>
        </p:nvSpPr>
        <p:spPr/>
        <p:txBody>
          <a:bodyPr>
            <a:normAutofit fontScale="62500" lnSpcReduction="20000"/>
          </a:bodyPr>
          <a:lstStyle/>
          <a:p>
            <a:r>
              <a:rPr lang="en-US" dirty="0" smtClean="0">
                <a:solidFill>
                  <a:srgbClr val="FF0000"/>
                </a:solidFill>
              </a:rPr>
              <a:t>Street </a:t>
            </a:r>
            <a:r>
              <a:rPr lang="en-US" dirty="0">
                <a:solidFill>
                  <a:srgbClr val="FF0000"/>
                </a:solidFill>
              </a:rPr>
              <a:t>refuse </a:t>
            </a:r>
            <a:r>
              <a:rPr lang="en-US" dirty="0" smtClean="0"/>
              <a:t>- </a:t>
            </a:r>
            <a:r>
              <a:rPr lang="en-US" dirty="0"/>
              <a:t>that is collected by the street cleansing service or </a:t>
            </a:r>
            <a:r>
              <a:rPr lang="en-US" dirty="0" smtClean="0"/>
              <a:t>scavenging. </a:t>
            </a:r>
            <a:r>
              <a:rPr lang="en-US" dirty="0"/>
              <a:t>It consists of leaves, straw, paper, animal droppings and litter of all kinds. </a:t>
            </a:r>
            <a:endParaRPr lang="en-US" dirty="0" smtClean="0"/>
          </a:p>
          <a:p>
            <a:r>
              <a:rPr lang="en-US" dirty="0" smtClean="0">
                <a:solidFill>
                  <a:srgbClr val="FF0000"/>
                </a:solidFill>
              </a:rPr>
              <a:t>Market refuse</a:t>
            </a:r>
            <a:r>
              <a:rPr lang="en-US" dirty="0" smtClean="0"/>
              <a:t>- </a:t>
            </a:r>
            <a:r>
              <a:rPr lang="en-US" dirty="0"/>
              <a:t>that is collected from markets </a:t>
            </a:r>
            <a:r>
              <a:rPr lang="en-US" dirty="0" smtClean="0"/>
              <a:t>. </a:t>
            </a:r>
            <a:r>
              <a:rPr lang="en-US" dirty="0"/>
              <a:t>It contains a large proportion of putrid vegetable and animal matter. </a:t>
            </a:r>
            <a:endParaRPr lang="en-US" dirty="0" smtClean="0"/>
          </a:p>
          <a:p>
            <a:r>
              <a:rPr lang="en-US" dirty="0" smtClean="0"/>
              <a:t> </a:t>
            </a:r>
            <a:r>
              <a:rPr lang="en-US" dirty="0" smtClean="0">
                <a:solidFill>
                  <a:srgbClr val="FF0000"/>
                </a:solidFill>
              </a:rPr>
              <a:t>Stable </a:t>
            </a:r>
            <a:r>
              <a:rPr lang="en-US" dirty="0">
                <a:solidFill>
                  <a:srgbClr val="FF0000"/>
                </a:solidFill>
              </a:rPr>
              <a:t>litter </a:t>
            </a:r>
            <a:r>
              <a:rPr lang="en-US" dirty="0" smtClean="0">
                <a:solidFill>
                  <a:srgbClr val="FF0000"/>
                </a:solidFill>
              </a:rPr>
              <a:t>-</a:t>
            </a:r>
            <a:r>
              <a:rPr lang="en-US" dirty="0" smtClean="0"/>
              <a:t> </a:t>
            </a:r>
            <a:r>
              <a:rPr lang="en-US" dirty="0"/>
              <a:t>that is collected from stables </a:t>
            </a:r>
            <a:r>
              <a:rPr lang="en-US" dirty="0" smtClean="0"/>
              <a:t>. </a:t>
            </a:r>
            <a:r>
              <a:rPr lang="en-US" dirty="0"/>
              <a:t>It contains mainly animal droppings and left-over animal feeds. </a:t>
            </a:r>
            <a:endParaRPr lang="en-US" dirty="0" smtClean="0"/>
          </a:p>
          <a:p>
            <a:r>
              <a:rPr lang="en-US" dirty="0" smtClean="0"/>
              <a:t> </a:t>
            </a:r>
            <a:r>
              <a:rPr lang="en-US" dirty="0">
                <a:solidFill>
                  <a:srgbClr val="FF0000"/>
                </a:solidFill>
              </a:rPr>
              <a:t>Industrial refuse </a:t>
            </a:r>
            <a:r>
              <a:rPr lang="en-US" dirty="0" smtClean="0">
                <a:solidFill>
                  <a:srgbClr val="FF0000"/>
                </a:solidFill>
              </a:rPr>
              <a:t>– </a:t>
            </a:r>
            <a:r>
              <a:rPr lang="en-US" dirty="0" smtClean="0"/>
              <a:t>it comprises </a:t>
            </a:r>
            <a:r>
              <a:rPr lang="en-US" dirty="0"/>
              <a:t>a wide variety of wastes ranging from completely inert materials such as calcium carbonate to highly toxic and explosive compounds</a:t>
            </a:r>
            <a:r>
              <a:rPr lang="en-US" dirty="0" smtClean="0"/>
              <a:t>.</a:t>
            </a:r>
          </a:p>
          <a:p>
            <a:r>
              <a:rPr lang="en-US" dirty="0" smtClean="0"/>
              <a:t> </a:t>
            </a:r>
            <a:r>
              <a:rPr lang="en-US" dirty="0">
                <a:solidFill>
                  <a:srgbClr val="FF0000"/>
                </a:solidFill>
              </a:rPr>
              <a:t>D</a:t>
            </a:r>
            <a:r>
              <a:rPr lang="en-US" dirty="0" smtClean="0">
                <a:solidFill>
                  <a:srgbClr val="FF0000"/>
                </a:solidFill>
              </a:rPr>
              <a:t>omestic refuse- </a:t>
            </a:r>
            <a:r>
              <a:rPr lang="en-US" dirty="0" smtClean="0"/>
              <a:t>it consists </a:t>
            </a:r>
            <a:r>
              <a:rPr lang="en-US" dirty="0"/>
              <a:t>of </a:t>
            </a:r>
            <a:r>
              <a:rPr lang="en-US" dirty="0">
                <a:solidFill>
                  <a:srgbClr val="00B050"/>
                </a:solidFill>
              </a:rPr>
              <a:t>ash, rubbish and garbage</a:t>
            </a:r>
            <a:r>
              <a:rPr lang="en-US" dirty="0"/>
              <a:t>. </a:t>
            </a:r>
            <a:r>
              <a:rPr lang="en-US" dirty="0">
                <a:solidFill>
                  <a:srgbClr val="FF0000"/>
                </a:solidFill>
              </a:rPr>
              <a:t>Ash</a:t>
            </a:r>
            <a:r>
              <a:rPr lang="en-US" dirty="0"/>
              <a:t> is the residue from fire used for cooking and heating. </a:t>
            </a:r>
            <a:r>
              <a:rPr lang="en-US" dirty="0">
                <a:solidFill>
                  <a:srgbClr val="FF0000"/>
                </a:solidFill>
              </a:rPr>
              <a:t>Rubbish</a:t>
            </a:r>
            <a:r>
              <a:rPr lang="en-US" dirty="0"/>
              <a:t> comprises paper, clothing, bits of wood, metal, glass, dust and dirt. </a:t>
            </a:r>
            <a:r>
              <a:rPr lang="en-US" dirty="0">
                <a:solidFill>
                  <a:srgbClr val="FF0000"/>
                </a:solidFill>
              </a:rPr>
              <a:t>Garbage</a:t>
            </a:r>
            <a:r>
              <a:rPr lang="en-US" dirty="0"/>
              <a:t> is waste matter </a:t>
            </a:r>
            <a:r>
              <a:rPr lang="en-US" dirty="0" smtClean="0"/>
              <a:t>arising </a:t>
            </a:r>
            <a:r>
              <a:rPr lang="en-US" dirty="0"/>
              <a:t>from the preparation, cooking and consumption of food. It consists of waste food, vegetable peelings and other organic matter. Garbage needs quick removal and disposal because it ferments on storage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1202110"/>
      </p:ext>
    </p:extLst>
  </p:cSld>
  <p:clrMapOvr>
    <a:masterClrMapping/>
  </p:clrMapOvr>
  <mc:AlternateContent xmlns:mc="http://schemas.openxmlformats.org/markup-compatibility/2006">
    <mc:Choice xmlns:p14="http://schemas.microsoft.com/office/powerpoint/2010/main" Requires="p14">
      <p:transition spd="slow" p14:dur="2000" advTm="134642"/>
    </mc:Choice>
    <mc:Fallback>
      <p:transition spd="slow" advTm="13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&amp; Collection of Wastes </a:t>
            </a:r>
            <a:endParaRPr lang="en-US" dirty="0"/>
          </a:p>
        </p:txBody>
      </p:sp>
      <p:sp>
        <p:nvSpPr>
          <p:cNvPr id="3" name="Content Placeholder 2"/>
          <p:cNvSpPr>
            <a:spLocks noGrp="1"/>
          </p:cNvSpPr>
          <p:nvPr>
            <p:ph idx="1"/>
          </p:nvPr>
        </p:nvSpPr>
        <p:spPr/>
        <p:txBody>
          <a:bodyPr>
            <a:normAutofit fontScale="70000" lnSpcReduction="20000"/>
          </a:bodyPr>
          <a:lstStyle/>
          <a:p>
            <a:r>
              <a:rPr lang="en-US" dirty="0"/>
              <a:t>P</a:t>
            </a:r>
            <a:r>
              <a:rPr lang="en-US" dirty="0" smtClean="0"/>
              <a:t>roper </a:t>
            </a:r>
            <a:r>
              <a:rPr lang="en-US" dirty="0"/>
              <a:t>storage of </a:t>
            </a:r>
            <a:r>
              <a:rPr lang="en-US" dirty="0" smtClean="0"/>
              <a:t>refuse, in </a:t>
            </a:r>
            <a:r>
              <a:rPr lang="en-US" dirty="0"/>
              <a:t>galvanized steel dust bin with close fitting cover is a </a:t>
            </a:r>
            <a:r>
              <a:rPr lang="en-US" dirty="0" smtClean="0"/>
              <a:t>suitable option. </a:t>
            </a:r>
            <a:r>
              <a:rPr lang="en-US" dirty="0"/>
              <a:t>The capacity of a bin will depend upon the number of users and frequency of collection. </a:t>
            </a:r>
            <a:endParaRPr lang="en-US" dirty="0" smtClean="0"/>
          </a:p>
          <a:p>
            <a:r>
              <a:rPr lang="en-US" dirty="0" smtClean="0"/>
              <a:t>The </a:t>
            </a:r>
            <a:r>
              <a:rPr lang="en-US" dirty="0"/>
              <a:t>output of refuse per capita per day in India is estimated to vary from 1/10 to 1/2 </a:t>
            </a:r>
            <a:r>
              <a:rPr lang="en-US" dirty="0" err="1"/>
              <a:t>c.ft</a:t>
            </a:r>
            <a:r>
              <a:rPr lang="en-US" dirty="0"/>
              <a:t>. </a:t>
            </a:r>
            <a:endParaRPr lang="en-US" dirty="0" smtClean="0"/>
          </a:p>
          <a:p>
            <a:r>
              <a:rPr lang="en-US" dirty="0" smtClean="0"/>
              <a:t>For </a:t>
            </a:r>
            <a:r>
              <a:rPr lang="en-US" dirty="0"/>
              <a:t>a family of 5 members, a bin having a capacity of 5/10 or 1/2 </a:t>
            </a:r>
            <a:r>
              <a:rPr lang="en-US" dirty="0" err="1"/>
              <a:t>c.ft</a:t>
            </a:r>
            <a:r>
              <a:rPr lang="en-US" dirty="0"/>
              <a:t>. would be needed. If collection is done once in 3 days, a bin having a capacity of 11/2 or 2 </a:t>
            </a:r>
            <a:r>
              <a:rPr lang="en-US" dirty="0" err="1"/>
              <a:t>c.ft</a:t>
            </a:r>
            <a:r>
              <a:rPr lang="en-US" dirty="0"/>
              <a:t>. would be adequate. </a:t>
            </a:r>
            <a:endParaRPr lang="en-US" dirty="0" smtClean="0"/>
          </a:p>
          <a:p>
            <a:r>
              <a:rPr lang="en-US" dirty="0"/>
              <a:t>House-to-house collection is by far the best method of collecting refuse. In majority of places in India, there is no house-to-house collection system. People are expected to dump the refuse in the nearest public bin.</a:t>
            </a:r>
          </a:p>
          <a:p>
            <a:r>
              <a:rPr lang="en-US" dirty="0"/>
              <a:t>Refuse is dispersed all along the street, and some is thrown out in front and around the house.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6479669"/>
      </p:ext>
    </p:extLst>
  </p:cSld>
  <p:clrMapOvr>
    <a:masterClrMapping/>
  </p:clrMapOvr>
  <mc:AlternateContent xmlns:mc="http://schemas.openxmlformats.org/markup-compatibility/2006">
    <mc:Choice xmlns:p14="http://schemas.microsoft.com/office/powerpoint/2010/main" Requires="p14">
      <p:transition spd="slow" p14:dur="2000" advTm="218030"/>
    </mc:Choice>
    <mc:Fallback>
      <p:transition spd="slow" advTm="21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a:t>Methods of disposal</a:t>
            </a:r>
          </a:p>
        </p:txBody>
      </p:sp>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dirty="0" smtClean="0"/>
              <a:t>  The </a:t>
            </a:r>
            <a:r>
              <a:rPr lang="en-US" dirty="0"/>
              <a:t>principal methods of refuse disposal </a:t>
            </a:r>
            <a:r>
              <a:rPr lang="en-US" dirty="0" smtClean="0"/>
              <a:t>are</a:t>
            </a:r>
          </a:p>
          <a:p>
            <a:pPr marL="0" indent="0">
              <a:buNone/>
            </a:pPr>
            <a:r>
              <a:rPr lang="en-US" dirty="0" smtClean="0"/>
              <a:t>     (</a:t>
            </a:r>
            <a:r>
              <a:rPr lang="en-US" dirty="0"/>
              <a:t>a) Dumping </a:t>
            </a:r>
            <a:endParaRPr lang="en-US" dirty="0" smtClean="0"/>
          </a:p>
          <a:p>
            <a:r>
              <a:rPr lang="en-US" dirty="0" smtClean="0"/>
              <a:t> (</a:t>
            </a:r>
            <a:r>
              <a:rPr lang="en-US" dirty="0"/>
              <a:t>b) Controlled tipping or sanitary </a:t>
            </a:r>
            <a:r>
              <a:rPr lang="en-US" dirty="0" smtClean="0"/>
              <a:t>land-fill</a:t>
            </a:r>
          </a:p>
          <a:p>
            <a:r>
              <a:rPr lang="en-US" dirty="0"/>
              <a:t> </a:t>
            </a:r>
            <a:r>
              <a:rPr lang="en-US" dirty="0" smtClean="0"/>
              <a:t>(</a:t>
            </a:r>
            <a:r>
              <a:rPr lang="en-US" dirty="0"/>
              <a:t>c) </a:t>
            </a:r>
            <a:r>
              <a:rPr lang="en-US" dirty="0" smtClean="0"/>
              <a:t>Incineration</a:t>
            </a:r>
          </a:p>
          <a:p>
            <a:r>
              <a:rPr lang="en-US" dirty="0" smtClean="0"/>
              <a:t> </a:t>
            </a:r>
            <a:r>
              <a:rPr lang="en-US" dirty="0"/>
              <a:t>(d) Composting </a:t>
            </a:r>
            <a:endParaRPr lang="en-US" dirty="0" smtClean="0"/>
          </a:p>
          <a:p>
            <a:r>
              <a:rPr lang="en-US" dirty="0" smtClean="0"/>
              <a:t> (</a:t>
            </a:r>
            <a:r>
              <a:rPr lang="en-US" dirty="0"/>
              <a:t>e) </a:t>
            </a:r>
            <a:r>
              <a:rPr lang="en-US" dirty="0" smtClean="0"/>
              <a:t>Manure </a:t>
            </a:r>
            <a:r>
              <a:rPr lang="en-US" dirty="0"/>
              <a:t>pits </a:t>
            </a:r>
            <a:endParaRPr lang="en-US" dirty="0" smtClean="0"/>
          </a:p>
          <a:p>
            <a:r>
              <a:rPr lang="en-US" dirty="0" smtClean="0"/>
              <a:t> (</a:t>
            </a:r>
            <a:r>
              <a:rPr lang="en-US" dirty="0"/>
              <a:t>f) </a:t>
            </a:r>
            <a:r>
              <a:rPr lang="en-US" dirty="0" smtClean="0"/>
              <a:t>Burial</a:t>
            </a:r>
            <a:r>
              <a:rPr lang="en-US" dirty="0"/>
              <a:t>. </a:t>
            </a:r>
          </a:p>
          <a:p>
            <a:pPr marL="0" indent="0">
              <a:buNone/>
            </a:pP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860470"/>
      </p:ext>
    </p:extLst>
  </p:cSld>
  <p:clrMapOvr>
    <a:masterClrMapping/>
  </p:clrMapOvr>
  <mc:AlternateContent xmlns:mc="http://schemas.openxmlformats.org/markup-compatibility/2006">
    <mc:Choice xmlns:p14="http://schemas.microsoft.com/office/powerpoint/2010/main" Requires="p14">
      <p:transition spd="slow" p14:dur="2000" advTm="19316"/>
    </mc:Choice>
    <mc:Fallback>
      <p:transition spd="slow" advTm="1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DUMPING</a:t>
            </a:r>
            <a:endParaRPr lang="en-US" dirty="0"/>
          </a:p>
        </p:txBody>
      </p:sp>
      <p:sp>
        <p:nvSpPr>
          <p:cNvPr id="3" name="Content Placeholder 2"/>
          <p:cNvSpPr>
            <a:spLocks noGrp="1"/>
          </p:cNvSpPr>
          <p:nvPr>
            <p:ph idx="1"/>
          </p:nvPr>
        </p:nvSpPr>
        <p:spPr>
          <a:xfrm>
            <a:off x="457200" y="1066800"/>
            <a:ext cx="8229600" cy="5334000"/>
          </a:xfrm>
        </p:spPr>
        <p:txBody>
          <a:bodyPr>
            <a:normAutofit fontScale="85000" lnSpcReduction="20000"/>
          </a:bodyPr>
          <a:lstStyle/>
          <a:p>
            <a:r>
              <a:rPr lang="en-US" dirty="0">
                <a:solidFill>
                  <a:srgbClr val="FF0000"/>
                </a:solidFill>
              </a:rPr>
              <a:t>Dumping</a:t>
            </a:r>
            <a:r>
              <a:rPr lang="en-US" dirty="0"/>
              <a:t> </a:t>
            </a:r>
            <a:r>
              <a:rPr lang="en-US" dirty="0" smtClean="0"/>
              <a:t>-Refuse </a:t>
            </a:r>
            <a:r>
              <a:rPr lang="en-US" dirty="0"/>
              <a:t>is dumped in low lying areas </a:t>
            </a:r>
            <a:r>
              <a:rPr lang="en-US" dirty="0" smtClean="0"/>
              <a:t>,as </a:t>
            </a:r>
            <a:r>
              <a:rPr lang="en-US" dirty="0"/>
              <a:t>an easy method of disposal of dry refuse. As a result of bacterial action, refuse decreases considerably in volume and is converted gradually into humus</a:t>
            </a:r>
            <a:r>
              <a:rPr lang="en-US" dirty="0" smtClean="0"/>
              <a:t>.</a:t>
            </a:r>
          </a:p>
          <a:p>
            <a:r>
              <a:rPr lang="en-US" dirty="0" smtClean="0"/>
              <a:t> </a:t>
            </a:r>
            <a:r>
              <a:rPr lang="en-US" dirty="0"/>
              <a:t>Kolkata disposes of its refuse by dumping and the reclaimed land is leased out for cultivation. </a:t>
            </a:r>
            <a:endParaRPr lang="en-US" dirty="0" smtClean="0"/>
          </a:p>
          <a:p>
            <a:r>
              <a:rPr lang="en-US" dirty="0" smtClean="0"/>
              <a:t>The </a:t>
            </a:r>
            <a:r>
              <a:rPr lang="en-US" dirty="0"/>
              <a:t>drawbacks of open dumping are : </a:t>
            </a:r>
            <a:endParaRPr lang="en-US" dirty="0" smtClean="0"/>
          </a:p>
          <a:p>
            <a:r>
              <a:rPr lang="en-US" dirty="0" smtClean="0"/>
              <a:t>( </a:t>
            </a:r>
            <a:r>
              <a:rPr lang="en-US" dirty="0"/>
              <a:t>1) the refuse is exposed to flies and rodents</a:t>
            </a:r>
            <a:r>
              <a:rPr lang="en-US" dirty="0" smtClean="0"/>
              <a:t>,</a:t>
            </a:r>
          </a:p>
          <a:p>
            <a:r>
              <a:rPr lang="en-US" dirty="0" smtClean="0"/>
              <a:t> </a:t>
            </a:r>
            <a:r>
              <a:rPr lang="en-US" dirty="0"/>
              <a:t>(2) it is a source of nuisance from the smell and unsightly appearance</a:t>
            </a:r>
            <a:r>
              <a:rPr lang="en-US" dirty="0" smtClean="0"/>
              <a:t>,</a:t>
            </a:r>
          </a:p>
          <a:p>
            <a:r>
              <a:rPr lang="en-US" dirty="0" smtClean="0"/>
              <a:t> </a:t>
            </a:r>
            <a:r>
              <a:rPr lang="en-US" dirty="0"/>
              <a:t>(3) the loose refuse is dispersed by the action of the wind, and </a:t>
            </a:r>
            <a:endParaRPr lang="en-US" dirty="0" smtClean="0"/>
          </a:p>
          <a:p>
            <a:r>
              <a:rPr lang="en-US" dirty="0" smtClean="0"/>
              <a:t>(</a:t>
            </a:r>
            <a:r>
              <a:rPr lang="en-US" dirty="0"/>
              <a:t>4) drainage from dumps contributes to the pollution of surface and ground water.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2513195"/>
      </p:ext>
    </p:extLst>
  </p:cSld>
  <p:clrMapOvr>
    <a:masterClrMapping/>
  </p:clrMapOvr>
  <mc:AlternateContent xmlns:mc="http://schemas.openxmlformats.org/markup-compatibility/2006">
    <mc:Choice xmlns:p14="http://schemas.microsoft.com/office/powerpoint/2010/main" Requires="p14">
      <p:transition spd="slow" p14:dur="2000" advTm="83931"/>
    </mc:Choice>
    <mc:Fallback>
      <p:transition spd="slow" advTm="8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Controlled tipping</a:t>
            </a:r>
          </a:p>
        </p:txBody>
      </p:sp>
      <p:sp>
        <p:nvSpPr>
          <p:cNvPr id="3" name="Content Placeholder 2"/>
          <p:cNvSpPr>
            <a:spLocks noGrp="1"/>
          </p:cNvSpPr>
          <p:nvPr>
            <p:ph idx="1"/>
          </p:nvPr>
        </p:nvSpPr>
        <p:spPr>
          <a:xfrm>
            <a:off x="457200" y="1143000"/>
            <a:ext cx="8229600" cy="5410200"/>
          </a:xfrm>
        </p:spPr>
        <p:txBody>
          <a:bodyPr>
            <a:normAutofit fontScale="25000" lnSpcReduction="20000"/>
          </a:bodyPr>
          <a:lstStyle/>
          <a:p>
            <a:pPr marL="0" indent="0" algn="just">
              <a:lnSpc>
                <a:spcPct val="120000"/>
              </a:lnSpc>
              <a:buNone/>
            </a:pPr>
            <a:r>
              <a:rPr lang="en-US" dirty="0" smtClean="0"/>
              <a:t> </a:t>
            </a:r>
            <a:r>
              <a:rPr lang="en-US" sz="6400" dirty="0">
                <a:solidFill>
                  <a:srgbClr val="FF0000"/>
                </a:solidFill>
              </a:rPr>
              <a:t>Controlled tipping or sanitary landfill </a:t>
            </a:r>
            <a:r>
              <a:rPr lang="en-US" sz="6400" dirty="0" smtClean="0"/>
              <a:t>-Most </a:t>
            </a:r>
            <a:r>
              <a:rPr lang="en-US" sz="6400" dirty="0"/>
              <a:t>satisfactory method of refuse </a:t>
            </a:r>
            <a:r>
              <a:rPr lang="en-US" sz="6400" dirty="0" smtClean="0"/>
              <a:t>disposal if </a:t>
            </a:r>
            <a:r>
              <a:rPr lang="en-US" sz="6400" dirty="0"/>
              <a:t>suitable land is available. It differs from ordinary dumping in that the material is placed in a trench or other prepared area, adequately compacted, and covered with earth at the end of the working day. </a:t>
            </a:r>
            <a:endParaRPr lang="en-US" sz="6400" dirty="0" smtClean="0"/>
          </a:p>
          <a:p>
            <a:pPr marL="0" indent="0" algn="just">
              <a:lnSpc>
                <a:spcPct val="120000"/>
              </a:lnSpc>
              <a:buNone/>
            </a:pPr>
            <a:r>
              <a:rPr lang="en-US" sz="6400" dirty="0">
                <a:solidFill>
                  <a:srgbClr val="FF0000"/>
                </a:solidFill>
              </a:rPr>
              <a:t>M</a:t>
            </a:r>
            <a:r>
              <a:rPr lang="en-US" sz="6400" dirty="0" smtClean="0">
                <a:solidFill>
                  <a:srgbClr val="FF0000"/>
                </a:solidFill>
              </a:rPr>
              <a:t>odified </a:t>
            </a:r>
            <a:r>
              <a:rPr lang="en-US" sz="6400" dirty="0">
                <a:solidFill>
                  <a:srgbClr val="FF0000"/>
                </a:solidFill>
              </a:rPr>
              <a:t>sanitary </a:t>
            </a:r>
            <a:r>
              <a:rPr lang="en-US" sz="6400" dirty="0" smtClean="0">
                <a:solidFill>
                  <a:srgbClr val="FF0000"/>
                </a:solidFill>
              </a:rPr>
              <a:t>landfill </a:t>
            </a:r>
            <a:r>
              <a:rPr lang="en-US" sz="6400" dirty="0" smtClean="0"/>
              <a:t>- </a:t>
            </a:r>
            <a:r>
              <a:rPr lang="en-US" sz="6400" dirty="0"/>
              <a:t>Three methods </a:t>
            </a:r>
            <a:r>
              <a:rPr lang="en-US" sz="6400" dirty="0" smtClean="0"/>
              <a:t>i.e</a:t>
            </a:r>
            <a:r>
              <a:rPr lang="en-US" sz="6400" dirty="0" smtClean="0">
                <a:solidFill>
                  <a:srgbClr val="00B050"/>
                </a:solidFill>
              </a:rPr>
              <a:t>.  </a:t>
            </a:r>
            <a:r>
              <a:rPr lang="en-US" sz="6400" dirty="0">
                <a:solidFill>
                  <a:srgbClr val="00B050"/>
                </a:solidFill>
              </a:rPr>
              <a:t>trench method, </a:t>
            </a:r>
            <a:r>
              <a:rPr lang="en-US" sz="6400" dirty="0" smtClean="0">
                <a:solidFill>
                  <a:srgbClr val="00B050"/>
                </a:solidFill>
              </a:rPr>
              <a:t> </a:t>
            </a:r>
            <a:r>
              <a:rPr lang="en-US" sz="6400" dirty="0">
                <a:solidFill>
                  <a:srgbClr val="00B050"/>
                </a:solidFill>
              </a:rPr>
              <a:t>ramp method and </a:t>
            </a:r>
            <a:r>
              <a:rPr lang="en-US" sz="6400" dirty="0" smtClean="0">
                <a:solidFill>
                  <a:srgbClr val="00B050"/>
                </a:solidFill>
              </a:rPr>
              <a:t> </a:t>
            </a:r>
            <a:r>
              <a:rPr lang="en-US" sz="6400" dirty="0">
                <a:solidFill>
                  <a:srgbClr val="00B050"/>
                </a:solidFill>
              </a:rPr>
              <a:t>area method </a:t>
            </a:r>
            <a:r>
              <a:rPr lang="en-US" sz="6400" dirty="0" smtClean="0"/>
              <a:t>.</a:t>
            </a:r>
          </a:p>
          <a:p>
            <a:pPr marL="0" indent="0" algn="just">
              <a:lnSpc>
                <a:spcPct val="120000"/>
              </a:lnSpc>
              <a:buNone/>
            </a:pPr>
            <a:r>
              <a:rPr lang="en-US" sz="6400" dirty="0" smtClean="0">
                <a:solidFill>
                  <a:srgbClr val="FF0000"/>
                </a:solidFill>
              </a:rPr>
              <a:t>Trench </a:t>
            </a:r>
            <a:r>
              <a:rPr lang="en-US" sz="6400" dirty="0">
                <a:solidFill>
                  <a:srgbClr val="FF0000"/>
                </a:solidFill>
              </a:rPr>
              <a:t>method </a:t>
            </a:r>
            <a:r>
              <a:rPr lang="en-US" sz="6400" dirty="0"/>
              <a:t>: Where level ground is available, the trench method is usually chosen. A long trench is dug out - </a:t>
            </a:r>
            <a:r>
              <a:rPr lang="en-US" sz="6400" dirty="0" smtClean="0"/>
              <a:t>6-10 </a:t>
            </a:r>
            <a:r>
              <a:rPr lang="en-US" sz="6400" dirty="0" err="1" smtClean="0"/>
              <a:t>ft</a:t>
            </a:r>
            <a:r>
              <a:rPr lang="en-US" sz="6400" dirty="0" smtClean="0"/>
              <a:t>, deep </a:t>
            </a:r>
            <a:r>
              <a:rPr lang="en-US" sz="6400" dirty="0"/>
              <a:t>and </a:t>
            </a:r>
            <a:r>
              <a:rPr lang="en-US" sz="6400" dirty="0" smtClean="0"/>
              <a:t>12-36 </a:t>
            </a:r>
            <a:r>
              <a:rPr lang="en-US" sz="6400" dirty="0" err="1" smtClean="0"/>
              <a:t>ft</a:t>
            </a:r>
            <a:r>
              <a:rPr lang="en-US" sz="6400" dirty="0" smtClean="0"/>
              <a:t>, wide</a:t>
            </a:r>
            <a:r>
              <a:rPr lang="en-US" sz="6400" dirty="0"/>
              <a:t>, depending upon local conditions. </a:t>
            </a:r>
            <a:r>
              <a:rPr lang="en-US" sz="6400" dirty="0" smtClean="0"/>
              <a:t>refuse </a:t>
            </a:r>
            <a:r>
              <a:rPr lang="en-US" sz="6400" dirty="0"/>
              <a:t>is compacted and covered with excavated earth. Where compacted refuse is placed in the fill to a depth of </a:t>
            </a:r>
            <a:r>
              <a:rPr lang="en-US" sz="6400" dirty="0" smtClean="0"/>
              <a:t>6 ft. </a:t>
            </a:r>
            <a:r>
              <a:rPr lang="en-US" sz="6400" dirty="0"/>
              <a:t>it is estimated that one acre of land per year will be required for 10,000 population </a:t>
            </a:r>
            <a:r>
              <a:rPr lang="en-US" sz="6400" dirty="0" smtClean="0">
                <a:solidFill>
                  <a:srgbClr val="FF0000"/>
                </a:solidFill>
              </a:rPr>
              <a:t>Ramp </a:t>
            </a:r>
            <a:r>
              <a:rPr lang="en-US" sz="6400" dirty="0">
                <a:solidFill>
                  <a:srgbClr val="FF0000"/>
                </a:solidFill>
              </a:rPr>
              <a:t>method </a:t>
            </a:r>
            <a:r>
              <a:rPr lang="en-US" sz="6400" dirty="0"/>
              <a:t>: </a:t>
            </a:r>
            <a:r>
              <a:rPr lang="en-US" sz="6400" dirty="0" smtClean="0"/>
              <a:t> </a:t>
            </a:r>
            <a:r>
              <a:rPr lang="en-US" sz="6400" dirty="0"/>
              <a:t>well suited where the terrain is moderately sloping. Some excavation is done to secure the covering material. </a:t>
            </a:r>
          </a:p>
          <a:p>
            <a:pPr marL="0" indent="0" algn="just">
              <a:lnSpc>
                <a:spcPct val="120000"/>
              </a:lnSpc>
              <a:buNone/>
            </a:pPr>
            <a:r>
              <a:rPr lang="en-US" sz="6400" dirty="0">
                <a:solidFill>
                  <a:srgbClr val="FF0000"/>
                </a:solidFill>
              </a:rPr>
              <a:t>A</a:t>
            </a:r>
            <a:r>
              <a:rPr lang="en-US" sz="6400" dirty="0" smtClean="0">
                <a:solidFill>
                  <a:srgbClr val="FF0000"/>
                </a:solidFill>
              </a:rPr>
              <a:t>rea </a:t>
            </a:r>
            <a:r>
              <a:rPr lang="en-US" sz="6400" dirty="0">
                <a:solidFill>
                  <a:srgbClr val="FF0000"/>
                </a:solidFill>
              </a:rPr>
              <a:t>method</a:t>
            </a:r>
            <a:r>
              <a:rPr lang="en-US" sz="6400" dirty="0"/>
              <a:t>: </a:t>
            </a:r>
            <a:r>
              <a:rPr lang="en-US" sz="6400" dirty="0" smtClean="0"/>
              <a:t>used </a:t>
            </a:r>
            <a:r>
              <a:rPr lang="en-US" sz="6400" dirty="0"/>
              <a:t>for filling land </a:t>
            </a:r>
            <a:r>
              <a:rPr lang="en-US" sz="6400" dirty="0" smtClean="0"/>
              <a:t>depressions, disused </a:t>
            </a:r>
            <a:r>
              <a:rPr lang="en-US" sz="6400" dirty="0"/>
              <a:t>quarries </a:t>
            </a:r>
            <a:r>
              <a:rPr lang="en-US" sz="6400" dirty="0" smtClean="0"/>
              <a:t>and clay pits. Refuse </a:t>
            </a:r>
            <a:r>
              <a:rPr lang="en-US" sz="6400" dirty="0"/>
              <a:t>is </a:t>
            </a:r>
            <a:r>
              <a:rPr lang="en-US" sz="6400" dirty="0" smtClean="0"/>
              <a:t>deposited packed </a:t>
            </a:r>
            <a:r>
              <a:rPr lang="en-US" sz="6400" dirty="0"/>
              <a:t>and consolidated in uniform layers up to </a:t>
            </a:r>
            <a:r>
              <a:rPr lang="en-US" sz="6400" dirty="0" smtClean="0"/>
              <a:t>6-8ft deep. Each </a:t>
            </a:r>
            <a:r>
              <a:rPr lang="en-US" sz="6400" dirty="0"/>
              <a:t>layer </a:t>
            </a:r>
            <a:r>
              <a:rPr lang="en-US" sz="6400" dirty="0" smtClean="0"/>
              <a:t>is sealed </a:t>
            </a:r>
            <a:r>
              <a:rPr lang="en-US" sz="6400" dirty="0"/>
              <a:t>on its exposed surface with </a:t>
            </a:r>
            <a:r>
              <a:rPr lang="en-US" sz="6400" dirty="0" smtClean="0"/>
              <a:t>mud </a:t>
            </a:r>
            <a:r>
              <a:rPr lang="en-US" sz="6400" dirty="0"/>
              <a:t>cover </a:t>
            </a:r>
            <a:r>
              <a:rPr lang="en-US" sz="6400" dirty="0" smtClean="0"/>
              <a:t>at least 12 inches thick. Such </a:t>
            </a:r>
            <a:r>
              <a:rPr lang="en-US" sz="6400" dirty="0"/>
              <a:t>sealing prevents infestation by flies and rodents and suppresses the nuisance of smell and dust. </a:t>
            </a:r>
            <a:endParaRPr lang="en-US" sz="6400" dirty="0" smtClean="0"/>
          </a:p>
          <a:p>
            <a:pPr marL="0" indent="0" algn="just">
              <a:lnSpc>
                <a:spcPct val="120000"/>
              </a:lnSpc>
              <a:buNone/>
            </a:pPr>
            <a:r>
              <a:rPr lang="en-US" sz="6400" dirty="0" smtClean="0">
                <a:solidFill>
                  <a:srgbClr val="FF0000"/>
                </a:solidFill>
              </a:rPr>
              <a:t>Disadvantage -</a:t>
            </a:r>
            <a:r>
              <a:rPr lang="en-US" sz="6400" dirty="0" smtClean="0"/>
              <a:t>requiring </a:t>
            </a:r>
            <a:r>
              <a:rPr lang="en-US" sz="6400" dirty="0"/>
              <a:t>supplemental earth from outside sources. Chemical, bacteriological and physical changes occur in buried refuse. </a:t>
            </a:r>
            <a:r>
              <a:rPr lang="en-US" sz="6400" dirty="0" smtClean="0"/>
              <a:t>Temperature </a:t>
            </a:r>
            <a:r>
              <a:rPr lang="en-US" sz="6400" dirty="0"/>
              <a:t>rises to over 60 deg. C within 7 days and kills all the pathogens and hastens the decomposition process. Then it takes 2 to 3 weeks to cool down. Normally it takes 4 to 6 months for complete decomposition of organic matter into an innocuous mass.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9076200"/>
      </p:ext>
    </p:extLst>
  </p:cSld>
  <p:clrMapOvr>
    <a:masterClrMapping/>
  </p:clrMapOvr>
  <mc:AlternateContent xmlns:mc="http://schemas.openxmlformats.org/markup-compatibility/2006">
    <mc:Choice xmlns:p14="http://schemas.microsoft.com/office/powerpoint/2010/main" Requires="p14">
      <p:transition spd="slow" p14:dur="2000" advTm="173442"/>
    </mc:Choice>
    <mc:Fallback>
      <p:transition spd="slow" advTm="17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Incineration </a:t>
            </a:r>
          </a:p>
        </p:txBody>
      </p:sp>
      <p:sp>
        <p:nvSpPr>
          <p:cNvPr id="3" name="Content Placeholder 2"/>
          <p:cNvSpPr>
            <a:spLocks noGrp="1"/>
          </p:cNvSpPr>
          <p:nvPr>
            <p:ph idx="1"/>
          </p:nvPr>
        </p:nvSpPr>
        <p:spPr>
          <a:xfrm>
            <a:off x="457200" y="1295400"/>
            <a:ext cx="8229600" cy="5105400"/>
          </a:xfrm>
        </p:spPr>
        <p:txBody>
          <a:bodyPr>
            <a:normAutofit fontScale="85000" lnSpcReduction="10000"/>
          </a:bodyPr>
          <a:lstStyle/>
          <a:p>
            <a:pPr marL="0" indent="0">
              <a:buNone/>
            </a:pPr>
            <a:r>
              <a:rPr lang="en-US" dirty="0"/>
              <a:t>Refuse can be disposed of hygienically by burning or </a:t>
            </a:r>
          </a:p>
          <a:p>
            <a:pPr marL="0" indent="0">
              <a:buNone/>
            </a:pPr>
            <a:r>
              <a:rPr lang="en-US" dirty="0"/>
              <a:t>incineration. </a:t>
            </a:r>
            <a:r>
              <a:rPr lang="en-US" dirty="0" smtClean="0"/>
              <a:t>It </a:t>
            </a:r>
            <a:r>
              <a:rPr lang="en-US" dirty="0"/>
              <a:t>is the method of choice where suitable land is not available. </a:t>
            </a:r>
            <a:endParaRPr lang="en-US" dirty="0" smtClean="0"/>
          </a:p>
          <a:p>
            <a:pPr marL="0" indent="0">
              <a:buNone/>
            </a:pPr>
            <a:r>
              <a:rPr lang="en-US" dirty="0" smtClean="0"/>
              <a:t>Hospital </a:t>
            </a:r>
            <a:r>
              <a:rPr lang="en-US" dirty="0"/>
              <a:t>refuse which is particularly dangerous is best disposed of by incineration. </a:t>
            </a:r>
            <a:endParaRPr lang="en-US" dirty="0" smtClean="0"/>
          </a:p>
          <a:p>
            <a:pPr marL="0" indent="0">
              <a:buNone/>
            </a:pPr>
            <a:r>
              <a:rPr lang="en-US" dirty="0" smtClean="0"/>
              <a:t>Incineration </a:t>
            </a:r>
            <a:r>
              <a:rPr lang="en-US" dirty="0"/>
              <a:t>is </a:t>
            </a:r>
            <a:r>
              <a:rPr lang="en-US" dirty="0" smtClean="0"/>
              <a:t>practiced </a:t>
            </a:r>
            <a:r>
              <a:rPr lang="en-US" dirty="0"/>
              <a:t>in several </a:t>
            </a:r>
            <a:r>
              <a:rPr lang="en-US" dirty="0" smtClean="0"/>
              <a:t>industrialized </a:t>
            </a:r>
            <a:r>
              <a:rPr lang="en-US" dirty="0"/>
              <a:t>countries, particularly in large cities due to lack of suitable land</a:t>
            </a:r>
            <a:r>
              <a:rPr lang="en-US" dirty="0" smtClean="0"/>
              <a:t>.</a:t>
            </a:r>
          </a:p>
          <a:p>
            <a:pPr marL="0" indent="0">
              <a:buNone/>
            </a:pPr>
            <a:r>
              <a:rPr lang="en-US" dirty="0" smtClean="0"/>
              <a:t> </a:t>
            </a:r>
            <a:r>
              <a:rPr lang="en-US" dirty="0"/>
              <a:t>Incineration is not a popular method in India because the refuse contains a fair proportion of fine ash which makes the burning difficult. </a:t>
            </a:r>
            <a:r>
              <a:rPr lang="en-US" dirty="0" smtClean="0"/>
              <a:t> </a:t>
            </a:r>
            <a:r>
              <a:rPr lang="en-US" dirty="0"/>
              <a:t>preliminary separation of dust or ash is needed.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3545078"/>
      </p:ext>
    </p:extLst>
  </p:cSld>
  <p:clrMapOvr>
    <a:masterClrMapping/>
  </p:clrMapOvr>
  <mc:AlternateContent xmlns:mc="http://schemas.openxmlformats.org/markup-compatibility/2006">
    <mc:Choice xmlns:p14="http://schemas.microsoft.com/office/powerpoint/2010/main" Requires="p14">
      <p:transition spd="slow" p14:dur="2000" advTm="87455"/>
    </mc:Choice>
    <mc:Fallback>
      <p:transition spd="slow" advTm="8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3053</TotalTime>
  <Words>1560</Words>
  <Application>Microsoft Office PowerPoint</Application>
  <PresentationFormat>On-screen Show (4:3)</PresentationFormat>
  <Paragraphs>72</Paragraphs>
  <Slides>12</Slides>
  <Notes>1</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DISPOSAL OF WASTES</vt:lpstr>
      <vt:lpstr>DISPOSAL OF WASTES</vt:lpstr>
      <vt:lpstr>SOLID WASTES</vt:lpstr>
      <vt:lpstr>Sources of refuse </vt:lpstr>
      <vt:lpstr>Storage &amp; Collection of Wastes </vt:lpstr>
      <vt:lpstr>Methods of disposal</vt:lpstr>
      <vt:lpstr>DUMPING</vt:lpstr>
      <vt:lpstr>Controlled tipping</vt:lpstr>
      <vt:lpstr>Incineration </vt:lpstr>
      <vt:lpstr>Composting</vt:lpstr>
      <vt:lpstr>Manure pits &amp;Burial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Savita</dc:creator>
  <cp:lastModifiedBy>Savita</cp:lastModifiedBy>
  <cp:revision>25</cp:revision>
  <dcterms:created xsi:type="dcterms:W3CDTF">2020-06-16T03:51:50Z</dcterms:created>
  <dcterms:modified xsi:type="dcterms:W3CDTF">2020-06-21T03:33:30Z</dcterms:modified>
</cp:coreProperties>
</file>