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0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09" r:id="rId27"/>
    <p:sldId id="310" r:id="rId28"/>
    <p:sldId id="281" r:id="rId29"/>
    <p:sldId id="282" r:id="rId30"/>
    <p:sldId id="308" r:id="rId31"/>
    <p:sldId id="311" r:id="rId32"/>
    <p:sldId id="312" r:id="rId33"/>
    <p:sldId id="313" r:id="rId34"/>
    <p:sldId id="322" r:id="rId35"/>
    <p:sldId id="323" r:id="rId36"/>
    <p:sldId id="324" r:id="rId37"/>
    <p:sldId id="326" r:id="rId38"/>
    <p:sldId id="325" r:id="rId39"/>
    <p:sldId id="320" r:id="rId40"/>
    <p:sldId id="321" r:id="rId41"/>
    <p:sldId id="314" r:id="rId42"/>
    <p:sldId id="315" r:id="rId43"/>
    <p:sldId id="283" r:id="rId44"/>
    <p:sldId id="328" r:id="rId45"/>
    <p:sldId id="327" r:id="rId46"/>
    <p:sldId id="286" r:id="rId47"/>
    <p:sldId id="292" r:id="rId48"/>
    <p:sldId id="293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46" autoAdjust="0"/>
    <p:restoredTop sz="94660"/>
  </p:normalViewPr>
  <p:slideViewPr>
    <p:cSldViewPr>
      <p:cViewPr varScale="1">
        <p:scale>
          <a:sx n="68" d="100"/>
          <a:sy n="68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8CC62-4BC4-4BF7-8889-5EF64C5FC50A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5359F-47F9-4FF3-B5D8-DC35B3671A4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Rugae</a:t>
            </a:r>
            <a:r>
              <a:rPr lang="en-IN" dirty="0" smtClean="0"/>
              <a:t> </a:t>
            </a:r>
          </a:p>
          <a:p>
            <a:r>
              <a:rPr lang="en-IN" dirty="0" smtClean="0"/>
              <a:t>Gastric pits and glands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44E3-AF62-4026-B96C-B7A6182B6F46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At co junction : epithelium</a:t>
            </a:r>
            <a:r>
              <a:rPr lang="en-IN" baseline="0" dirty="0" smtClean="0"/>
              <a:t> changes from stratified </a:t>
            </a:r>
            <a:r>
              <a:rPr lang="en-IN" baseline="0" dirty="0" err="1" smtClean="0"/>
              <a:t>sqm</a:t>
            </a:r>
            <a:r>
              <a:rPr lang="en-IN" baseline="0" dirty="0" smtClean="0"/>
              <a:t> to simple columnar </a:t>
            </a:r>
          </a:p>
          <a:p>
            <a:r>
              <a:rPr lang="en-IN" baseline="0" dirty="0" smtClean="0"/>
              <a:t>Simple columnar </a:t>
            </a:r>
            <a:r>
              <a:rPr lang="en-IN" baseline="0" dirty="0" err="1" smtClean="0"/>
              <a:t>ep</a:t>
            </a:r>
            <a:r>
              <a:rPr lang="en-IN" baseline="0" dirty="0" smtClean="0"/>
              <a:t> has basal oval nuclei and involved in secretion of mucus and called mucous surface cells , goblet cells are not present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44E3-AF62-4026-B96C-B7A6182B6F46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110285-8A9B-41AF-8BED-A76DCD5FDA5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49C749-77DB-4895-AAF4-A365BE1B54BD}" type="slidenum">
              <a:rPr lang="en-US" sz="1200">
                <a:latin typeface="Times New Roman" pitchFamily="18" charset="0"/>
              </a:rPr>
              <a:pPr algn="r"/>
              <a:t>39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7F2A5D-7F73-4C26-8BED-D602E54DB5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819400"/>
            <a:ext cx="346710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2819400"/>
            <a:ext cx="346710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3B9C0D-DBD1-423D-BA0C-C1D049110D04}" type="datetimeFigureOut">
              <a:rPr lang="en-US" smtClean="0"/>
              <a:pPr/>
              <a:t>6/1/2020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4BDCFCE-F505-4BFA-A15B-3432A1F0D532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01887"/>
            <a:ext cx="8915400" cy="1384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histology of alimentary canal.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3372" y="4500570"/>
            <a:ext cx="4286280" cy="1643074"/>
          </a:xfrm>
        </p:spPr>
        <p:txBody>
          <a:bodyPr>
            <a:normAutofit/>
          </a:bodyPr>
          <a:lstStyle/>
          <a:p>
            <a:r>
              <a:rPr lang="en-US" dirty="0" smtClean="0"/>
              <a:t>	Dr</a:t>
            </a:r>
            <a:r>
              <a:rPr lang="en-US" dirty="0" smtClean="0"/>
              <a:t>. </a:t>
            </a:r>
            <a:r>
              <a:rPr lang="en-US" dirty="0" smtClean="0"/>
              <a:t>Anjali Prasad</a:t>
            </a:r>
          </a:p>
          <a:p>
            <a:r>
              <a:rPr lang="en-US" dirty="0" smtClean="0"/>
              <a:t>Assistant Professor</a:t>
            </a:r>
          </a:p>
          <a:p>
            <a:r>
              <a:rPr lang="en-US" dirty="0" smtClean="0"/>
              <a:t>SKMCH MUZ.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charset="0"/>
              </a:rPr>
              <a:t>Histology of the Mucosa</a:t>
            </a:r>
          </a:p>
        </p:txBody>
      </p:sp>
      <p:graphicFrame>
        <p:nvGraphicFramePr>
          <p:cNvPr id="5149" name="Group 29"/>
          <p:cNvGraphicFramePr>
            <a:graphicFrameLocks noGrp="1"/>
          </p:cNvGraphicFramePr>
          <p:nvPr>
            <p:ph type="tbl" idx="1"/>
          </p:nvPr>
        </p:nvGraphicFramePr>
        <p:xfrm>
          <a:off x="381000" y="1219201"/>
          <a:ext cx="8534400" cy="5138756"/>
        </p:xfrm>
        <a:graphic>
          <a:graphicData uri="http://schemas.openxmlformats.org/drawingml/2006/table">
            <a:tbl>
              <a:tblPr/>
              <a:tblGrid>
                <a:gridCol w="2743200"/>
                <a:gridCol w="5791200"/>
              </a:tblGrid>
              <a:tr h="1058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Folds of the epithelium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942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Esophagus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Star shaped lumen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21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Stomach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L: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Rugae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57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Small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L: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Villi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58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L: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Haustra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572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Folds of mucosa and </a:t>
            </a:r>
            <a:r>
              <a:rPr lang="en-US" dirty="0" err="1" smtClean="0"/>
              <a:t>submucosa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3"/>
            <a:ext cx="944413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charset="0"/>
              </a:rPr>
              <a:t>Histology of the Submucosa</a:t>
            </a:r>
          </a:p>
        </p:txBody>
      </p:sp>
      <p:graphicFrame>
        <p:nvGraphicFramePr>
          <p:cNvPr id="4137" name="Group 41"/>
          <p:cNvGraphicFramePr>
            <a:graphicFrameLocks noGrp="1"/>
          </p:cNvGraphicFramePr>
          <p:nvPr>
            <p:ph type="tbl" idx="1"/>
          </p:nvPr>
        </p:nvGraphicFramePr>
        <p:xfrm>
          <a:off x="381000" y="1219200"/>
          <a:ext cx="8534400" cy="5424509"/>
        </p:xfrm>
        <a:graphic>
          <a:graphicData uri="http://schemas.openxmlformats.org/drawingml/2006/table">
            <a:tbl>
              <a:tblPr/>
              <a:tblGrid>
                <a:gridCol w="2743200"/>
                <a:gridCol w="5791200"/>
              </a:tblGrid>
              <a:tr h="976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Specialized structures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869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Esophagus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Submucosal mucous glands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57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Stomach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69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Duodenum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Brunner’s glands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76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Peyer’s Patches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76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rial" charset="0"/>
              </a:rPr>
              <a:t>Histology of the Serosa</a:t>
            </a:r>
          </a:p>
        </p:txBody>
      </p:sp>
      <p:graphicFrame>
        <p:nvGraphicFramePr>
          <p:cNvPr id="7218" name="Group 50"/>
          <p:cNvGraphicFramePr>
            <a:graphicFrameLocks noGrp="1"/>
          </p:cNvGraphicFramePr>
          <p:nvPr>
            <p:ph type="tbl" idx="1"/>
          </p:nvPr>
        </p:nvGraphicFramePr>
        <p:xfrm>
          <a:off x="381000" y="1219201"/>
          <a:ext cx="8534400" cy="5424510"/>
        </p:xfrm>
        <a:graphic>
          <a:graphicData uri="http://schemas.openxmlformats.org/drawingml/2006/table">
            <a:tbl>
              <a:tblPr/>
              <a:tblGrid>
                <a:gridCol w="2743200"/>
                <a:gridCol w="5791200"/>
              </a:tblGrid>
              <a:tr h="926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Serosa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100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Esophagus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Adventitia due to the fact that the esophagus is not in a 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93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Stomach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Visceral Peritoneum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24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Small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Visceral Peritoneum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26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Visceral Peritoneum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26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Adventitia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58259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oesophagus</a:t>
            </a:r>
            <a:endParaRPr lang="en-IN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00110"/>
            <a:ext cx="4572000" cy="512605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 layers are-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Mucosa- </a:t>
            </a:r>
          </a:p>
          <a:p>
            <a:pPr marL="852678" indent="-742950">
              <a:buFont typeface="+mj-lt"/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lining epithelium</a:t>
            </a:r>
          </a:p>
          <a:p>
            <a:pPr marL="852678" indent="-742950">
              <a:buFont typeface="+mj-lt"/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lamina propria</a:t>
            </a:r>
          </a:p>
          <a:p>
            <a:pPr marL="852678" indent="-742950">
              <a:buFont typeface="+mj-lt"/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Muscularis mucosa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Submucosa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Mus. Externa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Serosa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 Adventitia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ownloads\esophageal-disorders-4-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900" t="3750"/>
          <a:stretch>
            <a:fillRect/>
          </a:stretch>
        </p:blipFill>
        <p:spPr bwMode="auto">
          <a:xfrm>
            <a:off x="4214810" y="1285860"/>
            <a:ext cx="5127777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785794"/>
          </a:xfrm>
        </p:spPr>
        <p:txBody>
          <a:bodyPr>
            <a:normAutofit/>
          </a:bodyPr>
          <a:lstStyle/>
          <a:p>
            <a:r>
              <a:rPr lang="en-US" sz="4000" b="1" i="1" u="sng" dirty="0" smtClean="0">
                <a:solidFill>
                  <a:schemeClr val="tx1"/>
                </a:solidFill>
              </a:rPr>
              <a:t>Esophagus </a:t>
            </a:r>
          </a:p>
        </p:txBody>
      </p:sp>
      <p:sp>
        <p:nvSpPr>
          <p:cNvPr id="28675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20875"/>
            <a:ext cx="4038600" cy="4433888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2867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3438" y="928670"/>
            <a:ext cx="7777162" cy="5562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-142900"/>
            <a:ext cx="7540146" cy="1285884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Mucosa </a:t>
            </a:r>
            <a:endParaRPr lang="en-I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93" y="1000108"/>
            <a:ext cx="4038162" cy="5572164"/>
          </a:xfrm>
        </p:spPr>
        <p:txBody>
          <a:bodyPr>
            <a:normAutofit fontScale="92500" lnSpcReduction="20000"/>
          </a:bodyPr>
          <a:lstStyle/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Epithelium 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Non keratinised stratified squamous </a:t>
            </a:r>
          </a:p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Lamina propria 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Loose connective tissue</a:t>
            </a:r>
          </a:p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Muscularis mucosae 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Thicker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Single layer of longitudinal smooth muscle </a:t>
            </a:r>
          </a:p>
          <a:p>
            <a:pPr>
              <a:buNone/>
            </a:pP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DR.ANJALI\Desktop\Git\oesophagus133678359769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b="4819"/>
          <a:stretch>
            <a:fillRect/>
          </a:stretch>
        </p:blipFill>
        <p:spPr bwMode="auto">
          <a:xfrm>
            <a:off x="4454952" y="857256"/>
            <a:ext cx="4689049" cy="6000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42" y="-24"/>
            <a:ext cx="7467600" cy="1143000"/>
          </a:xfrm>
        </p:spPr>
        <p:txBody>
          <a:bodyPr>
            <a:normAutofit/>
          </a:bodyPr>
          <a:lstStyle/>
          <a:p>
            <a:r>
              <a:rPr lang="en-IN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Submucosa </a:t>
            </a:r>
            <a:endParaRPr lang="en-IN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41217" y="1357298"/>
            <a:ext cx="4213734" cy="5257800"/>
          </a:xfrm>
        </p:spPr>
        <p:txBody>
          <a:bodyPr>
            <a:normAutofit fontScale="92500" lnSpcReduction="20000"/>
          </a:bodyPr>
          <a:lstStyle/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Moderately dense irregular connective tissue </a:t>
            </a: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Composed of bundle of collagen and elastic fibres </a:t>
            </a: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Due to elastic fibres the submucosa is thrown into folds and lumen appears </a:t>
            </a:r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star shaped </a:t>
            </a:r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ownloads\esophageal-disorders-4-6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6203" t="3750"/>
          <a:stretch>
            <a:fillRect/>
          </a:stretch>
        </p:blipFill>
        <p:spPr bwMode="auto">
          <a:xfrm>
            <a:off x="4156362" y="642918"/>
            <a:ext cx="4987638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042"/>
            <a:ext cx="8686800" cy="71438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Muscularis externa </a:t>
            </a:r>
            <a:endParaRPr lang="en-I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93" y="1285860"/>
            <a:ext cx="3460613" cy="5286412"/>
          </a:xfrm>
        </p:spPr>
        <p:txBody>
          <a:bodyPr>
            <a:normAutofit fontScale="92500" lnSpcReduction="10000"/>
          </a:bodyPr>
          <a:lstStyle/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In upper 1/3</a:t>
            </a:r>
            <a:r>
              <a:rPr lang="en-IN" sz="36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Skeletal muscle </a:t>
            </a:r>
          </a:p>
          <a:p>
            <a:endParaRPr lang="en-I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Middle 1/3</a:t>
            </a:r>
            <a:r>
              <a:rPr lang="en-IN" sz="36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Smooth and Skeletal</a:t>
            </a:r>
          </a:p>
          <a:p>
            <a:pPr>
              <a:buNone/>
            </a:pPr>
            <a:endParaRPr lang="en-I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Lower 1/3</a:t>
            </a:r>
            <a:r>
              <a:rPr lang="en-IN" sz="36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None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Purely Smooth </a:t>
            </a:r>
          </a:p>
          <a:p>
            <a:pPr>
              <a:buNone/>
            </a:pPr>
            <a:endParaRPr lang="en-IN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ownloads\esophageal-disorders-4-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8508" t="3750" r="3900"/>
          <a:stretch>
            <a:fillRect/>
          </a:stretch>
        </p:blipFill>
        <p:spPr bwMode="auto">
          <a:xfrm>
            <a:off x="3169141" y="1357298"/>
            <a:ext cx="597486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42" y="285728"/>
            <a:ext cx="7467600" cy="714372"/>
          </a:xfrm>
        </p:spPr>
        <p:txBody>
          <a:bodyPr>
            <a:normAutofit fontScale="90000"/>
          </a:bodyPr>
          <a:lstStyle/>
          <a:p>
            <a:r>
              <a:rPr lang="en-IN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SEROSA/ ADVENTITIA </a:t>
            </a:r>
            <a:endParaRPr lang="en-IN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93" y="1142984"/>
            <a:ext cx="3932107" cy="5429288"/>
          </a:xfrm>
        </p:spPr>
        <p:txBody>
          <a:bodyPr>
            <a:normAutofit fontScale="92500" lnSpcReduction="10000"/>
          </a:bodyPr>
          <a:lstStyle/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Loose areolar connective tissue </a:t>
            </a: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Merges with the connective tissue of the surrounding structure </a:t>
            </a:r>
          </a:p>
          <a:p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Surrounds most of the oesophagus except lowest 1 inch where it is covered by serosa 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45283" y="1071546"/>
            <a:ext cx="5098717" cy="578645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857256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i="1" u="sng" dirty="0" smtClean="0">
                <a:solidFill>
                  <a:schemeClr val="tx1"/>
                </a:solidFill>
              </a:rPr>
              <a:t>General Structure of the Digestive Tract</a:t>
            </a:r>
            <a:endParaRPr lang="en-US" sz="3600" i="1" u="sng" dirty="0" smtClean="0">
              <a:solidFill>
                <a:schemeClr val="tx1"/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682"/>
          <a:stretch>
            <a:fillRect/>
          </a:stretch>
        </p:blipFill>
        <p:spPr>
          <a:xfrm>
            <a:off x="0" y="928669"/>
            <a:ext cx="9144000" cy="592933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65" y="0"/>
            <a:ext cx="8504106" cy="1071546"/>
          </a:xfrm>
        </p:spPr>
        <p:txBody>
          <a:bodyPr>
            <a:noAutofit/>
          </a:bodyPr>
          <a:lstStyle/>
          <a:p>
            <a:r>
              <a:rPr lang="en-IN" sz="4800" b="1" dirty="0" smtClean="0">
                <a:solidFill>
                  <a:schemeClr val="tx1"/>
                </a:solidFill>
              </a:rPr>
              <a:t>Cardio-oesophageal junction </a:t>
            </a:r>
            <a:endParaRPr lang="en-IN" sz="4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HP\Downloads\gi.tract.11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8572528" cy="5491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8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Stomach </a:t>
            </a:r>
            <a:endParaRPr lang="en-IN" sz="8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mk:@MSITStore:C:\Users\index\.android\Desktop\SNS-007\Junqueira's%20Basic%20Histology.chm::/New%20folder%2015/loadBinary_006.gif"/>
          <p:cNvSpPr>
            <a:spLocks noChangeAspect="1" noChangeArrowheads="1"/>
          </p:cNvSpPr>
          <p:nvPr/>
        </p:nvSpPr>
        <p:spPr bwMode="auto">
          <a:xfrm>
            <a:off x="1" y="-90488"/>
            <a:ext cx="6372225" cy="873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060456"/>
            <a:ext cx="3357586" cy="868346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Stomach</a:t>
            </a:r>
            <a:b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5861"/>
            <a:ext cx="2874801" cy="484030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 layers –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Mucosa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Submucosa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Muscularis externa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serosa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R.ANJALI\Desktop\Git\DSC01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0000"/>
          </a:blip>
          <a:srcRect l="2216" t="1099"/>
          <a:stretch>
            <a:fillRect/>
          </a:stretch>
        </p:blipFill>
        <p:spPr bwMode="auto">
          <a:xfrm>
            <a:off x="3071802" y="26764"/>
            <a:ext cx="6072198" cy="683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14356"/>
          </a:xfrm>
        </p:spPr>
        <p:txBody>
          <a:bodyPr>
            <a:normAutofit fontScale="90000"/>
          </a:bodyPr>
          <a:lstStyle/>
          <a:p>
            <a:r>
              <a:rPr lang="en-IN" sz="5400" b="1" dirty="0" smtClean="0">
                <a:solidFill>
                  <a:schemeClr val="tx1"/>
                </a:solidFill>
              </a:rPr>
              <a:t>Cardiac region </a:t>
            </a:r>
            <a:endParaRPr lang="en-IN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14422"/>
            <a:ext cx="3143240" cy="4854751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Mucosa </a:t>
            </a:r>
          </a:p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Submucosa </a:t>
            </a:r>
          </a:p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Muscularis externa </a:t>
            </a:r>
          </a:p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Serosa 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71735" y="1057280"/>
            <a:ext cx="6496067" cy="48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51403" y="0"/>
            <a:ext cx="4909155" cy="6172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Mucosa:</a:t>
            </a:r>
            <a:endParaRPr lang="en-IN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Simple columnar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epithelium  has basal , oval nuclei and involved in secretion of mucus and called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mucous surface cells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goblet cells are not present.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Lamina propria : small tubular gland opens into pits </a:t>
            </a:r>
          </a:p>
          <a:p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Muscularis externa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: has 3 layers, inner oblique , middle circular and outer longitudinal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HP\Downloads\st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"/>
            <a:ext cx="4350564" cy="6983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0772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400" b="1" smtClean="0">
                <a:solidFill>
                  <a:schemeClr val="tx1"/>
                </a:solidFill>
              </a:rPr>
              <a:t>        CARDIAC GLANDS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14900" y="1143000"/>
            <a:ext cx="4229100" cy="50292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3600" b="1" dirty="0" smtClean="0"/>
              <a:t>Cardiac glands </a:t>
            </a:r>
            <a:r>
              <a:rPr lang="en-US" sz="3600" dirty="0" smtClean="0"/>
              <a:t>are heavily branched tubular glands which contain mainly mucus-producing cells.</a:t>
            </a:r>
          </a:p>
          <a:p>
            <a:pPr eaLnBrk="1" hangingPunct="1"/>
            <a:r>
              <a:rPr lang="en-US" sz="2800" b="1" dirty="0" smtClean="0"/>
              <a:t> Shallow Gastric Pits  </a:t>
            </a:r>
          </a:p>
          <a:p>
            <a:pPr eaLnBrk="1" hangingPunct="1"/>
            <a:r>
              <a:rPr lang="en-US" sz="2800" b="1" dirty="0" smtClean="0"/>
              <a:t>Short glands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50180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49380" b="68182"/>
          <a:stretch>
            <a:fillRect/>
          </a:stretch>
        </p:blipFill>
        <p:spPr>
          <a:xfrm>
            <a:off x="0" y="1295400"/>
            <a:ext cx="4876800" cy="5562600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ardiacglandhist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785818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Fundic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 Body region</a:t>
            </a:r>
            <a:b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71548"/>
            <a:ext cx="2857488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Mucosa </a:t>
            </a:r>
          </a:p>
          <a:p>
            <a:r>
              <a:rPr lang="en-US" sz="3200" dirty="0" smtClean="0"/>
              <a:t>Lininig epithelium</a:t>
            </a:r>
          </a:p>
          <a:p>
            <a:r>
              <a:rPr lang="en-US" sz="3200" dirty="0" smtClean="0"/>
              <a:t>Lamina propria</a:t>
            </a:r>
          </a:p>
          <a:p>
            <a:r>
              <a:rPr lang="en-US" sz="3200" dirty="0" smtClean="0"/>
              <a:t>Muscularis mucosae</a:t>
            </a:r>
            <a:endParaRPr lang="en-IN" sz="3200" dirty="0"/>
          </a:p>
        </p:txBody>
      </p:sp>
      <p:pic>
        <p:nvPicPr>
          <p:cNvPr id="1026" name="Picture 2" descr="C:\Users\DR.ANJALI\Desktop\Git\DSC01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490" r="2629"/>
          <a:stretch>
            <a:fillRect/>
          </a:stretch>
        </p:blipFill>
        <p:spPr bwMode="auto">
          <a:xfrm>
            <a:off x="2796463" y="869910"/>
            <a:ext cx="6347537" cy="5988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42"/>
            <a:ext cx="3353986" cy="86834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  <a:b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R.ANJALI\Desktop\Git\DSC012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943" r="12420"/>
          <a:stretch>
            <a:fillRect/>
          </a:stretch>
        </p:blipFill>
        <p:spPr bwMode="auto">
          <a:xfrm>
            <a:off x="4714876" y="785794"/>
            <a:ext cx="4071934" cy="6072206"/>
          </a:xfrm>
          <a:prstGeom prst="rect">
            <a:avLst/>
          </a:prstGeom>
          <a:noFill/>
        </p:spPr>
      </p:pic>
      <p:pic>
        <p:nvPicPr>
          <p:cNvPr id="1026" name="Picture 2" descr="C:\Users\DR.ANJALI\Desktop\Git\cescp2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805597"/>
            <a:ext cx="4286248" cy="6052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4103807" cy="58259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Histology  of git</a:t>
            </a:r>
            <a:endParaRPr lang="en-IN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71548"/>
            <a:ext cx="4495800" cy="505461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From within outside-</a:t>
            </a:r>
          </a:p>
          <a:p>
            <a:r>
              <a:rPr lang="en-US" sz="4000" dirty="0" smtClean="0"/>
              <a:t>Mucosa</a:t>
            </a:r>
          </a:p>
          <a:p>
            <a:r>
              <a:rPr lang="en-US" sz="4000" dirty="0" smtClean="0"/>
              <a:t>Submucosa</a:t>
            </a:r>
          </a:p>
          <a:p>
            <a:r>
              <a:rPr lang="en-US" sz="4000" dirty="0" smtClean="0"/>
              <a:t>Muscularis externa</a:t>
            </a:r>
          </a:p>
          <a:p>
            <a:r>
              <a:rPr lang="en-US" sz="4000" dirty="0" err="1" smtClean="0"/>
              <a:t>Serosa</a:t>
            </a:r>
            <a:r>
              <a:rPr lang="en-US" sz="4000" dirty="0" smtClean="0"/>
              <a:t>/ adventitia</a:t>
            </a:r>
            <a:endParaRPr lang="en-IN" sz="4000" dirty="0"/>
          </a:p>
        </p:txBody>
      </p:sp>
      <p:pic>
        <p:nvPicPr>
          <p:cNvPr id="1027" name="Picture 3" descr="C:\Users\DR.ANJALI\Desktop\Git\DSC0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903" y="956166"/>
            <a:ext cx="4765672" cy="583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901014" cy="12858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Mucosa 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2984"/>
            <a:ext cx="4429124" cy="5643578"/>
          </a:xfrm>
        </p:spPr>
        <p:txBody>
          <a:bodyPr/>
          <a:lstStyle/>
          <a:p>
            <a:r>
              <a:rPr lang="en-US" sz="2800" b="1" dirty="0" smtClean="0"/>
              <a:t>Lining epithelium- </a:t>
            </a:r>
            <a:r>
              <a:rPr lang="en-US" b="1" dirty="0" smtClean="0"/>
              <a:t>Simple columnar epithelium</a:t>
            </a:r>
            <a:r>
              <a:rPr lang="en-US" dirty="0" smtClean="0"/>
              <a:t>, involve in secretion of mucous.</a:t>
            </a:r>
          </a:p>
          <a:p>
            <a:r>
              <a:rPr lang="en-US" b="1" dirty="0" smtClean="0"/>
              <a:t>Lamina </a:t>
            </a:r>
            <a:r>
              <a:rPr lang="en-US" b="1" dirty="0" err="1" smtClean="0"/>
              <a:t>Propria</a:t>
            </a:r>
            <a:r>
              <a:rPr lang="en-US" b="1" dirty="0" smtClean="0"/>
              <a:t> -  </a:t>
            </a:r>
            <a:r>
              <a:rPr lang="en-US" dirty="0" smtClean="0"/>
              <a:t>simple tubular gland present – C/as </a:t>
            </a:r>
            <a:r>
              <a:rPr lang="en-US" b="1" dirty="0" smtClean="0"/>
              <a:t>gastric/</a:t>
            </a:r>
            <a:r>
              <a:rPr lang="en-US" b="1" dirty="0" err="1" smtClean="0"/>
              <a:t>fundic</a:t>
            </a:r>
            <a:r>
              <a:rPr lang="en-US" b="1" dirty="0" smtClean="0"/>
              <a:t> glands. </a:t>
            </a:r>
          </a:p>
          <a:p>
            <a:r>
              <a:rPr lang="en-US" b="1" dirty="0" smtClean="0"/>
              <a:t>Muscularis </a:t>
            </a:r>
            <a:r>
              <a:rPr lang="en-US" b="1" dirty="0" err="1" smtClean="0"/>
              <a:t>mucosae</a:t>
            </a:r>
            <a:r>
              <a:rPr lang="en-US" b="1" dirty="0" smtClean="0"/>
              <a:t> - </a:t>
            </a:r>
            <a:endParaRPr lang="en-IN" b="1" dirty="0"/>
          </a:p>
        </p:txBody>
      </p:sp>
      <p:pic>
        <p:nvPicPr>
          <p:cNvPr id="5" name="Picture 2" descr="C:\Users\DR.ANJALI\Desktop\Git\DSC012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943" r="12420"/>
          <a:stretch>
            <a:fillRect/>
          </a:stretch>
        </p:blipFill>
        <p:spPr bwMode="auto">
          <a:xfrm>
            <a:off x="4643438" y="0"/>
            <a:ext cx="4500563" cy="6711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19088"/>
            <a:ext cx="8346210" cy="1295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</a:rPr>
              <a:t>PRINCIPAL  or FUNDIC GLANDS</a:t>
            </a:r>
            <a:r>
              <a:rPr lang="en-US" sz="4400" b="1" dirty="0" smtClean="0">
                <a:solidFill>
                  <a:schemeClr val="tx1"/>
                </a:solidFill>
              </a:rPr>
              <a:t/>
            </a:r>
            <a:br>
              <a:rPr lang="en-US" sz="4400" b="1" dirty="0" smtClean="0">
                <a:solidFill>
                  <a:schemeClr val="tx1"/>
                </a:solidFill>
              </a:rPr>
            </a:br>
            <a:endParaRPr lang="en-US" sz="4400" b="1" dirty="0" smtClean="0">
              <a:solidFill>
                <a:schemeClr val="tx1"/>
              </a:solidFill>
            </a:endParaRP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14900" y="1500174"/>
            <a:ext cx="3586190" cy="485778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Each glandular tubule consists of three parts: 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 deep body, 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 intermediary neck 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 upper isthmus.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/>
              <a:t> </a:t>
            </a:r>
          </a:p>
        </p:txBody>
      </p:sp>
      <p:pic>
        <p:nvPicPr>
          <p:cNvPr id="5222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3435" t="44118"/>
          <a:stretch>
            <a:fillRect/>
          </a:stretch>
        </p:blipFill>
        <p:spPr>
          <a:xfrm>
            <a:off x="1" y="1295400"/>
            <a:ext cx="4864619" cy="5562600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14338"/>
            <a:ext cx="82296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400" b="1" dirty="0" smtClean="0">
                <a:solidFill>
                  <a:schemeClr val="tx1"/>
                </a:solidFill>
              </a:rPr>
              <a:t>GASTRIC GLANDS </a:t>
            </a:r>
            <a:r>
              <a:rPr lang="en-US" sz="4800" b="1" dirty="0" smtClean="0">
                <a:solidFill>
                  <a:schemeClr val="tx1"/>
                </a:solidFill>
              </a:rPr>
              <a:t>cells </a:t>
            </a:r>
            <a:endParaRPr lang="en-US" sz="6000" b="1" dirty="0" smtClean="0">
              <a:solidFill>
                <a:schemeClr val="tx1"/>
              </a:solidFill>
            </a:endParaRPr>
          </a:p>
        </p:txBody>
      </p:sp>
      <p:pic>
        <p:nvPicPr>
          <p:cNvPr id="49155" name="Picture 3" descr="16_08dAnatomyStomach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90600"/>
            <a:ext cx="896130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860926" y="3413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1">
              <a:cs typeface="Arial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342619" y="557214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cs typeface="Arial" charset="0"/>
              </a:rPr>
              <a:t>Entero</a:t>
            </a:r>
            <a:r>
              <a:rPr lang="en-US" sz="2400" b="1" dirty="0">
                <a:cs typeface="Arial" charset="0"/>
              </a:rPr>
              <a:t>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7" name="Picture 2" descr="pic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1" y="642918"/>
            <a:ext cx="8215369" cy="6161529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12858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Mucous neck cells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4495800" cy="4854751"/>
          </a:xfrm>
        </p:spPr>
        <p:txBody>
          <a:bodyPr/>
          <a:lstStyle/>
          <a:p>
            <a:r>
              <a:rPr lang="en-US" sz="2800" dirty="0" smtClean="0"/>
              <a:t>Located just below the gastric pit.</a:t>
            </a:r>
          </a:p>
          <a:p>
            <a:r>
              <a:rPr lang="en-US" sz="2800" dirty="0" smtClean="0"/>
              <a:t>Columnar in shape and have </a:t>
            </a:r>
            <a:r>
              <a:rPr lang="en-US" sz="2800" dirty="0" err="1" smtClean="0"/>
              <a:t>mucinogen</a:t>
            </a:r>
            <a:r>
              <a:rPr lang="en-US" sz="2800" dirty="0" smtClean="0"/>
              <a:t> granules.</a:t>
            </a:r>
          </a:p>
          <a:p>
            <a:r>
              <a:rPr lang="en-US" sz="2800" dirty="0" smtClean="0"/>
              <a:t>Nuclei basally situated.</a:t>
            </a:r>
          </a:p>
          <a:p>
            <a:r>
              <a:rPr lang="en-US" sz="2800" dirty="0" smtClean="0">
                <a:cs typeface="Arial" charset="0"/>
              </a:rPr>
              <a:t>Secrete mucus to protect epithelial cells from enzymes &amp; acid</a:t>
            </a:r>
          </a:p>
          <a:p>
            <a:endParaRPr lang="en-US" sz="2400" dirty="0" smtClean="0"/>
          </a:p>
          <a:p>
            <a:endParaRPr lang="en-IN" dirty="0"/>
          </a:p>
        </p:txBody>
      </p:sp>
      <p:pic>
        <p:nvPicPr>
          <p:cNvPr id="5" name="Picture 3" descr="16_08dAnatomyStomach_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98769" y="1214422"/>
            <a:ext cx="474523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857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Parietal/</a:t>
            </a:r>
            <a:r>
              <a:rPr lang="en-US" dirty="0" err="1" smtClean="0"/>
              <a:t>oxyntic</a:t>
            </a:r>
            <a:r>
              <a:rPr lang="en-US" dirty="0" smtClean="0"/>
              <a:t> 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58" y="1142984"/>
            <a:ext cx="3643338" cy="571501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Large acidophilic cells.</a:t>
            </a:r>
            <a:endParaRPr lang="en-US" sz="2800" dirty="0" smtClean="0"/>
          </a:p>
          <a:p>
            <a:r>
              <a:rPr lang="en-US" sz="2800" dirty="0" smtClean="0"/>
              <a:t> secrete the </a:t>
            </a:r>
            <a:r>
              <a:rPr lang="en-US" sz="2800" b="1" dirty="0" smtClean="0"/>
              <a:t>hydrochloric acid </a:t>
            </a:r>
            <a:r>
              <a:rPr lang="en-US" sz="2800" dirty="0" smtClean="0"/>
              <a:t>of the gastric juice. Aside from activating the </a:t>
            </a:r>
            <a:r>
              <a:rPr lang="en-US" sz="2800" dirty="0" err="1" smtClean="0"/>
              <a:t>pepsinogen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Parietal cell also secrete </a:t>
            </a:r>
            <a:r>
              <a:rPr lang="en-US" sz="2800" b="1" dirty="0" smtClean="0"/>
              <a:t>intrinsic factor, </a:t>
            </a:r>
            <a:r>
              <a:rPr lang="en-US" sz="2800" dirty="0" smtClean="0"/>
              <a:t>which is necessary for the resorption of vitamin B12 </a:t>
            </a:r>
          </a:p>
          <a:p>
            <a:endParaRPr lang="en-IN" dirty="0"/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7297" t="37500" r="50235" b="13394"/>
          <a:stretch>
            <a:fillRect/>
          </a:stretch>
        </p:blipFill>
        <p:spPr>
          <a:xfrm>
            <a:off x="4071934" y="1071546"/>
            <a:ext cx="5101216" cy="578645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2869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 Electron microscopy of parietal cells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4500562" cy="5214974"/>
          </a:xfrm>
        </p:spPr>
        <p:txBody>
          <a:bodyPr/>
          <a:lstStyle/>
          <a:p>
            <a:r>
              <a:rPr lang="en-US" dirty="0" smtClean="0"/>
              <a:t>Presence of deep </a:t>
            </a:r>
            <a:r>
              <a:rPr lang="en-US" dirty="0" err="1" smtClean="0"/>
              <a:t>infoldings</a:t>
            </a:r>
            <a:r>
              <a:rPr lang="en-US" dirty="0" smtClean="0"/>
              <a:t> of apical membrane – forming </a:t>
            </a:r>
            <a:r>
              <a:rPr lang="en-US" b="1" dirty="0" smtClean="0"/>
              <a:t>intracellular </a:t>
            </a:r>
            <a:r>
              <a:rPr lang="en-US" b="1" dirty="0" err="1" smtClean="0"/>
              <a:t>canaliculus</a:t>
            </a:r>
            <a:r>
              <a:rPr lang="en-US" b="1" dirty="0" smtClean="0"/>
              <a:t>  </a:t>
            </a:r>
            <a:r>
              <a:rPr lang="en-US" dirty="0" smtClean="0"/>
              <a:t>into which project many </a:t>
            </a:r>
            <a:r>
              <a:rPr lang="en-US" dirty="0" err="1" smtClean="0"/>
              <a:t>microvilli</a:t>
            </a:r>
            <a:r>
              <a:rPr lang="en-US" dirty="0" smtClean="0"/>
              <a:t>.</a:t>
            </a:r>
          </a:p>
          <a:p>
            <a:r>
              <a:rPr lang="en-US" dirty="0" smtClean="0"/>
              <a:t>Cytoplasm contains </a:t>
            </a:r>
            <a:r>
              <a:rPr lang="en-US" dirty="0" err="1" smtClean="0"/>
              <a:t>Tubulovesicular</a:t>
            </a:r>
            <a:r>
              <a:rPr lang="en-US" dirty="0" smtClean="0"/>
              <a:t> structure .</a:t>
            </a:r>
          </a:p>
          <a:p>
            <a:r>
              <a:rPr lang="en-US" dirty="0" smtClean="0"/>
              <a:t>These </a:t>
            </a:r>
            <a:r>
              <a:rPr lang="en-US" dirty="0" err="1" smtClean="0"/>
              <a:t>tubulovesicular</a:t>
            </a:r>
            <a:r>
              <a:rPr lang="en-US" dirty="0" smtClean="0"/>
              <a:t> structures are involved in </a:t>
            </a:r>
            <a:r>
              <a:rPr lang="en-US" dirty="0" err="1" smtClean="0"/>
              <a:t>HCl</a:t>
            </a:r>
            <a:r>
              <a:rPr lang="en-US" dirty="0" smtClean="0"/>
              <a:t> secretion.</a:t>
            </a:r>
          </a:p>
          <a:p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67341" y="2285992"/>
            <a:ext cx="457665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496" y="2214554"/>
            <a:ext cx="5329025" cy="350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00108"/>
          </a:xfrm>
        </p:spPr>
        <p:txBody>
          <a:bodyPr>
            <a:normAutofit/>
          </a:bodyPr>
          <a:lstStyle/>
          <a:p>
            <a:r>
              <a:rPr lang="en-US" dirty="0" smtClean="0"/>
              <a:t>Chief cells/ </a:t>
            </a:r>
            <a:r>
              <a:rPr lang="en-US" dirty="0" err="1" smtClean="0"/>
              <a:t>Zymogenic</a:t>
            </a:r>
            <a:r>
              <a:rPr lang="en-US" dirty="0" smtClean="0"/>
              <a:t> cells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57298"/>
            <a:ext cx="3929058" cy="4997627"/>
          </a:xfrm>
        </p:spPr>
        <p:txBody>
          <a:bodyPr/>
          <a:lstStyle/>
          <a:p>
            <a:r>
              <a:rPr lang="en-US" dirty="0" smtClean="0"/>
              <a:t>Located in lower third of gastric glands.</a:t>
            </a:r>
          </a:p>
          <a:p>
            <a:r>
              <a:rPr lang="en-US" dirty="0" smtClean="0"/>
              <a:t>Are stained basophilic.</a:t>
            </a:r>
            <a:endParaRPr lang="en-IN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7297" t="37500" r="50235" b="13394"/>
          <a:stretch>
            <a:fillRect/>
          </a:stretch>
        </p:blipFill>
        <p:spPr>
          <a:xfrm>
            <a:off x="4286248" y="1061968"/>
            <a:ext cx="4857752" cy="551030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43507" y="-571528"/>
            <a:ext cx="8031436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</a:rPr>
              <a:t>Chief cells (or </a:t>
            </a:r>
            <a:r>
              <a:rPr lang="en-US" sz="4000" b="1" dirty="0" err="1" smtClean="0">
                <a:solidFill>
                  <a:schemeClr val="tx1"/>
                </a:solidFill>
              </a:rPr>
              <a:t>zymogenic</a:t>
            </a:r>
            <a:r>
              <a:rPr lang="en-US" sz="4000" b="1" dirty="0" smtClean="0">
                <a:solidFill>
                  <a:schemeClr val="tx1"/>
                </a:solidFill>
              </a:rPr>
              <a:t> cells) 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47572" y="857232"/>
            <a:ext cx="4110708" cy="571501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contain Zymogens granules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Abundant RER give the cell Basophilic stain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most numerous of the four types. They occur primarily in the body of the glands.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produce </a:t>
            </a:r>
            <a:r>
              <a:rPr lang="en-US" sz="2800" dirty="0" err="1" smtClean="0"/>
              <a:t>pepsinogen</a:t>
            </a:r>
            <a:r>
              <a:rPr lang="en-US" sz="2800" dirty="0" smtClean="0"/>
              <a:t>, which is a precursor of the </a:t>
            </a:r>
            <a:r>
              <a:rPr lang="en-US" sz="2800" dirty="0" err="1" smtClean="0"/>
              <a:t>proteolytic</a:t>
            </a:r>
            <a:r>
              <a:rPr lang="en-US" sz="2800" dirty="0" smtClean="0"/>
              <a:t> enzyme pepsin</a:t>
            </a:r>
            <a:r>
              <a:rPr lang="en-US" sz="3200" dirty="0" smtClean="0"/>
              <a:t>. </a:t>
            </a:r>
          </a:p>
        </p:txBody>
      </p:sp>
      <p:pic>
        <p:nvPicPr>
          <p:cNvPr id="60421" name="Picture 4" descr="Chiefcells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048" y="857232"/>
            <a:ext cx="474757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357214"/>
            <a:ext cx="80772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</a:rPr>
              <a:t>ENTEROENDOCRINE CELLS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6248" y="1142984"/>
            <a:ext cx="4857752" cy="571501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sz="2400" dirty="0" smtClean="0"/>
              <a:t>Scattered between the epithelial cells of the gastric mucosa and their basement membrane.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sz="2400" dirty="0" smtClean="0"/>
              <a:t> Demonstrated by Electron microscope or by Immunological </a:t>
            </a:r>
            <a:r>
              <a:rPr lang="en-US" sz="2400" dirty="0" err="1" smtClean="0"/>
              <a:t>technique.On</a:t>
            </a:r>
            <a:r>
              <a:rPr lang="en-US" sz="2400" dirty="0" smtClean="0"/>
              <a:t> light microscopy they appear clear.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sz="2400" dirty="0" smtClean="0"/>
              <a:t>Secretion is released in the lamina propria and distributed by blood vessels.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endParaRPr lang="en-US" sz="2400" dirty="0" smtClean="0"/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693" y="857232"/>
            <a:ext cx="3932107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928694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Mucosa</a:t>
            </a:r>
            <a:br>
              <a:rPr lang="en-US" sz="4800" b="1" dirty="0" smtClean="0"/>
            </a:br>
            <a:endParaRPr lang="en-IN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71480"/>
            <a:ext cx="3929058" cy="628652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mucosa comprises :</a:t>
            </a:r>
          </a:p>
          <a:p>
            <a:pPr marL="742950" indent="-74295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Epithelial lining; </a:t>
            </a:r>
          </a:p>
          <a:p>
            <a:pPr marL="742950" indent="-74295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  underlying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Lamina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Propria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loose connective tissue rich in blood vessels,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lymphatics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lymphocytes and also contains glands </a:t>
            </a:r>
          </a:p>
          <a:p>
            <a:pPr marL="742950" indent="-74295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thin layer of Smooth Muscle called the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muscularis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mucosae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None/>
            </a:pPr>
            <a:r>
              <a:rPr lang="en-US" sz="2400" dirty="0" smtClean="0"/>
              <a:t>The mucosa is frequently called as </a:t>
            </a:r>
            <a:r>
              <a:rPr lang="en-US" sz="2400" b="1" dirty="0" smtClean="0"/>
              <a:t>mucous membrane</a:t>
            </a:r>
            <a:r>
              <a:rPr lang="en-US" sz="2400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endParaRPr lang="en-IN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8" y="1671439"/>
            <a:ext cx="5643562" cy="423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6458" y="-71462"/>
            <a:ext cx="7086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b="1" dirty="0" smtClean="0">
                <a:solidFill>
                  <a:schemeClr val="tx1"/>
                </a:solidFill>
              </a:rPr>
              <a:t>Endocrine cells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217" y="1071546"/>
            <a:ext cx="8597983" cy="564360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The best characterized endocrine cells in the gastric mucosa are </a:t>
            </a:r>
            <a:r>
              <a:rPr lang="en-US" sz="2800" b="1" dirty="0" err="1" smtClean="0"/>
              <a:t>gastrin</a:t>
            </a:r>
            <a:r>
              <a:rPr lang="en-US" sz="2800" b="1" dirty="0" smtClean="0"/>
              <a:t>-producing cells (G cells) </a:t>
            </a:r>
            <a:r>
              <a:rPr lang="en-US" sz="2800" dirty="0" smtClean="0"/>
              <a:t>and </a:t>
            </a:r>
            <a:r>
              <a:rPr lang="en-US" sz="2800" b="1" dirty="0" err="1" smtClean="0"/>
              <a:t>somatostatin</a:t>
            </a:r>
            <a:r>
              <a:rPr lang="en-US" sz="2800" b="1" dirty="0" smtClean="0"/>
              <a:t>-producing cells (D cells</a:t>
            </a:r>
            <a:r>
              <a:rPr lang="en-US" sz="2800" dirty="0" smtClean="0"/>
              <a:t>). G cells are most frequent in the middle third of the glands. They stimulate the secretion of acid and </a:t>
            </a:r>
            <a:r>
              <a:rPr lang="en-US" sz="2800" dirty="0" err="1" smtClean="0"/>
              <a:t>pepsinogen</a:t>
            </a:r>
            <a:r>
              <a:rPr lang="en-US" sz="2800" dirty="0" smtClean="0"/>
              <a:t>. G cell function is stimulated by nervous input, the distension of the stomach. 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 cells are found mainly in glands of the pyloric </a:t>
            </a:r>
            <a:r>
              <a:rPr lang="en-US" sz="2800" dirty="0" err="1" smtClean="0"/>
              <a:t>antrum</a:t>
            </a:r>
            <a:r>
              <a:rPr lang="en-US" sz="2800" dirty="0" smtClean="0"/>
              <a:t>. They inhibit G cells and thereby acid production. D cell function is stimulated by acid in the lumen of the stomach and duodenum.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93" y="0"/>
            <a:ext cx="8778613" cy="6858000"/>
          </a:xfrm>
        </p:spPr>
        <p:txBody>
          <a:bodyPr>
            <a:normAutofit fontScale="92500" lnSpcReduction="10000"/>
          </a:bodyPr>
          <a:lstStyle/>
          <a:p>
            <a:r>
              <a:rPr lang="en-IN" sz="4400" b="1" dirty="0" smtClean="0">
                <a:latin typeface="Times New Roman" pitchFamily="18" charset="0"/>
                <a:cs typeface="Times New Roman" pitchFamily="18" charset="0"/>
              </a:rPr>
              <a:t>Mucous neck cells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cs typeface="Arial" charset="0"/>
              </a:rPr>
              <a:t>- </a:t>
            </a:r>
            <a:r>
              <a:rPr lang="en-US" sz="3200" b="1" dirty="0" smtClean="0">
                <a:cs typeface="Arial" charset="0"/>
              </a:rPr>
              <a:t>Secrete mucus to protect epithelial cells from enzymes &amp; acid</a:t>
            </a:r>
          </a:p>
          <a:p>
            <a:pPr>
              <a:buNone/>
            </a:pPr>
            <a:endParaRPr lang="en-I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4400" b="1" dirty="0" smtClean="0">
                <a:latin typeface="Times New Roman" pitchFamily="18" charset="0"/>
                <a:cs typeface="Times New Roman" pitchFamily="18" charset="0"/>
              </a:rPr>
              <a:t>Parietal or </a:t>
            </a:r>
            <a:r>
              <a:rPr lang="en-IN" sz="4400" b="1" dirty="0" err="1" smtClean="0">
                <a:latin typeface="Times New Roman" pitchFamily="18" charset="0"/>
                <a:cs typeface="Times New Roman" pitchFamily="18" charset="0"/>
              </a:rPr>
              <a:t>oxyntic</a:t>
            </a:r>
            <a:r>
              <a:rPr lang="en-IN" sz="4400" b="1" dirty="0" smtClean="0">
                <a:latin typeface="Times New Roman" pitchFamily="18" charset="0"/>
                <a:cs typeface="Times New Roman" pitchFamily="18" charset="0"/>
              </a:rPr>
              <a:t> cells 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cs typeface="Arial" charset="0"/>
              </a:rPr>
              <a:t> - </a:t>
            </a:r>
            <a:r>
              <a:rPr lang="en-US" sz="3200" b="1" dirty="0" smtClean="0">
                <a:cs typeface="Arial" charset="0"/>
              </a:rPr>
              <a:t>Secrete </a:t>
            </a:r>
            <a:r>
              <a:rPr lang="en-US" sz="3200" b="1" dirty="0" err="1" smtClean="0">
                <a:cs typeface="Arial" charset="0"/>
              </a:rPr>
              <a:t>HCl</a:t>
            </a:r>
            <a:r>
              <a:rPr lang="en-US" sz="3200" b="1" dirty="0" smtClean="0">
                <a:cs typeface="Arial" charset="0"/>
              </a:rPr>
              <a:t> (for protein digestion) &amp; intrinsic factor (for B12 absorption</a:t>
            </a:r>
          </a:p>
          <a:p>
            <a:pPr>
              <a:buNone/>
            </a:pPr>
            <a:endParaRPr lang="en-I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Chief or </a:t>
            </a:r>
            <a:r>
              <a:rPr lang="en-IN" sz="4000" b="1" dirty="0" err="1" smtClean="0">
                <a:latin typeface="Times New Roman" pitchFamily="18" charset="0"/>
                <a:cs typeface="Times New Roman" pitchFamily="18" charset="0"/>
              </a:rPr>
              <a:t>zymogenic</a:t>
            </a:r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 cells:</a:t>
            </a:r>
            <a:r>
              <a:rPr lang="en-US" sz="4000" b="1" dirty="0" smtClean="0">
                <a:cs typeface="Arial" charset="0"/>
              </a:rPr>
              <a:t> </a:t>
            </a:r>
            <a:r>
              <a:rPr lang="en-US" sz="3200" b="1" dirty="0" smtClean="0">
                <a:cs typeface="Arial" charset="0"/>
              </a:rPr>
              <a:t>Secrete </a:t>
            </a:r>
            <a:r>
              <a:rPr lang="en-US" sz="3200" b="1" dirty="0" err="1" smtClean="0">
                <a:cs typeface="Arial" charset="0"/>
              </a:rPr>
              <a:t>pepsinogen</a:t>
            </a:r>
            <a:r>
              <a:rPr lang="en-US" sz="3200" b="1" dirty="0" smtClean="0">
                <a:cs typeface="Arial" charset="0"/>
              </a:rPr>
              <a:t> which gets converted to “pepsin” when mixed with </a:t>
            </a:r>
            <a:r>
              <a:rPr lang="en-US" sz="3200" b="1" dirty="0" err="1" smtClean="0">
                <a:cs typeface="Arial" charset="0"/>
              </a:rPr>
              <a:t>HCl</a:t>
            </a:r>
            <a:r>
              <a:rPr lang="en-US" sz="3200" b="1" dirty="0" smtClean="0">
                <a:cs typeface="Arial" charset="0"/>
              </a:rPr>
              <a:t>; for protein digestion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IN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4000" b="1" dirty="0" err="1" smtClean="0">
                <a:latin typeface="Times New Roman" pitchFamily="18" charset="0"/>
                <a:cs typeface="Times New Roman" pitchFamily="18" charset="0"/>
              </a:rPr>
              <a:t>Enteroendocrinal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and APUD cells</a:t>
            </a:r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cs typeface="Arial" charset="0"/>
              </a:rPr>
              <a:t>Secrete </a:t>
            </a:r>
            <a:r>
              <a:rPr lang="en-US" sz="3200" b="1" dirty="0" err="1" smtClean="0">
                <a:cs typeface="Arial" charset="0"/>
              </a:rPr>
              <a:t>gastrin</a:t>
            </a:r>
            <a:r>
              <a:rPr lang="en-US" sz="3200" b="1" dirty="0" smtClean="0">
                <a:cs typeface="Arial" charset="0"/>
              </a:rPr>
              <a:t> to regulate stomach emptying</a:t>
            </a:r>
            <a:endParaRPr lang="en-US" sz="3600" b="1" dirty="0" smtClean="0">
              <a:cs typeface="Arial" charset="0"/>
            </a:endParaRPr>
          </a:p>
          <a:p>
            <a:endParaRPr lang="en-I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anatomytopics.files.wordpress.com/2008/12/gastric-glands.jpg?w=4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7" y="571480"/>
            <a:ext cx="4740451" cy="71438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Pyloric region </a:t>
            </a:r>
            <a:b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645" y="1428738"/>
            <a:ext cx="2633584" cy="469742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 layers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Mucosa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Submucosa 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Muscluaris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externa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Serosa </a:t>
            </a:r>
          </a:p>
          <a:p>
            <a:endParaRPr lang="en-IN" dirty="0"/>
          </a:p>
        </p:txBody>
      </p:sp>
      <p:pic>
        <p:nvPicPr>
          <p:cNvPr id="3074" name="Picture 2" descr="C:\Users\DR.ANJALI\Desktop\Git\DSC01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0000"/>
          </a:blip>
          <a:srcRect l="12367"/>
          <a:stretch>
            <a:fillRect/>
          </a:stretch>
        </p:blipFill>
        <p:spPr bwMode="auto">
          <a:xfrm>
            <a:off x="2582181" y="852633"/>
            <a:ext cx="6561819" cy="6005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847088"/>
          </a:xfrm>
        </p:spPr>
        <p:txBody>
          <a:bodyPr>
            <a:normAutofit/>
          </a:bodyPr>
          <a:lstStyle/>
          <a:p>
            <a:r>
              <a:rPr lang="en-US" b="1" dirty="0" smtClean="0"/>
              <a:t>MUCOSA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pic>
        <p:nvPicPr>
          <p:cNvPr id="4" name="Picture 4" descr="pyloricstomachhistolog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16" y="41433"/>
            <a:ext cx="4857784" cy="681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785818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PYLORIC GLANDS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20" y="1214422"/>
            <a:ext cx="4143404" cy="514050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Short, </a:t>
            </a:r>
            <a:r>
              <a:rPr lang="en-US" sz="2800" dirty="0" err="1" smtClean="0"/>
              <a:t>tortous</a:t>
            </a:r>
            <a:r>
              <a:rPr lang="en-US" sz="2800" dirty="0" smtClean="0"/>
              <a:t> and branched tubular glands.</a:t>
            </a:r>
          </a:p>
          <a:p>
            <a:r>
              <a:rPr lang="en-US" sz="2800" dirty="0" smtClean="0"/>
              <a:t>Lined by one cell type, similar to mucous neck cells.</a:t>
            </a:r>
          </a:p>
          <a:p>
            <a:r>
              <a:rPr lang="en-US" sz="2800" dirty="0" smtClean="0"/>
              <a:t>Endocrine cells, in particular </a:t>
            </a:r>
            <a:r>
              <a:rPr lang="en-US" sz="2800" b="1" dirty="0" err="1" smtClean="0"/>
              <a:t>gastrin</a:t>
            </a:r>
            <a:r>
              <a:rPr lang="en-US" sz="2800" b="1" dirty="0" smtClean="0"/>
              <a:t>-producing cells, </a:t>
            </a:r>
            <a:r>
              <a:rPr lang="en-US" sz="2800" dirty="0" smtClean="0"/>
              <a:t>are more frequent than in principal glands. </a:t>
            </a:r>
            <a:r>
              <a:rPr lang="en-US" sz="2800" u="sng" dirty="0" smtClean="0"/>
              <a:t>A few parietal cells may be present but chief cells are usually absent</a:t>
            </a:r>
            <a:r>
              <a:rPr lang="en-US" sz="2800" dirty="0" smtClean="0"/>
              <a:t>.</a:t>
            </a:r>
          </a:p>
          <a:p>
            <a:endParaRPr lang="en-IN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513" t="43182" r="49380"/>
          <a:stretch>
            <a:fillRect/>
          </a:stretch>
        </p:blipFill>
        <p:spPr>
          <a:xfrm>
            <a:off x="4854888" y="928670"/>
            <a:ext cx="4289112" cy="564360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6096" y="285728"/>
            <a:ext cx="4337904" cy="657227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In the pylorus, the pits extend downward to about one-half the thickness of the mucosa; </a:t>
            </a:r>
          </a:p>
          <a:p>
            <a:pPr eaLnBrk="1" hangingPunct="1"/>
            <a:r>
              <a:rPr lang="en-US" sz="3200" dirty="0" smtClean="0"/>
              <a:t>In the cardiac, and fundus, the pits occupy only one-fourth the thickness of the mucosa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55299" name="Picture 5" descr="fig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098" y="0"/>
            <a:ext cx="4543426" cy="6858000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HP\Downloads\slide_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21" y="-24"/>
            <a:ext cx="91882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/>
          </p:nvPr>
        </p:nvSpPr>
        <p:spPr>
          <a:xfrm>
            <a:off x="533838" y="-142900"/>
            <a:ext cx="7086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smtClean="0">
                <a:solidFill>
                  <a:schemeClr val="tx1"/>
                </a:solidFill>
              </a:rPr>
              <a:t>Cell renewal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9" y="214290"/>
            <a:ext cx="4286280" cy="642942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The surface epithelium is renewed approximately every third day.</a:t>
            </a:r>
          </a:p>
          <a:p>
            <a:pPr eaLnBrk="1" hangingPunct="1"/>
            <a:r>
              <a:rPr lang="en-US" sz="2800" dirty="0" smtClean="0"/>
              <a:t> The source of the new cells is the </a:t>
            </a:r>
            <a:r>
              <a:rPr lang="en-US" sz="2800" b="1" dirty="0" smtClean="0"/>
              <a:t>isthmus,</a:t>
            </a:r>
            <a:r>
              <a:rPr lang="en-US" sz="2800" dirty="0" smtClean="0"/>
              <a:t> i.e. the upper part of the neck, of the gastric glands, where cells divide and then migrate towards the surface epithelium and differentiate into mature epithelial cells</a:t>
            </a: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2"/>
          <a:srcRect l="16406" t="25973" r="54860" b="13542"/>
          <a:stretch>
            <a:fillRect/>
          </a:stretch>
        </p:blipFill>
        <p:spPr bwMode="auto">
          <a:xfrm>
            <a:off x="0" y="1071546"/>
            <a:ext cx="4851213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604"/>
            <a:ext cx="8686800" cy="107157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Submucosa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4422"/>
            <a:ext cx="4286248" cy="556096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err="1" smtClean="0"/>
              <a:t>submucosa</a:t>
            </a:r>
            <a:r>
              <a:rPr lang="en-US" sz="2400" dirty="0" smtClean="0"/>
              <a:t> contains </a:t>
            </a:r>
            <a:r>
              <a:rPr lang="en-US" sz="2400" b="1" dirty="0" smtClean="0"/>
              <a:t>dense irregular connective tissue </a:t>
            </a:r>
            <a:r>
              <a:rPr lang="en-US" sz="2400" dirty="0" smtClean="0"/>
              <a:t>with many blood and lymph vessels and the </a:t>
            </a:r>
            <a:r>
              <a:rPr lang="en-US" sz="2400" b="1" dirty="0" err="1" smtClean="0"/>
              <a:t>submucosal</a:t>
            </a:r>
            <a:r>
              <a:rPr lang="en-US" sz="2400" b="1" dirty="0" smtClean="0"/>
              <a:t> plexus</a:t>
            </a:r>
            <a:r>
              <a:rPr lang="en-US" sz="2400" dirty="0" smtClean="0"/>
              <a:t> of autonomic nerves.</a:t>
            </a:r>
          </a:p>
          <a:p>
            <a:r>
              <a:rPr lang="en-US" sz="2400" dirty="0" smtClean="0"/>
              <a:t> It may also contain glands and lymphoid tissue</a:t>
            </a:r>
          </a:p>
          <a:p>
            <a:r>
              <a:rPr lang="en-US" sz="2400" dirty="0" smtClean="0"/>
              <a:t>In </a:t>
            </a:r>
            <a:r>
              <a:rPr lang="en-US" sz="2400" dirty="0" err="1" smtClean="0"/>
              <a:t>submucosa</a:t>
            </a:r>
            <a:r>
              <a:rPr lang="en-US" sz="2400" dirty="0" smtClean="0"/>
              <a:t> ,the network of </a:t>
            </a:r>
            <a:r>
              <a:rPr lang="en-US" sz="2400" dirty="0" err="1" smtClean="0"/>
              <a:t>unmylinated</a:t>
            </a:r>
            <a:r>
              <a:rPr lang="en-US" sz="2400" dirty="0" smtClean="0"/>
              <a:t> nerve fibers &amp; ganglion cells constitute the </a:t>
            </a:r>
            <a:r>
              <a:rPr lang="en-US" sz="2400" i="1" u="sng" dirty="0" smtClean="0"/>
              <a:t>SUBMUCOSAL PLEXUX (</a:t>
            </a:r>
            <a:r>
              <a:rPr lang="en-US" sz="2400" i="1" u="sng" dirty="0" err="1" smtClean="0"/>
              <a:t>Meissner`s</a:t>
            </a:r>
            <a:r>
              <a:rPr lang="en-US" sz="2400" i="1" u="sng" dirty="0" smtClean="0"/>
              <a:t> </a:t>
            </a:r>
            <a:r>
              <a:rPr lang="en-US" sz="2400" i="1" u="sng" dirty="0" err="1" smtClean="0"/>
              <a:t>plexux</a:t>
            </a:r>
            <a:r>
              <a:rPr lang="en-US" sz="2400" i="1" u="sng" dirty="0" smtClean="0"/>
              <a:t>)</a:t>
            </a:r>
          </a:p>
          <a:p>
            <a:endParaRPr lang="en-IN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1802" y="1714488"/>
            <a:ext cx="47321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3686172" cy="51115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FUNCTIONS</a:t>
            </a:r>
            <a:br>
              <a:rPr lang="en-US" sz="4400" b="1" dirty="0" smtClean="0">
                <a:solidFill>
                  <a:schemeClr val="tx1"/>
                </a:solidFill>
              </a:rPr>
            </a:br>
            <a:endParaRPr lang="en-IN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857234"/>
            <a:ext cx="8329642" cy="526893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Storage</a:t>
            </a:r>
          </a:p>
          <a:p>
            <a:r>
              <a:rPr lang="en-US" sz="4000" dirty="0" smtClean="0"/>
              <a:t>Mixing</a:t>
            </a:r>
          </a:p>
          <a:p>
            <a:r>
              <a:rPr lang="en-US" sz="4000" dirty="0" smtClean="0"/>
              <a:t>Partial Digestion</a:t>
            </a:r>
          </a:p>
          <a:p>
            <a:r>
              <a:rPr lang="en-US" sz="4000" dirty="0" smtClean="0"/>
              <a:t>Protection</a:t>
            </a:r>
          </a:p>
          <a:p>
            <a:r>
              <a:rPr lang="en-US" sz="4000" dirty="0" smtClean="0"/>
              <a:t>Absorption</a:t>
            </a:r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042"/>
            <a:ext cx="8686800" cy="92869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Muscle layer/ Muscularis externa</a:t>
            </a:r>
            <a:br>
              <a:rPr lang="en-US" b="1" dirty="0" smtClean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2500298" cy="548952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Inner circular-(Spiral)</a:t>
            </a:r>
          </a:p>
          <a:p>
            <a:r>
              <a:rPr lang="en-US" dirty="0" smtClean="0"/>
              <a:t>Outer longitudinal</a:t>
            </a:r>
          </a:p>
          <a:p>
            <a:r>
              <a:rPr lang="en-US" dirty="0" err="1" smtClean="0"/>
              <a:t>Myenteric</a:t>
            </a:r>
            <a:r>
              <a:rPr lang="en-US" dirty="0" smtClean="0"/>
              <a:t> </a:t>
            </a:r>
            <a:r>
              <a:rPr lang="en-US" dirty="0" err="1" smtClean="0"/>
              <a:t>plexux</a:t>
            </a:r>
            <a:r>
              <a:rPr lang="en-US" dirty="0" smtClean="0"/>
              <a:t> (</a:t>
            </a:r>
            <a:r>
              <a:rPr lang="en-US" dirty="0" err="1" smtClean="0"/>
              <a:t>Auerbach`s</a:t>
            </a:r>
            <a:r>
              <a:rPr lang="en-US" dirty="0" smtClean="0"/>
              <a:t>  plexus)</a:t>
            </a:r>
          </a:p>
          <a:p>
            <a:endParaRPr lang="en-US" dirty="0" smtClean="0"/>
          </a:p>
          <a:p>
            <a:r>
              <a:rPr lang="en-US" dirty="0" smtClean="0"/>
              <a:t>Contraction of Muscle layer, mix &amp; propel the contents of the digestive tract.</a:t>
            </a:r>
          </a:p>
          <a:p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3504" y="1643050"/>
            <a:ext cx="6570496" cy="373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642918"/>
            <a:ext cx="3857651" cy="5831034"/>
          </a:xfrm>
        </p:spPr>
        <p:txBody>
          <a:bodyPr>
            <a:normAutofit/>
          </a:bodyPr>
          <a:lstStyle/>
          <a:p>
            <a:r>
              <a:rPr lang="en-US" dirty="0" smtClean="0"/>
              <a:t>Circular smooth muscle layer forms sphincters at specific locations-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pharyngoesophageal</a:t>
            </a:r>
            <a:r>
              <a:rPr lang="en-US" dirty="0" smtClean="0"/>
              <a:t> sphincter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pyloric sphincter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Ileocecal valve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Internal anal sphincter</a:t>
            </a:r>
          </a:p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703"/>
          <a:stretch>
            <a:fillRect/>
          </a:stretch>
        </p:blipFill>
        <p:spPr bwMode="auto">
          <a:xfrm>
            <a:off x="4214810" y="642918"/>
            <a:ext cx="472457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u="sng" dirty="0" smtClean="0">
                <a:solidFill>
                  <a:schemeClr val="tx1"/>
                </a:solidFill>
              </a:rPr>
              <a:t>Serosa &amp; adventitia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142984"/>
            <a:ext cx="8902782" cy="5715016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serosa</a:t>
            </a:r>
            <a:r>
              <a:rPr lang="en-US" dirty="0" smtClean="0"/>
              <a:t> is a thin layer of loose connective tissue, rich in blood vessels, lymphatics, and adipose tissue, with a simple squamous covering epithelium (</a:t>
            </a:r>
            <a:r>
              <a:rPr lang="en-US" b="1" dirty="0" smtClean="0"/>
              <a:t>mesothelium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 In places where the digestive tract is not suspended in a cavity but bound to other structures, such as in the esophagus , the serosa is replaced by a thick </a:t>
            </a:r>
            <a:r>
              <a:rPr lang="en-US" b="1" dirty="0" smtClean="0"/>
              <a:t>adventitia</a:t>
            </a:r>
            <a:r>
              <a:rPr lang="en-US" dirty="0" smtClean="0"/>
              <a:t>, consisting of areolar connective tissue containing vessels and nerves, lacking mesothelium.</a:t>
            </a:r>
          </a:p>
          <a:p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charset="0"/>
              </a:rPr>
              <a:t>Histology of the Mucosa</a:t>
            </a:r>
          </a:p>
        </p:txBody>
      </p:sp>
      <p:graphicFrame>
        <p:nvGraphicFramePr>
          <p:cNvPr id="3163" name="Group 91"/>
          <p:cNvGraphicFramePr>
            <a:graphicFrameLocks noGrp="1"/>
          </p:cNvGraphicFramePr>
          <p:nvPr>
            <p:ph type="tbl" idx="1"/>
          </p:nvPr>
        </p:nvGraphicFramePr>
        <p:xfrm>
          <a:off x="381000" y="1219200"/>
          <a:ext cx="8534400" cy="5257800"/>
        </p:xfrm>
        <a:graphic>
          <a:graphicData uri="http://schemas.openxmlformats.org/drawingml/2006/table">
            <a:tbl>
              <a:tblPr/>
              <a:tblGrid>
                <a:gridCol w="2743200"/>
                <a:gridCol w="57912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Organ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Epithelium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Mouth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Nonkeratinized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Pharynx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Nonkeratinized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Esophagus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Nonkeratinized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Stomach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Small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Intestine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Simple Columnar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Nonkeratinized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Stratified Squamous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440</TotalTime>
  <Words>1210</Words>
  <Application>Microsoft Office PowerPoint</Application>
  <PresentationFormat>On-screen Show (4:3)</PresentationFormat>
  <Paragraphs>232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Flow</vt:lpstr>
      <vt:lpstr>General histology of alimentary canal.</vt:lpstr>
      <vt:lpstr>General Structure of the Digestive Tract</vt:lpstr>
      <vt:lpstr>Histology  of git</vt:lpstr>
      <vt:lpstr>Mucosa </vt:lpstr>
      <vt:lpstr>Submucosa </vt:lpstr>
      <vt:lpstr>Muscle layer/ Muscularis externa </vt:lpstr>
      <vt:lpstr>Slide 7</vt:lpstr>
      <vt:lpstr>Serosa &amp; adventitia</vt:lpstr>
      <vt:lpstr>Histology of the Mucosa</vt:lpstr>
      <vt:lpstr>Histology of the Mucosa</vt:lpstr>
      <vt:lpstr>Folds of mucosa and submucosa </vt:lpstr>
      <vt:lpstr>Histology of the Submucosa</vt:lpstr>
      <vt:lpstr>Histology of the Serosa</vt:lpstr>
      <vt:lpstr>oesophagus</vt:lpstr>
      <vt:lpstr>Esophagus </vt:lpstr>
      <vt:lpstr>Mucosa </vt:lpstr>
      <vt:lpstr>Submucosa </vt:lpstr>
      <vt:lpstr>Muscularis externa </vt:lpstr>
      <vt:lpstr>SEROSA/ ADVENTITIA </vt:lpstr>
      <vt:lpstr>Cardio-oesophageal junction </vt:lpstr>
      <vt:lpstr>Stomach </vt:lpstr>
      <vt:lpstr>Slide 22</vt:lpstr>
      <vt:lpstr>Stomach </vt:lpstr>
      <vt:lpstr>Cardiac region </vt:lpstr>
      <vt:lpstr>Slide 25</vt:lpstr>
      <vt:lpstr>        CARDIAC GLANDS</vt:lpstr>
      <vt:lpstr>Slide 27</vt:lpstr>
      <vt:lpstr>Fundic or Body region </vt:lpstr>
      <vt:lpstr>MUCOSA </vt:lpstr>
      <vt:lpstr> Mucosa  </vt:lpstr>
      <vt:lpstr>PRINCIPAL  or FUNDIC GLANDS </vt:lpstr>
      <vt:lpstr>GASTRIC GLANDS cells </vt:lpstr>
      <vt:lpstr>Slide 33</vt:lpstr>
      <vt:lpstr>Mucous neck cells </vt:lpstr>
      <vt:lpstr>Parietal/oxyntic cells</vt:lpstr>
      <vt:lpstr> Electron microscopy of parietal cells</vt:lpstr>
      <vt:lpstr>Chief cells/ Zymogenic cells</vt:lpstr>
      <vt:lpstr>Chief cells (or zymogenic cells) </vt:lpstr>
      <vt:lpstr>ENTEROENDOCRINE CELLS</vt:lpstr>
      <vt:lpstr>Endocrine cells </vt:lpstr>
      <vt:lpstr>Slide 41</vt:lpstr>
      <vt:lpstr>Slide 42</vt:lpstr>
      <vt:lpstr>Pyloric region  </vt:lpstr>
      <vt:lpstr>MUCOSA </vt:lpstr>
      <vt:lpstr>PYLORIC GLANDS</vt:lpstr>
      <vt:lpstr>Slide 46</vt:lpstr>
      <vt:lpstr>Slide 47</vt:lpstr>
      <vt:lpstr>Slide 48</vt:lpstr>
      <vt:lpstr>Cell renewal</vt:lpstr>
      <vt:lpstr>FUNCTIONS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histology of alimentary canal.</dc:title>
  <dc:creator>DR.ANJALI</dc:creator>
  <cp:lastModifiedBy>DR.ANJALI</cp:lastModifiedBy>
  <cp:revision>18</cp:revision>
  <dcterms:created xsi:type="dcterms:W3CDTF">2019-01-23T09:19:19Z</dcterms:created>
  <dcterms:modified xsi:type="dcterms:W3CDTF">2020-06-01T15:00:23Z</dcterms:modified>
</cp:coreProperties>
</file>