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72" r:id="rId3"/>
    <p:sldId id="277" r:id="rId4"/>
    <p:sldId id="278" r:id="rId5"/>
    <p:sldId id="280" r:id="rId6"/>
    <p:sldId id="281" r:id="rId7"/>
    <p:sldId id="282" r:id="rId8"/>
    <p:sldId id="258" r:id="rId9"/>
    <p:sldId id="259" r:id="rId10"/>
    <p:sldId id="260" r:id="rId11"/>
    <p:sldId id="261" r:id="rId12"/>
    <p:sldId id="287" r:id="rId13"/>
    <p:sldId id="262" r:id="rId14"/>
    <p:sldId id="290" r:id="rId15"/>
    <p:sldId id="288" r:id="rId16"/>
    <p:sldId id="289" r:id="rId17"/>
    <p:sldId id="263" r:id="rId18"/>
    <p:sldId id="291" r:id="rId19"/>
    <p:sldId id="292" r:id="rId20"/>
    <p:sldId id="264" r:id="rId21"/>
    <p:sldId id="265" r:id="rId22"/>
    <p:sldId id="283" r:id="rId23"/>
    <p:sldId id="271" r:id="rId24"/>
    <p:sldId id="285" r:id="rId25"/>
    <p:sldId id="273" r:id="rId26"/>
    <p:sldId id="266" r:id="rId27"/>
    <p:sldId id="284" r:id="rId28"/>
    <p:sldId id="267" r:id="rId29"/>
    <p:sldId id="274" r:id="rId30"/>
    <p:sldId id="268" r:id="rId31"/>
    <p:sldId id="269" r:id="rId32"/>
    <p:sldId id="286" r:id="rId33"/>
    <p:sldId id="300" r:id="rId34"/>
    <p:sldId id="270" r:id="rId35"/>
    <p:sldId id="275" r:id="rId36"/>
    <p:sldId id="276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DCBCFA-7696-4F0B-85F5-0C6D88EC5A19}" type="datetimeFigureOut">
              <a:rPr lang="en-US" smtClean="0"/>
              <a:pPr/>
              <a:t>25/06/2020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Chronic lymphocytic </a:t>
            </a:r>
            <a:r>
              <a:rPr lang="en-US" sz="3600" b="1" dirty="0" smtClean="0">
                <a:solidFill>
                  <a:schemeClr val="bg1"/>
                </a:solidFill>
              </a:rPr>
              <a:t>leukemia / SLL</a:t>
            </a: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41148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92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Epidemiology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CLL is the most common leukemia of adults in western countries </a:t>
            </a:r>
          </a:p>
          <a:p>
            <a:endParaRPr lang="en-US" sz="2400" dirty="0"/>
          </a:p>
          <a:p>
            <a:r>
              <a:rPr lang="en-US" sz="2400" dirty="0" smtClean="0"/>
              <a:t>Mean age of diagnosis is 55 years </a:t>
            </a:r>
          </a:p>
          <a:p>
            <a:endParaRPr lang="en-US" sz="2400" dirty="0"/>
          </a:p>
          <a:p>
            <a:r>
              <a:rPr lang="en-US" sz="2400" dirty="0" smtClean="0"/>
              <a:t>Slightly higher incidence in males (1.5-2 : 1) </a:t>
            </a:r>
          </a:p>
          <a:p>
            <a:endParaRPr lang="en-US" sz="2400" dirty="0"/>
          </a:p>
          <a:p>
            <a:r>
              <a:rPr lang="en-US" sz="2400" dirty="0" smtClean="0"/>
              <a:t>It is now diagnosed more often in younger individuals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1884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Clinical Features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General symptoms : </a:t>
            </a:r>
          </a:p>
          <a:p>
            <a:endParaRPr lang="en-US" sz="2400" dirty="0"/>
          </a:p>
          <a:p>
            <a:r>
              <a:rPr lang="en-US" sz="2400" dirty="0" smtClean="0"/>
              <a:t>Most patients are asymptomatic </a:t>
            </a:r>
          </a:p>
          <a:p>
            <a:endParaRPr lang="en-US" sz="2400" dirty="0"/>
          </a:p>
          <a:p>
            <a:r>
              <a:rPr lang="en-US" sz="2400" dirty="0" smtClean="0"/>
              <a:t>But some presents with fatigue, autoimmune hemolytic anemia, infections, splenomegaly, hepatomegaly, lymphadenopathy or </a:t>
            </a:r>
            <a:r>
              <a:rPr lang="en-US" sz="2400" dirty="0" err="1" smtClean="0"/>
              <a:t>extranodal</a:t>
            </a:r>
            <a:r>
              <a:rPr lang="en-US" sz="2400" dirty="0" smtClean="0"/>
              <a:t> infiltrates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01086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Immune abnormalities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err="1" smtClean="0">
                <a:solidFill>
                  <a:srgbClr val="C00000"/>
                </a:solidFill>
              </a:rPr>
              <a:t>Hypogammaglobulinemia</a:t>
            </a:r>
            <a:r>
              <a:rPr lang="en-IN" sz="2400" dirty="0" smtClean="0"/>
              <a:t>  (increased susceptibility of bacterial infections)</a:t>
            </a:r>
          </a:p>
          <a:p>
            <a:endParaRPr lang="en-IN" sz="2400" dirty="0" smtClean="0"/>
          </a:p>
          <a:p>
            <a:r>
              <a:rPr lang="en-IN" sz="2400" dirty="0" err="1" smtClean="0">
                <a:solidFill>
                  <a:srgbClr val="C00000"/>
                </a:solidFill>
              </a:rPr>
              <a:t>Autoantibodies</a:t>
            </a:r>
            <a:r>
              <a:rPr lang="en-IN" sz="2400" dirty="0" smtClean="0"/>
              <a:t> against erythrocytes or platelets causing AIHA (</a:t>
            </a:r>
            <a:r>
              <a:rPr lang="en-IN" sz="2400" dirty="0" smtClean="0">
                <a:solidFill>
                  <a:srgbClr val="00B050"/>
                </a:solidFill>
              </a:rPr>
              <a:t>autoimmune </a:t>
            </a:r>
            <a:r>
              <a:rPr lang="en-IN" sz="2400" dirty="0" err="1" smtClean="0">
                <a:solidFill>
                  <a:srgbClr val="00B050"/>
                </a:solidFill>
              </a:rPr>
              <a:t>hemolytic</a:t>
            </a:r>
            <a:r>
              <a:rPr lang="en-IN" sz="2400" dirty="0" smtClean="0">
                <a:solidFill>
                  <a:srgbClr val="00B050"/>
                </a:solidFill>
              </a:rPr>
              <a:t> </a:t>
            </a:r>
            <a:r>
              <a:rPr lang="en-IN" sz="2400" dirty="0" err="1" smtClean="0">
                <a:solidFill>
                  <a:srgbClr val="00B050"/>
                </a:solidFill>
              </a:rPr>
              <a:t>anemia</a:t>
            </a:r>
            <a:r>
              <a:rPr lang="en-IN" sz="2400" dirty="0" smtClean="0"/>
              <a:t>) and autoimmune thrombocytopenia</a:t>
            </a:r>
            <a:endParaRPr lang="en-IN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Lymphadenopathy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Nearly 80 % of  all CLL patients have non-tender lymphadenopathy at diagnosis</a:t>
            </a:r>
          </a:p>
          <a:p>
            <a:endParaRPr lang="en-US" sz="2400" dirty="0"/>
          </a:p>
          <a:p>
            <a:r>
              <a:rPr lang="en-US" sz="2400" dirty="0" smtClean="0"/>
              <a:t>Most commonly involving the cervical, supraclavicular, or axillary lymph nodes</a:t>
            </a:r>
          </a:p>
          <a:p>
            <a:endParaRPr lang="en-US" sz="2400" dirty="0"/>
          </a:p>
          <a:p>
            <a:r>
              <a:rPr lang="en-US" sz="2400" dirty="0" smtClean="0"/>
              <a:t>Lymph node enlargement ranges from minimal to massive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9354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pankaj\Desktop\38FB52EC-D912-45B1-AE39-C9D485B6193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97" y="1371600"/>
            <a:ext cx="5978355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Lymph node biopsy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105400"/>
          </a:xfrm>
        </p:spPr>
        <p:txBody>
          <a:bodyPr>
            <a:normAutofit/>
          </a:bodyPr>
          <a:lstStyle/>
          <a:p>
            <a:r>
              <a:rPr lang="en-IN" sz="2400" dirty="0" smtClean="0"/>
              <a:t>Lymph nodes involved by CLL/SLL show an effacement of normal nodal architecture by a </a:t>
            </a:r>
            <a:r>
              <a:rPr lang="en-IN" sz="2400" dirty="0" smtClean="0">
                <a:solidFill>
                  <a:srgbClr val="C00000"/>
                </a:solidFill>
              </a:rPr>
              <a:t>diffuse proliferation of small, round lymphoid cells</a:t>
            </a:r>
            <a:r>
              <a:rPr lang="en-IN" sz="2400" dirty="0" smtClean="0"/>
              <a:t> with coarse chromatin, </a:t>
            </a:r>
            <a:r>
              <a:rPr lang="en-IN" sz="2400" dirty="0" smtClean="0">
                <a:solidFill>
                  <a:srgbClr val="00B050"/>
                </a:solidFill>
              </a:rPr>
              <a:t>indistinct nucleoli </a:t>
            </a:r>
            <a:r>
              <a:rPr lang="en-IN" sz="2400" dirty="0" smtClean="0"/>
              <a:t>and scant cytoplasm</a:t>
            </a:r>
          </a:p>
          <a:p>
            <a:endParaRPr lang="en-IN" sz="2400" dirty="0" smtClean="0"/>
          </a:p>
          <a:p>
            <a:r>
              <a:rPr lang="en-IN" sz="2400" dirty="0" smtClean="0"/>
              <a:t>In addition, scattered nodules (so-called </a:t>
            </a:r>
            <a:r>
              <a:rPr lang="en-IN" sz="2400" dirty="0" err="1" smtClean="0">
                <a:solidFill>
                  <a:srgbClr val="C00000"/>
                </a:solidFill>
              </a:rPr>
              <a:t>pseudofollicles</a:t>
            </a:r>
            <a:r>
              <a:rPr lang="en-IN" sz="2400" dirty="0" smtClean="0">
                <a:solidFill>
                  <a:srgbClr val="C00000"/>
                </a:solidFill>
              </a:rPr>
              <a:t>, growth centres, or proliferation centres</a:t>
            </a:r>
            <a:r>
              <a:rPr lang="en-IN" sz="2400" dirty="0" smtClean="0"/>
              <a:t>) composed of medium-sized and large lymphoid cells with dispersed chromatin and </a:t>
            </a:r>
            <a:r>
              <a:rPr lang="en-IN" sz="2400" dirty="0" smtClean="0">
                <a:solidFill>
                  <a:srgbClr val="00B050"/>
                </a:solidFill>
              </a:rPr>
              <a:t>distinct nucleoli </a:t>
            </a:r>
            <a:r>
              <a:rPr lang="en-IN" sz="2400" dirty="0" smtClean="0"/>
              <a:t>are observed</a:t>
            </a:r>
          </a:p>
          <a:p>
            <a:endParaRPr lang="en-IN" sz="2400" dirty="0" smtClean="0"/>
          </a:p>
          <a:p>
            <a:r>
              <a:rPr lang="en-IN" sz="2400" dirty="0" smtClean="0"/>
              <a:t>The </a:t>
            </a:r>
            <a:r>
              <a:rPr lang="en-IN" sz="2400" dirty="0" smtClean="0">
                <a:solidFill>
                  <a:srgbClr val="C00000"/>
                </a:solidFill>
              </a:rPr>
              <a:t>diffuse proliferation of small lymphoid cells with </a:t>
            </a:r>
            <a:r>
              <a:rPr lang="en-IN" sz="2400" dirty="0" err="1" smtClean="0">
                <a:solidFill>
                  <a:srgbClr val="C00000"/>
                </a:solidFill>
              </a:rPr>
              <a:t>pseudofollicles</a:t>
            </a:r>
            <a:r>
              <a:rPr lang="en-IN" sz="2400" dirty="0" smtClean="0"/>
              <a:t> is </a:t>
            </a:r>
            <a:r>
              <a:rPr lang="en-IN" sz="2400" dirty="0" err="1" smtClean="0"/>
              <a:t>pathognomonic</a:t>
            </a:r>
            <a:r>
              <a:rPr lang="en-IN" sz="2400" dirty="0" smtClean="0"/>
              <a:t> for SLL </a:t>
            </a:r>
          </a:p>
          <a:p>
            <a:endParaRPr lang="en-IN" sz="2400" dirty="0" smtClean="0"/>
          </a:p>
          <a:p>
            <a:endParaRPr lang="en-IN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pankaj\Desktop\ABE4902D-F462-42E6-88A8-A3810CF26A82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219200"/>
            <a:ext cx="4648200" cy="510539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4724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Splenomegaly and Hepatomegaly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Approximately half of all CLL patients present with mild to moderate splenomegaly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Less frequently, patients develop hepatomegaly secondary to leukemic cell infiltration of the liver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8549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Gross (spleen)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pankaj\Desktop\C5ED95AA-FFA8-4339-AC21-0E7FDCF9105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382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34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Gross (liver)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pankaj\Desktop\4B9B6648-7ED6-4380-9591-AD11DE35020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0772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71755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ALL / CLL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Acute</a:t>
            </a:r>
            <a:endParaRPr lang="en-IN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Chronic</a:t>
            </a:r>
            <a:endParaRPr lang="en-IN" sz="3200" dirty="0"/>
          </a:p>
        </p:txBody>
      </p:sp>
      <p:pic>
        <p:nvPicPr>
          <p:cNvPr id="1026" name="Picture 2" descr="C:\Users\pankaj\Desktop\300px-Acute_leukemia-ALL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3657600" cy="3505199"/>
          </a:xfrm>
          <a:prstGeom prst="rect">
            <a:avLst/>
          </a:prstGeom>
          <a:noFill/>
        </p:spPr>
      </p:pic>
      <p:pic>
        <p:nvPicPr>
          <p:cNvPr id="1027" name="Picture 3" descr="C:\Users\pankaj\Desktop\HEME0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438400"/>
            <a:ext cx="38862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Hematological Findings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diagnosis of </a:t>
            </a:r>
            <a:r>
              <a:rPr lang="en-US" sz="2400" dirty="0" smtClean="0">
                <a:solidFill>
                  <a:srgbClr val="C00000"/>
                </a:solidFill>
              </a:rPr>
              <a:t>CLL</a:t>
            </a:r>
            <a:r>
              <a:rPr lang="en-US" sz="2400" dirty="0" smtClean="0"/>
              <a:t> requires a sustained monoclonal lymphocytosis greater than </a:t>
            </a:r>
            <a:r>
              <a:rPr lang="en-US" sz="2400" dirty="0" smtClean="0">
                <a:solidFill>
                  <a:srgbClr val="C00000"/>
                </a:solidFill>
              </a:rPr>
              <a:t>5000 / </a:t>
            </a:r>
            <a:r>
              <a:rPr lang="en-US" sz="2400" dirty="0" err="1" smtClean="0">
                <a:solidFill>
                  <a:srgbClr val="C00000"/>
                </a:solidFill>
              </a:rPr>
              <a:t>cmm</a:t>
            </a:r>
            <a:endParaRPr lang="en-US" sz="2400" dirty="0" smtClean="0">
              <a:solidFill>
                <a:srgbClr val="C00000"/>
              </a:solidFill>
            </a:endParaRPr>
          </a:p>
          <a:p>
            <a:endParaRPr lang="en-US" sz="2400" dirty="0"/>
          </a:p>
          <a:p>
            <a:r>
              <a:rPr lang="en-US" sz="2400" dirty="0" smtClean="0"/>
              <a:t>At diagnosis, the absolute lymphocyte count generally exceeds 10,000 /</a:t>
            </a:r>
            <a:r>
              <a:rPr lang="en-US" sz="2400" dirty="0" err="1" smtClean="0"/>
              <a:t>cmm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Sometimes  is greater than 100,000 /</a:t>
            </a:r>
            <a:r>
              <a:rPr lang="en-US" sz="2400" dirty="0" err="1" smtClean="0"/>
              <a:t>cmm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Bone marrow showing </a:t>
            </a:r>
            <a:r>
              <a:rPr lang="en-US" sz="2400" dirty="0" smtClean="0">
                <a:solidFill>
                  <a:srgbClr val="C00000"/>
                </a:solidFill>
              </a:rPr>
              <a:t>&gt; 30% lymphocytes (IWCLL)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11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Lymphocyte morphology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leukemic cells generally appear similar to normal mature lymphocytes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Typically these cells have scanty, bluish cytoplasm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Moderately condensed and mature appearing nuclei with no nucleoli 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During the preparation of blood film, many CLL lymphocytes are disrupted and appear as </a:t>
            </a:r>
            <a:r>
              <a:rPr lang="en-US" sz="2000" dirty="0" smtClean="0">
                <a:solidFill>
                  <a:srgbClr val="C00000"/>
                </a:solidFill>
              </a:rPr>
              <a:t>smudge cell </a:t>
            </a:r>
            <a:r>
              <a:rPr lang="en-US" sz="2000" dirty="0" smtClean="0"/>
              <a:t>or </a:t>
            </a:r>
            <a:r>
              <a:rPr lang="en-US" sz="2000" dirty="0" smtClean="0">
                <a:solidFill>
                  <a:srgbClr val="C00000"/>
                </a:solidFill>
              </a:rPr>
              <a:t>Basket cells </a:t>
            </a:r>
            <a:r>
              <a:rPr lang="en-US" sz="2000" dirty="0" smtClean="0"/>
              <a:t>or</a:t>
            </a:r>
            <a:r>
              <a:rPr lang="en-US" sz="2000" dirty="0" smtClean="0">
                <a:solidFill>
                  <a:srgbClr val="C00000"/>
                </a:solidFill>
              </a:rPr>
              <a:t> parachute cells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6681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ankaj\Desktop\1B023C9D-01F2-4CD0-8EF0-7BD16DCC130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60550"/>
            <a:ext cx="6048375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066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C:\Users\pankaj\Desktop\AC3E6D1D-55F4-45CB-A431-9B6CE70AA28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Smudge cells are slide artefact</a:t>
            </a:r>
            <a:endParaRPr lang="en-IN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Few </a:t>
            </a:r>
            <a:r>
              <a:rPr lang="en-US" sz="2400" dirty="0" err="1" smtClean="0"/>
              <a:t>prolymphocytes</a:t>
            </a:r>
            <a:r>
              <a:rPr lang="en-US" sz="2400" dirty="0" smtClean="0"/>
              <a:t>, usually &lt; 10% accompany the lymphocytes in the peripheral blood</a:t>
            </a:r>
          </a:p>
          <a:p>
            <a:endParaRPr lang="en-US" sz="2400" dirty="0"/>
          </a:p>
          <a:p>
            <a:r>
              <a:rPr lang="en-US" sz="2400" dirty="0" err="1" smtClean="0">
                <a:solidFill>
                  <a:srgbClr val="C00000"/>
                </a:solidFill>
              </a:rPr>
              <a:t>Prolymphocytes</a:t>
            </a:r>
            <a:r>
              <a:rPr lang="en-US" sz="2400" dirty="0" smtClean="0">
                <a:solidFill>
                  <a:srgbClr val="C00000"/>
                </a:solidFill>
              </a:rPr>
              <a:t> are </a:t>
            </a:r>
            <a:r>
              <a:rPr lang="en-US" sz="2400" dirty="0" smtClean="0"/>
              <a:t>medium-sized cells (twice the size of a lymphocyte) with moderate amount of basophilic cytoplasm 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Moderately condensed chromatin and a single prominent eccentric nucleoli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896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pankaj\Desktop\F5F5BD50-9D1C-4FB7-A971-2A2121697EC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1295400"/>
            <a:ext cx="72390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FAB sub-classification of CLL based on the number of </a:t>
            </a:r>
            <a:r>
              <a:rPr lang="en-US" sz="2400" dirty="0" err="1" smtClean="0">
                <a:solidFill>
                  <a:srgbClr val="002060"/>
                </a:solidFill>
              </a:rPr>
              <a:t>prolymphocytes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CLL</a:t>
            </a:r>
            <a:r>
              <a:rPr lang="en-US" sz="2400" dirty="0" smtClean="0"/>
              <a:t> –           when </a:t>
            </a:r>
            <a:r>
              <a:rPr lang="en-US" sz="2400" dirty="0" err="1" smtClean="0"/>
              <a:t>prolymphocytes</a:t>
            </a:r>
            <a:r>
              <a:rPr lang="en-US" sz="2400" dirty="0" smtClean="0"/>
              <a:t> are &lt; 10% 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CLL-PLL</a:t>
            </a:r>
            <a:r>
              <a:rPr lang="en-US" sz="2400" dirty="0" smtClean="0"/>
              <a:t> –   when </a:t>
            </a:r>
            <a:r>
              <a:rPr lang="en-US" sz="2400" dirty="0" err="1" smtClean="0"/>
              <a:t>prolymphocytes</a:t>
            </a:r>
            <a:r>
              <a:rPr lang="en-US" sz="2400" dirty="0" smtClean="0"/>
              <a:t> are 11-55%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PLL</a:t>
            </a:r>
            <a:r>
              <a:rPr lang="en-US" sz="2400" dirty="0" smtClean="0"/>
              <a:t>-             when </a:t>
            </a:r>
            <a:r>
              <a:rPr lang="en-US" sz="2400" dirty="0" err="1" smtClean="0"/>
              <a:t>prolymphocytes</a:t>
            </a:r>
            <a:r>
              <a:rPr lang="en-US" sz="2400" dirty="0" smtClean="0"/>
              <a:t> are &gt;55%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2112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457200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C00000"/>
                </a:solidFill>
              </a:rPr>
              <a:t>Atypical CLL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pankaj\Desktop\i1543-2165-127-5-561-f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6705599" cy="4495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 rot="10800000" flipV="1">
            <a:off x="685800" y="5590833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/>
              <a:t>Fig. 1: typical chronic lymphocytic </a:t>
            </a:r>
            <a:r>
              <a:rPr lang="en-IN" b="1" dirty="0" err="1" smtClean="0"/>
              <a:t>leukemia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b="1" dirty="0" smtClean="0"/>
              <a:t>Fig. 2: atypical CLL with </a:t>
            </a:r>
            <a:r>
              <a:rPr lang="en-IN" b="1" dirty="0" err="1" smtClean="0"/>
              <a:t>lymphoplasmacytoid</a:t>
            </a:r>
            <a:r>
              <a:rPr lang="en-IN" b="1" dirty="0" smtClean="0"/>
              <a:t> cells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b="1" dirty="0" smtClean="0"/>
              <a:t>Fig. 3: atypical CLL with irregular or </a:t>
            </a:r>
            <a:r>
              <a:rPr lang="en-IN" b="1" dirty="0" err="1" smtClean="0"/>
              <a:t>clefted</a:t>
            </a:r>
            <a:r>
              <a:rPr lang="en-IN" b="1" dirty="0" smtClean="0"/>
              <a:t> nuclei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b="1" dirty="0" smtClean="0"/>
              <a:t>Fig. 4: CD79b+ by flow </a:t>
            </a:r>
            <a:r>
              <a:rPr lang="en-IN" b="1" dirty="0" err="1" smtClean="0"/>
              <a:t>cytometry</a:t>
            </a:r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58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Case history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pankaj\Desktop\B5E26E5A-AC73-4504-B88B-04E8EDCDACB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3124200"/>
          </a:xfrm>
          <a:prstGeom prst="rect">
            <a:avLst/>
          </a:prstGeom>
          <a:noFill/>
        </p:spPr>
      </p:pic>
      <p:pic>
        <p:nvPicPr>
          <p:cNvPr id="1027" name="Picture 3" descr="C:\Users\pankaj\Desktop\89D92577-3EC0-43C8-B592-EBF87AFF2B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3400"/>
            <a:ext cx="91440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Red cells and platelets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876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Most typically, the red cells are normocytic and normochromic </a:t>
            </a:r>
          </a:p>
          <a:p>
            <a:endParaRPr lang="en-US" sz="2400" dirty="0"/>
          </a:p>
          <a:p>
            <a:r>
              <a:rPr lang="en-US" sz="2400" dirty="0" smtClean="0"/>
              <a:t>As the tumor load in the marrow increases, </a:t>
            </a:r>
            <a:r>
              <a:rPr lang="en-US" sz="2400" dirty="0" err="1" smtClean="0"/>
              <a:t>erythroid</a:t>
            </a:r>
            <a:r>
              <a:rPr lang="en-US" sz="2400" dirty="0" smtClean="0"/>
              <a:t> elements in the marrow diminish and anemia supervenes</a:t>
            </a:r>
          </a:p>
          <a:p>
            <a:endParaRPr lang="en-US" sz="2400" dirty="0"/>
          </a:p>
          <a:p>
            <a:r>
              <a:rPr lang="en-US" sz="2400" dirty="0" smtClean="0"/>
              <a:t>Platelets are normal in most of the cases</a:t>
            </a:r>
          </a:p>
          <a:p>
            <a:endParaRPr lang="en-US" sz="2400" dirty="0"/>
          </a:p>
          <a:p>
            <a:r>
              <a:rPr lang="en-US" sz="2400" dirty="0" smtClean="0"/>
              <a:t>During the most advanced disease stage, patients have thrombocytopenia because of marrow replacement and </a:t>
            </a:r>
            <a:r>
              <a:rPr lang="en-US" sz="2400" dirty="0" err="1" smtClean="0"/>
              <a:t>hypersplenism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791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Bone marrow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There are four patterns of marrow involvement </a:t>
            </a:r>
            <a:r>
              <a:rPr lang="en-US" sz="2400" dirty="0" smtClean="0"/>
              <a:t>: 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Interstitial</a:t>
            </a:r>
            <a:r>
              <a:rPr lang="en-US" sz="2400" dirty="0" smtClean="0"/>
              <a:t> 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Nodular</a:t>
            </a:r>
            <a:r>
              <a:rPr lang="en-US" sz="2400" dirty="0" smtClean="0"/>
              <a:t> :   least common type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Mixed  (nodular and interstitial) </a:t>
            </a:r>
            <a:r>
              <a:rPr lang="en-US" sz="2400" dirty="0" smtClean="0"/>
              <a:t>:  most common type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Diffuse</a:t>
            </a:r>
            <a:r>
              <a:rPr lang="en-US" sz="2400" dirty="0" smtClean="0"/>
              <a:t> :  worst prognosis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5931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C:\Users\pankaj\Desktop\FC34F2A3-44C3-4767-96CA-505F5B988B4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620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pankaj\Desktop\8394DE92-CD93-4AFA-B4D0-C960F92672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600200"/>
            <a:ext cx="85344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Differential Diagnosis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Bacterial infections (e.g., tuberculosis)</a:t>
            </a:r>
          </a:p>
          <a:p>
            <a:endParaRPr lang="en-US" sz="2400" dirty="0"/>
          </a:p>
          <a:p>
            <a:r>
              <a:rPr lang="en-US" sz="2400" dirty="0" smtClean="0"/>
              <a:t>Viral infections (</a:t>
            </a:r>
            <a:r>
              <a:rPr lang="en-US" sz="2400" dirty="0" err="1" smtClean="0"/>
              <a:t>e.g.,infectious</a:t>
            </a:r>
            <a:r>
              <a:rPr lang="en-US" sz="2400" dirty="0" smtClean="0"/>
              <a:t> mononucleosis)</a:t>
            </a:r>
          </a:p>
          <a:p>
            <a:endParaRPr lang="en-US" sz="2400" dirty="0"/>
          </a:p>
          <a:p>
            <a:r>
              <a:rPr lang="en-US" sz="2400" dirty="0" smtClean="0"/>
              <a:t>Persistent polyclonal B- cell lymphocytosis</a:t>
            </a:r>
          </a:p>
          <a:p>
            <a:endParaRPr lang="en-US" sz="2400" dirty="0"/>
          </a:p>
          <a:p>
            <a:r>
              <a:rPr lang="en-US" sz="2400" dirty="0" smtClean="0"/>
              <a:t>Monoclonal B-cell lymphocytosis </a:t>
            </a:r>
          </a:p>
          <a:p>
            <a:endParaRPr lang="en-US" sz="2400" dirty="0"/>
          </a:p>
          <a:p>
            <a:r>
              <a:rPr lang="en-US" sz="2400" dirty="0" err="1" smtClean="0"/>
              <a:t>Prolymphocytic</a:t>
            </a:r>
            <a:r>
              <a:rPr lang="en-US" sz="2400" dirty="0" smtClean="0"/>
              <a:t> leukemia</a:t>
            </a:r>
          </a:p>
          <a:p>
            <a:endParaRPr lang="en-US" sz="2400" dirty="0"/>
          </a:p>
          <a:p>
            <a:r>
              <a:rPr lang="en-US" sz="2400" dirty="0" smtClean="0"/>
              <a:t>Hairy cell leukemia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6401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Is there any </a:t>
            </a:r>
            <a:r>
              <a:rPr lang="en-IN" dirty="0" smtClean="0">
                <a:solidFill>
                  <a:srgbClr val="C00000"/>
                </a:solidFill>
              </a:rPr>
              <a:t>precursor state of CLL </a:t>
            </a:r>
            <a:r>
              <a:rPr lang="en-IN" dirty="0" smtClean="0"/>
              <a:t> ?</a:t>
            </a:r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Monoclonal B </a:t>
            </a:r>
            <a:r>
              <a:rPr lang="en-IN" sz="2800" dirty="0" err="1" smtClean="0">
                <a:solidFill>
                  <a:srgbClr val="C00000"/>
                </a:solidFill>
              </a:rPr>
              <a:t>lymphocytosis</a:t>
            </a:r>
            <a:r>
              <a:rPr lang="en-IN" sz="2800" dirty="0" smtClean="0">
                <a:solidFill>
                  <a:srgbClr val="C00000"/>
                </a:solidFill>
              </a:rPr>
              <a:t> (MBL)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MBL is precursor state of CLL and is characterized by : 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B-cell </a:t>
            </a:r>
            <a:r>
              <a:rPr lang="en-IN" sz="2400" dirty="0" err="1" smtClean="0"/>
              <a:t>lymphocytosis</a:t>
            </a:r>
            <a:r>
              <a:rPr lang="en-IN" sz="2400" dirty="0" smtClean="0"/>
              <a:t> (CD19, CD20, </a:t>
            </a:r>
            <a:r>
              <a:rPr lang="en-IN" sz="2400" dirty="0" smtClean="0">
                <a:solidFill>
                  <a:srgbClr val="C00000"/>
                </a:solidFill>
              </a:rPr>
              <a:t>CD5, CD23 </a:t>
            </a:r>
            <a:r>
              <a:rPr lang="en-IN" sz="2400" dirty="0" smtClean="0"/>
              <a:t>positivity) of </a:t>
            </a:r>
            <a:r>
              <a:rPr lang="en-IN" sz="2400" dirty="0" smtClean="0">
                <a:solidFill>
                  <a:srgbClr val="C00000"/>
                </a:solidFill>
              </a:rPr>
              <a:t>&lt; 5000 /</a:t>
            </a:r>
            <a:r>
              <a:rPr lang="en-IN" sz="2400" dirty="0" err="1" smtClean="0">
                <a:solidFill>
                  <a:srgbClr val="C00000"/>
                </a:solidFill>
              </a:rPr>
              <a:t>cumm</a:t>
            </a:r>
            <a:endParaRPr lang="en-IN" sz="24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IN" sz="2400" dirty="0" smtClean="0">
              <a:solidFill>
                <a:srgbClr val="C00000"/>
              </a:solidFill>
            </a:endParaRPr>
          </a:p>
          <a:p>
            <a:r>
              <a:rPr lang="en-IN" sz="2400" dirty="0" smtClean="0"/>
              <a:t>These patients have no </a:t>
            </a:r>
            <a:r>
              <a:rPr lang="en-IN" sz="2400" dirty="0" err="1" smtClean="0"/>
              <a:t>lymphadenopathy</a:t>
            </a:r>
            <a:r>
              <a:rPr lang="en-IN" sz="2400" dirty="0" smtClean="0"/>
              <a:t> or </a:t>
            </a:r>
            <a:r>
              <a:rPr lang="en-IN" sz="2400" dirty="0" err="1" smtClean="0"/>
              <a:t>organomegaly</a:t>
            </a:r>
            <a:r>
              <a:rPr lang="en-IN" sz="2400" dirty="0" smtClean="0"/>
              <a:t>.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Such patients need to be followed up since many patients over a period of time transform into overt CLL</a:t>
            </a:r>
            <a:endParaRPr lang="en-IN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Prognosis and predictive factors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Clinical staging systems – 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err="1" smtClean="0"/>
              <a:t>Rai</a:t>
            </a:r>
            <a:r>
              <a:rPr lang="en-IN" dirty="0" smtClean="0"/>
              <a:t> (0-IV) and </a:t>
            </a:r>
            <a:r>
              <a:rPr lang="en-IN" dirty="0" err="1" smtClean="0"/>
              <a:t>Binet</a:t>
            </a:r>
            <a:r>
              <a:rPr lang="en-IN" dirty="0" smtClean="0"/>
              <a:t> (A-C) are the best predictors of survival </a:t>
            </a:r>
            <a:endParaRPr lang="en-IN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pankaj\Desktop\B70CA98E-1CA8-46DB-A3A9-4AB5AA227ED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81200"/>
            <a:ext cx="75438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pankaj\Desktop\06A0294F-4D62-4545-9FEF-9F1AAB248CF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1295400"/>
            <a:ext cx="77724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C00000"/>
                </a:solidFill>
              </a:rPr>
              <a:t>QQQ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pankaj\Desktop\CLL-\7973ECD9-7D91-486E-9456-FE13FDE809C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1628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pankaj\Desktop\036DA54A-FF28-41E5-8394-73CCE6F0213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1371600"/>
            <a:ext cx="81534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pankaj\Desktop\A7B2A65D-45F3-4FE3-9AEF-66A37E58AB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159" y="1371600"/>
            <a:ext cx="8064631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pankaj\Desktop\DA7E99A5-8362-4643-8F4C-74952DB0023F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447800"/>
            <a:ext cx="80010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Cases with </a:t>
            </a:r>
            <a:r>
              <a:rPr lang="en-IN" sz="2400" dirty="0" smtClean="0">
                <a:solidFill>
                  <a:srgbClr val="C00000"/>
                </a:solidFill>
              </a:rPr>
              <a:t>CLL/PL</a:t>
            </a:r>
            <a:r>
              <a:rPr lang="en-IN" sz="2400" dirty="0" smtClean="0"/>
              <a:t>, and those with </a:t>
            </a:r>
            <a:r>
              <a:rPr lang="en-IN" sz="2400" dirty="0" smtClean="0">
                <a:solidFill>
                  <a:srgbClr val="C00000"/>
                </a:solidFill>
              </a:rPr>
              <a:t>diffuse bone marrow involvement</a:t>
            </a:r>
            <a:r>
              <a:rPr lang="en-IN" sz="2400" dirty="0" smtClean="0"/>
              <a:t> , may have a worse prognosis.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A </a:t>
            </a:r>
            <a:r>
              <a:rPr lang="en-IN" sz="2400" dirty="0" smtClean="0">
                <a:solidFill>
                  <a:srgbClr val="C00000"/>
                </a:solidFill>
              </a:rPr>
              <a:t>rapid lymphocyte doubling time (&lt; 12 months) </a:t>
            </a:r>
            <a:r>
              <a:rPr lang="en-IN" sz="2400" dirty="0" smtClean="0"/>
              <a:t>is a prediction of poor prognosis in stage A CLL.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Patients with </a:t>
            </a:r>
            <a:r>
              <a:rPr lang="en-IN" sz="2400" dirty="0" err="1" smtClean="0"/>
              <a:t>tumor</a:t>
            </a:r>
            <a:r>
              <a:rPr lang="en-IN" sz="2400" dirty="0" smtClean="0"/>
              <a:t> cells that express </a:t>
            </a:r>
            <a:r>
              <a:rPr lang="en-IN" sz="2400" dirty="0" smtClean="0">
                <a:solidFill>
                  <a:srgbClr val="C00000"/>
                </a:solidFill>
              </a:rPr>
              <a:t>CD38</a:t>
            </a:r>
            <a:r>
              <a:rPr lang="en-IN" sz="2400" dirty="0" smtClean="0"/>
              <a:t> appear to have a worse prognosis</a:t>
            </a:r>
            <a:endParaRPr lang="en-IN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err="1" smtClean="0">
                <a:solidFill>
                  <a:srgbClr val="C00000"/>
                </a:solidFill>
              </a:rPr>
              <a:t>Ritcher</a:t>
            </a:r>
            <a:r>
              <a:rPr lang="en-IN" sz="2800" dirty="0" smtClean="0">
                <a:solidFill>
                  <a:srgbClr val="C00000"/>
                </a:solidFill>
              </a:rPr>
              <a:t> syndrome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Transformation to </a:t>
            </a:r>
            <a:r>
              <a:rPr lang="en-IN" sz="2400" dirty="0" smtClean="0">
                <a:solidFill>
                  <a:srgbClr val="C00000"/>
                </a:solidFill>
              </a:rPr>
              <a:t>high grade lymphoma </a:t>
            </a:r>
            <a:r>
              <a:rPr lang="en-IN" sz="2400" dirty="0" smtClean="0"/>
              <a:t>(</a:t>
            </a:r>
            <a:r>
              <a:rPr lang="en-IN" sz="2400" dirty="0" err="1" smtClean="0"/>
              <a:t>Ritcher</a:t>
            </a:r>
            <a:r>
              <a:rPr lang="en-IN" sz="2400" dirty="0" smtClean="0"/>
              <a:t> Syndrome) occurs in approximately 3.5 % of the cases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These are usually diffuse large B-cell lymphomas </a:t>
            </a:r>
            <a:endParaRPr lang="en-IN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C:\Users\pankaj\Desktop\E2BE80AC-59B5-454B-BE3F-17E4294CF0DF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05000"/>
            <a:ext cx="4419600" cy="4267200"/>
          </a:xfrm>
          <a:prstGeom prst="rect">
            <a:avLst/>
          </a:prstGeom>
          <a:noFill/>
        </p:spPr>
      </p:pic>
      <p:pic>
        <p:nvPicPr>
          <p:cNvPr id="7171" name="Picture 3" descr="C:\Users\pankaj\Desktop\CLL-2\ABE4902D-F462-42E6-88A8-A3810CF26A8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46482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IN" sz="3200" dirty="0" smtClean="0">
                <a:solidFill>
                  <a:srgbClr val="C00000"/>
                </a:solidFill>
              </a:rPr>
              <a:t>QQQ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pankaj\Desktop\Screenshot_20200623-21522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572000" cy="5486400"/>
          </a:xfrm>
          <a:prstGeom prst="rect">
            <a:avLst/>
          </a:prstGeom>
          <a:noFill/>
        </p:spPr>
      </p:pic>
      <p:pic>
        <p:nvPicPr>
          <p:cNvPr id="5123" name="Picture 3" descr="C:\Users\pankaj\Desktop\Screenshot_20200623-215231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44196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QQQ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Autoimmune </a:t>
            </a:r>
            <a:r>
              <a:rPr lang="en-IN" sz="2800" dirty="0" err="1" smtClean="0">
                <a:solidFill>
                  <a:srgbClr val="C00000"/>
                </a:solidFill>
              </a:rPr>
              <a:t>hemolytic</a:t>
            </a:r>
            <a:r>
              <a:rPr lang="en-IN" sz="2800" dirty="0" smtClean="0">
                <a:solidFill>
                  <a:srgbClr val="C00000"/>
                </a:solidFill>
              </a:rPr>
              <a:t> </a:t>
            </a:r>
            <a:r>
              <a:rPr lang="en-IN" sz="2800" dirty="0" err="1" smtClean="0">
                <a:solidFill>
                  <a:srgbClr val="C00000"/>
                </a:solidFill>
              </a:rPr>
              <a:t>anemia</a:t>
            </a:r>
            <a:r>
              <a:rPr lang="en-IN" sz="2800" dirty="0" smtClean="0"/>
              <a:t> is seen in –</a:t>
            </a:r>
          </a:p>
          <a:p>
            <a:endParaRPr lang="en-IN" sz="2800" dirty="0" smtClean="0"/>
          </a:p>
          <a:p>
            <a:r>
              <a:rPr lang="en-IN" sz="2400" dirty="0" smtClean="0"/>
              <a:t>CML</a:t>
            </a:r>
          </a:p>
          <a:p>
            <a:r>
              <a:rPr lang="en-IN" sz="2400" dirty="0" smtClean="0"/>
              <a:t>CLL</a:t>
            </a:r>
          </a:p>
          <a:p>
            <a:r>
              <a:rPr lang="en-IN" sz="2400" dirty="0" smtClean="0"/>
              <a:t>ALL</a:t>
            </a:r>
          </a:p>
          <a:p>
            <a:r>
              <a:rPr lang="en-IN" sz="2400" dirty="0" smtClean="0"/>
              <a:t>AML</a:t>
            </a:r>
            <a:endParaRPr lang="en-IN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34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QQQ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pankaj\Desktop\Screenshot_20200623-220055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60198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Definition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Chronic lymphocytic leukemia (CLL) / Small lymphocytic lymphoma (SLL) is a neoplasm of </a:t>
            </a:r>
            <a:r>
              <a:rPr lang="en-US" sz="2400" dirty="0" err="1" smtClean="0"/>
              <a:t>monomorphic</a:t>
            </a:r>
            <a:r>
              <a:rPr lang="en-US" sz="2400" dirty="0" smtClean="0"/>
              <a:t> small, round B-lymphocytes in the peripheral blood, bone marrow and lymph nodes, admixed with </a:t>
            </a:r>
            <a:r>
              <a:rPr lang="en-US" sz="2400" dirty="0" err="1" smtClean="0"/>
              <a:t>prolymphocytes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and </a:t>
            </a:r>
            <a:r>
              <a:rPr lang="en-US" sz="2400" dirty="0" err="1" smtClean="0"/>
              <a:t>paraimmunoblasts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CLL cells express </a:t>
            </a:r>
            <a:r>
              <a:rPr lang="en-US" sz="2400" dirty="0" smtClean="0">
                <a:solidFill>
                  <a:srgbClr val="C00000"/>
                </a:solidFill>
              </a:rPr>
              <a:t>CD5 and CD23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4445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Etiology and pathogenesis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 single environmental risk factor has been found to be predictive of CLL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/>
          </a:p>
          <a:p>
            <a:r>
              <a:rPr lang="en-US" sz="2400" dirty="0" smtClean="0"/>
              <a:t>Deletions of long arm of chromosome 13 are the most common genetic abnormality in CLL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5744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426</TotalTime>
  <Words>807</Words>
  <Application>Microsoft Office PowerPoint</Application>
  <PresentationFormat>On-screen Show (4:3)</PresentationFormat>
  <Paragraphs>155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Median</vt:lpstr>
      <vt:lpstr>Chronic lymphocytic leukemia / SLL </vt:lpstr>
      <vt:lpstr>ALL / CLL</vt:lpstr>
      <vt:lpstr>Case history</vt:lpstr>
      <vt:lpstr>QQQ</vt:lpstr>
      <vt:lpstr>QQQ</vt:lpstr>
      <vt:lpstr>QQQ</vt:lpstr>
      <vt:lpstr>QQQ</vt:lpstr>
      <vt:lpstr>Definition </vt:lpstr>
      <vt:lpstr>Etiology and pathogenesis </vt:lpstr>
      <vt:lpstr>Epidemiology </vt:lpstr>
      <vt:lpstr>Clinical Features </vt:lpstr>
      <vt:lpstr>Immune abnormalities </vt:lpstr>
      <vt:lpstr>Lymphadenopathy </vt:lpstr>
      <vt:lpstr>Slide 14</vt:lpstr>
      <vt:lpstr>Lymph node biopsy</vt:lpstr>
      <vt:lpstr>Slide 16</vt:lpstr>
      <vt:lpstr>Splenomegaly and Hepatomegaly</vt:lpstr>
      <vt:lpstr>Gross (spleen)</vt:lpstr>
      <vt:lpstr>Gross (liver)</vt:lpstr>
      <vt:lpstr>Hematological Findings </vt:lpstr>
      <vt:lpstr>Lymphocyte morphology 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Atypical CLL</vt:lpstr>
      <vt:lpstr>Red cells and platelets </vt:lpstr>
      <vt:lpstr>Bone marrow </vt:lpstr>
      <vt:lpstr>Slide 32</vt:lpstr>
      <vt:lpstr>Slide 33</vt:lpstr>
      <vt:lpstr>Differential Diagnosis</vt:lpstr>
      <vt:lpstr>Slide 35</vt:lpstr>
      <vt:lpstr>Monoclonal B lymphocytosis (MBL)</vt:lpstr>
      <vt:lpstr>Prognosis and predictive factors</vt:lpstr>
      <vt:lpstr>Slide 38</vt:lpstr>
      <vt:lpstr>Slide 39</vt:lpstr>
      <vt:lpstr>Slide 40</vt:lpstr>
      <vt:lpstr>Slide 41</vt:lpstr>
      <vt:lpstr>Slide 42</vt:lpstr>
      <vt:lpstr>Slide 43</vt:lpstr>
      <vt:lpstr>Ritcher syndrome 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pankaj</dc:creator>
  <cp:lastModifiedBy>DISPATCH SECTION</cp:lastModifiedBy>
  <cp:revision>89</cp:revision>
  <dcterms:created xsi:type="dcterms:W3CDTF">2011-11-23T16:47:33Z</dcterms:created>
  <dcterms:modified xsi:type="dcterms:W3CDTF">2020-06-25T07:24:47Z</dcterms:modified>
</cp:coreProperties>
</file>